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362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8" r:id="rId11"/>
    <p:sldId id="333" r:id="rId12"/>
    <p:sldId id="334" r:id="rId13"/>
    <p:sldId id="345" r:id="rId14"/>
    <p:sldId id="346" r:id="rId15"/>
    <p:sldId id="353" r:id="rId16"/>
    <p:sldId id="278" r:id="rId17"/>
    <p:sldId id="279" r:id="rId18"/>
    <p:sldId id="281" r:id="rId19"/>
    <p:sldId id="285" r:id="rId20"/>
    <p:sldId id="354" r:id="rId21"/>
    <p:sldId id="272" r:id="rId22"/>
    <p:sldId id="355" r:id="rId23"/>
    <p:sldId id="347" r:id="rId24"/>
    <p:sldId id="274" r:id="rId25"/>
    <p:sldId id="357" r:id="rId26"/>
    <p:sldId id="350" r:id="rId27"/>
    <p:sldId id="351" r:id="rId28"/>
    <p:sldId id="256" r:id="rId29"/>
    <p:sldId id="276" r:id="rId30"/>
    <p:sldId id="287" r:id="rId31"/>
    <p:sldId id="289" r:id="rId32"/>
    <p:sldId id="290" r:id="rId33"/>
    <p:sldId id="291" r:id="rId34"/>
    <p:sldId id="298" r:id="rId35"/>
    <p:sldId id="293" r:id="rId36"/>
    <p:sldId id="296" r:id="rId37"/>
    <p:sldId id="299" r:id="rId38"/>
    <p:sldId id="311" r:id="rId39"/>
    <p:sldId id="315" r:id="rId40"/>
    <p:sldId id="306" r:id="rId41"/>
    <p:sldId id="304" r:id="rId42"/>
    <p:sldId id="302" r:id="rId43"/>
    <p:sldId id="361" r:id="rId44"/>
    <p:sldId id="301" r:id="rId45"/>
    <p:sldId id="363" r:id="rId46"/>
    <p:sldId id="364" r:id="rId47"/>
    <p:sldId id="365" r:id="rId48"/>
    <p:sldId id="366" r:id="rId49"/>
    <p:sldId id="367" r:id="rId5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99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819" y="-76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63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98571A47-F656-4D97-8B14-C4D3981643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43661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62802E-D4A5-4642-9D4F-62E0BFE1EA3F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86A558-2346-4AF4-8675-F77CF06E2A1E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43E823-2899-4BBC-91CC-FE7A65DF31D5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FA57E2-B242-440B-B4D3-C97396D6D5B6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C95D4A-A366-466F-9821-ED804EB62686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E60511-0E22-4E48-A44D-2D5E810B149E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7CB17A-FBF7-4585-8AF1-21CD81CCFA1D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70769A-2C32-4265-A503-B8F674107C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4211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DACED-7BE3-4524-8BBD-62D17CAE26D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1558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038F6-6306-47CC-8C4B-3DBC10B85A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65234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7DBF0A-DD0F-4FF2-A285-8F763DDDE8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1826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47647-5DE2-4977-91A9-B1A2C89204A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880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B7A0CF-5B1F-4BD3-998E-A7C305F100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4114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1FC25-AC33-4875-94E1-D0EB239560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8321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17741-70CA-4EBF-B3B5-6364512CE1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7182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9E3C56-CBBA-443D-8584-41CFCCFDE53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4042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8D9000-9663-441D-9250-DE0867D159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9651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355BA9-3241-4439-80C0-A5B702C4F7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54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CF3EF31D-8B3D-4534-8538-1B9C0DF2FCD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Text Box 4"/>
          <p:cNvSpPr txBox="1">
            <a:spLocks noChangeArrowheads="1"/>
          </p:cNvSpPr>
          <p:nvPr/>
        </p:nvSpPr>
        <p:spPr bwMode="auto">
          <a:xfrm>
            <a:off x="990600" y="1066800"/>
            <a:ext cx="7010400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600" dirty="0"/>
              <a:t>GEOG 2020 Final Exam</a:t>
            </a:r>
          </a:p>
          <a:p>
            <a:pPr>
              <a:spcBef>
                <a:spcPct val="50000"/>
              </a:spcBef>
            </a:pPr>
            <a:endParaRPr lang="en-US" altLang="en-US" sz="3600" dirty="0"/>
          </a:p>
          <a:p>
            <a:pPr>
              <a:spcBef>
                <a:spcPct val="50000"/>
              </a:spcBef>
            </a:pPr>
            <a:r>
              <a:rPr lang="en-US" altLang="en-US" sz="3600" dirty="0"/>
              <a:t>Saturday, Dec </a:t>
            </a:r>
            <a:r>
              <a:rPr lang="en-US" altLang="en-US" sz="3600" dirty="0" smtClean="0"/>
              <a:t>21</a:t>
            </a:r>
            <a:r>
              <a:rPr lang="en-US" altLang="en-US" sz="3600" baseline="30000" dirty="0" smtClean="0"/>
              <a:t>st</a:t>
            </a:r>
            <a:r>
              <a:rPr lang="en-US" altLang="en-US" sz="3600" dirty="0" smtClean="0"/>
              <a:t> 09:00 hours</a:t>
            </a:r>
          </a:p>
          <a:p>
            <a:pPr>
              <a:spcBef>
                <a:spcPct val="50000"/>
              </a:spcBef>
            </a:pPr>
            <a:r>
              <a:rPr lang="en-US" altLang="en-US" sz="3600" dirty="0" smtClean="0"/>
              <a:t>(sorry … horrible time!)</a:t>
            </a:r>
            <a:endParaRPr lang="en-US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7319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2" descr="Narrow vertical"/>
          <p:cNvSpPr>
            <a:spLocks noChangeArrowheads="1" noChangeShapeType="1" noTextEdit="1"/>
          </p:cNvSpPr>
          <p:nvPr/>
        </p:nvSpPr>
        <p:spPr bwMode="auto">
          <a:xfrm rot="1336252">
            <a:off x="357188" y="1092200"/>
            <a:ext cx="8534400" cy="25908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n-CA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CCFFFF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Canada’s Glacial Landforms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85800" y="3810000"/>
            <a:ext cx="20574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/>
              <a:t>The impact of ice on the Canadian landscape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85800" y="838200"/>
            <a:ext cx="7772400" cy="5465763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 tIns="137160" rIns="182880" bIns="137160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800">
                <a:latin typeface="Comic Sans MS" pitchFamily="66" charset="0"/>
              </a:rPr>
              <a:t>Modern Ice</a:t>
            </a:r>
          </a:p>
          <a:p>
            <a:endParaRPr lang="en-US" altLang="en-US" sz="2800">
              <a:latin typeface="Comic Sans MS" pitchFamily="66" charset="0"/>
            </a:endParaRPr>
          </a:p>
          <a:p>
            <a:r>
              <a:rPr lang="en-US" altLang="en-US" sz="2000">
                <a:latin typeface="Comic Sans MS" pitchFamily="66" charset="0"/>
              </a:rPr>
              <a:t>Continental/Polar Glaciers (ice sheets/caps/domes) </a:t>
            </a:r>
          </a:p>
          <a:p>
            <a:pPr lvl="1"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	processes </a:t>
            </a:r>
          </a:p>
          <a:p>
            <a:pPr lvl="1"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	landforms</a:t>
            </a:r>
          </a:p>
          <a:p>
            <a:pPr lvl="1">
              <a:buFontTx/>
              <a:buChar char="•"/>
            </a:pPr>
            <a:endParaRPr lang="en-US" altLang="en-US" sz="2000">
              <a:latin typeface="Comic Sans MS" pitchFamily="66" charset="0"/>
            </a:endParaRPr>
          </a:p>
          <a:p>
            <a:r>
              <a:rPr lang="en-US" altLang="en-US" sz="2000">
                <a:latin typeface="Comic Sans MS" pitchFamily="66" charset="0"/>
              </a:rPr>
              <a:t>Alpine/Temperate Glaciers (cirque, valley, fjord glaciers) </a:t>
            </a:r>
          </a:p>
          <a:p>
            <a:pPr lvl="1"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	processes</a:t>
            </a:r>
          </a:p>
          <a:p>
            <a:pPr lvl="1"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	landforms</a:t>
            </a:r>
          </a:p>
          <a:p>
            <a:pPr lvl="1">
              <a:buFontTx/>
              <a:buChar char="•"/>
            </a:pPr>
            <a:endParaRPr lang="en-US" altLang="en-US" sz="2800">
              <a:latin typeface="Comic Sans MS" pitchFamily="66" charset="0"/>
            </a:endParaRPr>
          </a:p>
          <a:p>
            <a:pPr lvl="1"/>
            <a:r>
              <a:rPr lang="en-US" altLang="en-US" sz="2800">
                <a:latin typeface="Comic Sans MS" pitchFamily="66" charset="0"/>
              </a:rPr>
              <a:t>Quaternary Ice</a:t>
            </a:r>
          </a:p>
          <a:p>
            <a:pPr lvl="1"/>
            <a:endParaRPr lang="en-US" altLang="en-US" sz="2800">
              <a:latin typeface="Comic Sans MS" pitchFamily="66" charset="0"/>
            </a:endParaRPr>
          </a:p>
          <a:p>
            <a:pPr lvl="1"/>
            <a:r>
              <a:rPr lang="en-US" altLang="en-US" sz="2000">
                <a:latin typeface="Comic Sans MS" pitchFamily="66" charset="0"/>
              </a:rPr>
              <a:t>Glacial geomorphology of Canada </a:t>
            </a:r>
          </a:p>
          <a:p>
            <a:pPr lvl="2"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Glacial erosion</a:t>
            </a:r>
          </a:p>
          <a:p>
            <a:pPr lvl="2"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Glacial deposition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066800" y="762000"/>
            <a:ext cx="6477000" cy="2844800"/>
          </a:xfrm>
          <a:prstGeom prst="rect">
            <a:avLst/>
          </a:prstGeom>
          <a:gradFill rotWithShape="1">
            <a:gsLst>
              <a:gs pos="0">
                <a:srgbClr val="A0EEFE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CA" altLang="en-US" sz="2000"/>
              <a:t>GLACIER: a mass of ice formed largely from atmospheric precipitation which is capable of moving under its own weight </a:t>
            </a:r>
          </a:p>
          <a:p>
            <a:endParaRPr lang="en-CA" altLang="en-US" sz="2000"/>
          </a:p>
          <a:p>
            <a:r>
              <a:rPr lang="en-CA" altLang="en-US" sz="2000"/>
              <a:t>GLACIOLOGY: the science of natural ice in all of its diversity</a:t>
            </a:r>
          </a:p>
          <a:p>
            <a:endParaRPr lang="en-CA" altLang="en-US" sz="2000"/>
          </a:p>
          <a:p>
            <a:r>
              <a:rPr lang="en-CA" altLang="en-US" sz="2000"/>
              <a:t>GLACIAL GEOMORPHOLOGY: the impact of glacial action on the landscape</a:t>
            </a:r>
            <a:endParaRPr lang="en-US" altLang="en-US" sz="2000"/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6248400" y="5562600"/>
            <a:ext cx="27495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Aside: useful website .. Canadian landform Inventory Project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57200" y="1295400"/>
            <a:ext cx="480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Close to glacial conditions still ...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57200" y="457200"/>
            <a:ext cx="3048000" cy="588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/>
              <a:t>Modern ice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57200" y="2062649"/>
            <a:ext cx="2057400" cy="119697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>
                <a:solidFill>
                  <a:srgbClr val="000000"/>
                </a:solidFill>
              </a:rPr>
              <a:t>Glacial ice in Canada today</a:t>
            </a:r>
          </a:p>
        </p:txBody>
      </p:sp>
      <p:pic>
        <p:nvPicPr>
          <p:cNvPr id="7" name="Picture 2" descr="Figure07-0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7200" y="1662113"/>
            <a:ext cx="41910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332328" y="3286589"/>
            <a:ext cx="4495800" cy="2616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altLang="en-US" sz="2000" b="1" dirty="0"/>
          </a:p>
          <a:p>
            <a:r>
              <a:rPr lang="en-US" altLang="en-US" b="1" dirty="0">
                <a:solidFill>
                  <a:srgbClr val="FF0000"/>
                </a:solidFill>
              </a:rPr>
              <a:t>a) Coastal region</a:t>
            </a:r>
          </a:p>
          <a:p>
            <a:endParaRPr lang="en-US" altLang="en-US" b="1" dirty="0"/>
          </a:p>
          <a:p>
            <a:endParaRPr lang="en-US" altLang="en-US" dirty="0"/>
          </a:p>
          <a:p>
            <a:r>
              <a:rPr lang="en-US" altLang="en-US" b="1" dirty="0">
                <a:solidFill>
                  <a:srgbClr val="FF0000"/>
                </a:solidFill>
              </a:rPr>
              <a:t>b) Rocky Mountains</a:t>
            </a:r>
          </a:p>
          <a:p>
            <a:endParaRPr lang="en-US" altLang="en-US" b="1" dirty="0">
              <a:solidFill>
                <a:srgbClr val="FF0000"/>
              </a:solidFill>
            </a:endParaRPr>
          </a:p>
          <a:p>
            <a:endParaRPr lang="en-US" altLang="en-US" dirty="0"/>
          </a:p>
          <a:p>
            <a:r>
              <a:rPr lang="en-US" altLang="en-US" b="1" dirty="0">
                <a:solidFill>
                  <a:srgbClr val="FF0000"/>
                </a:solidFill>
              </a:rPr>
              <a:t>c) Arctic region</a:t>
            </a:r>
          </a:p>
          <a:p>
            <a:endParaRPr lang="en-US" altLang="en-US" b="1" dirty="0">
              <a:solidFill>
                <a:srgbClr val="FF0000"/>
              </a:solidFill>
            </a:endParaRPr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 flipV="1">
            <a:off x="3505200" y="3265486"/>
            <a:ext cx="1219200" cy="51645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 flipV="1">
            <a:off x="3559126" y="3863975"/>
            <a:ext cx="1698674" cy="73066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" name="Line 7"/>
          <p:cNvSpPr>
            <a:spLocks noChangeShapeType="1"/>
          </p:cNvSpPr>
          <p:nvPr/>
        </p:nvSpPr>
        <p:spPr bwMode="auto">
          <a:xfrm flipV="1">
            <a:off x="3265462" y="2438400"/>
            <a:ext cx="3097237" cy="292361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4343400" y="5273675"/>
            <a:ext cx="4038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dirty="0">
                <a:latin typeface="Arial" charset="0"/>
              </a:rPr>
              <a:t>Fig 8.5 </a:t>
            </a:r>
            <a:r>
              <a:rPr lang="en-US" altLang="en-US" sz="1200" dirty="0" err="1">
                <a:latin typeface="Arial" charset="0"/>
              </a:rPr>
              <a:t>Trenhaile</a:t>
            </a:r>
            <a:endParaRPr lang="en-US" altLang="en-US" sz="12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533400" y="457200"/>
            <a:ext cx="44196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>
                <a:latin typeface="Comic Sans MS" pitchFamily="66" charset="0"/>
              </a:rPr>
              <a:t>Occurrence of glaciers controlled by …</a:t>
            </a:r>
          </a:p>
          <a:p>
            <a:pPr lvl="1">
              <a:buFontTx/>
              <a:buAutoNum type="arabicParenR"/>
            </a:pPr>
            <a:r>
              <a:rPr lang="en-US" altLang="en-US">
                <a:latin typeface="Comic Sans MS" pitchFamily="66" charset="0"/>
              </a:rPr>
              <a:t>Temperature</a:t>
            </a:r>
          </a:p>
          <a:p>
            <a:pPr lvl="2"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Latitude</a:t>
            </a:r>
          </a:p>
          <a:p>
            <a:pPr lvl="2"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Elevation</a:t>
            </a:r>
          </a:p>
          <a:p>
            <a:pPr lvl="1">
              <a:buFontTx/>
              <a:buAutoNum type="arabicParenR" startAt="2"/>
            </a:pPr>
            <a:r>
              <a:rPr lang="en-US" altLang="en-US">
                <a:latin typeface="Comic Sans MS" pitchFamily="66" charset="0"/>
              </a:rPr>
              <a:t>Precipitation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2895600" y="4724400"/>
            <a:ext cx="4648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 err="1" smtClean="0"/>
              <a:t>Eg</a:t>
            </a:r>
            <a:r>
              <a:rPr lang="en-US" altLang="en-US" dirty="0" smtClean="0"/>
              <a:t>, Salmon </a:t>
            </a:r>
            <a:r>
              <a:rPr lang="en-US" altLang="en-US" dirty="0"/>
              <a:t>glacier, Stewart, BC to Alaska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066800" y="3962400"/>
            <a:ext cx="3657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 err="1" smtClean="0"/>
              <a:t>Eg</a:t>
            </a:r>
            <a:r>
              <a:rPr lang="en-US" altLang="en-US" dirty="0" smtClean="0"/>
              <a:t>, Athabasca </a:t>
            </a:r>
            <a:r>
              <a:rPr lang="en-US" altLang="en-US" dirty="0"/>
              <a:t>Glacier, Alberta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igure07-0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3000" y="0"/>
            <a:ext cx="41910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81000" y="457200"/>
            <a:ext cx="4495800" cy="649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 b="1" dirty="0"/>
              <a:t>Glaciers and Ice Sheets in Canada today</a:t>
            </a:r>
          </a:p>
          <a:p>
            <a:endParaRPr lang="en-US" altLang="en-US" sz="2000" b="1" dirty="0"/>
          </a:p>
          <a:p>
            <a:r>
              <a:rPr lang="en-US" altLang="en-US" b="1" dirty="0">
                <a:solidFill>
                  <a:srgbClr val="FF0000"/>
                </a:solidFill>
              </a:rPr>
              <a:t>a) Coastal region</a:t>
            </a:r>
          </a:p>
          <a:p>
            <a:endParaRPr lang="en-US" altLang="en-US" b="1" dirty="0"/>
          </a:p>
          <a:p>
            <a:r>
              <a:rPr lang="en-US" altLang="en-US" dirty="0"/>
              <a:t>-S.W. Yukon – St Elias Mountains </a:t>
            </a:r>
          </a:p>
          <a:p>
            <a:r>
              <a:rPr lang="en-US" altLang="en-US" dirty="0"/>
              <a:t>	     </a:t>
            </a:r>
            <a:r>
              <a:rPr lang="en-US" altLang="en-US" dirty="0" err="1"/>
              <a:t>Icefield</a:t>
            </a:r>
            <a:r>
              <a:rPr lang="en-US" altLang="en-US" dirty="0"/>
              <a:t> Ranges</a:t>
            </a:r>
          </a:p>
          <a:p>
            <a:r>
              <a:rPr lang="en-US" altLang="en-US" dirty="0"/>
              <a:t>-Coast Mountains of BC</a:t>
            </a:r>
          </a:p>
          <a:p>
            <a:endParaRPr lang="en-US" altLang="en-US" dirty="0"/>
          </a:p>
          <a:p>
            <a:r>
              <a:rPr lang="en-US" altLang="en-US" b="1" dirty="0">
                <a:solidFill>
                  <a:srgbClr val="FF0000"/>
                </a:solidFill>
              </a:rPr>
              <a:t>b) Rocky Mountains</a:t>
            </a:r>
          </a:p>
          <a:p>
            <a:endParaRPr lang="en-US" altLang="en-US" b="1" dirty="0">
              <a:solidFill>
                <a:srgbClr val="FF0000"/>
              </a:solidFill>
            </a:endParaRPr>
          </a:p>
          <a:p>
            <a:r>
              <a:rPr lang="en-US" altLang="en-US" dirty="0"/>
              <a:t>-Rocky Mountains of BC/Alberta and Yukon/NWT border</a:t>
            </a:r>
          </a:p>
          <a:p>
            <a:endParaRPr lang="en-US" altLang="en-US" dirty="0"/>
          </a:p>
          <a:p>
            <a:r>
              <a:rPr lang="en-US" altLang="en-US" b="1" dirty="0">
                <a:solidFill>
                  <a:srgbClr val="FF0000"/>
                </a:solidFill>
              </a:rPr>
              <a:t>c) Arctic region</a:t>
            </a:r>
          </a:p>
          <a:p>
            <a:endParaRPr lang="en-US" altLang="en-US" b="1" dirty="0">
              <a:solidFill>
                <a:srgbClr val="FF0000"/>
              </a:solidFill>
            </a:endParaRPr>
          </a:p>
          <a:p>
            <a:r>
              <a:rPr lang="en-US" altLang="en-US" dirty="0"/>
              <a:t>-Barnes &amp; Penny Ice Caps – Baffin Island</a:t>
            </a:r>
          </a:p>
          <a:p>
            <a:r>
              <a:rPr lang="en-US" altLang="en-US" dirty="0"/>
              <a:t>-Devon Island</a:t>
            </a:r>
          </a:p>
          <a:p>
            <a:r>
              <a:rPr lang="en-US" altLang="en-US" dirty="0"/>
              <a:t>-Ellesmere Island and islands of the Arctic</a:t>
            </a:r>
          </a:p>
          <a:p>
            <a:r>
              <a:rPr lang="en-US" altLang="en-US" dirty="0"/>
              <a:t> Archipelago</a:t>
            </a:r>
          </a:p>
          <a:p>
            <a:endParaRPr lang="en-CA" altLang="en-US" dirty="0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334000" y="3962400"/>
            <a:ext cx="3810000" cy="9255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Why are the Rocky Mts. glaciers smaller than the Coast Mts. Glaciers? 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334000" y="5029200"/>
            <a:ext cx="3810000" cy="65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Why are there no glaciers in the farthest north?</a:t>
            </a:r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 flipV="1">
            <a:off x="2667000" y="1143000"/>
            <a:ext cx="26670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 flipV="1">
            <a:off x="3048000" y="2286000"/>
            <a:ext cx="24384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296" name="Freeform 8"/>
          <p:cNvSpPr>
            <a:spLocks/>
          </p:cNvSpPr>
          <p:nvPr/>
        </p:nvSpPr>
        <p:spPr bwMode="auto">
          <a:xfrm>
            <a:off x="2895600" y="2286000"/>
            <a:ext cx="2971800" cy="1828800"/>
          </a:xfrm>
          <a:custGeom>
            <a:avLst/>
            <a:gdLst>
              <a:gd name="T0" fmla="*/ 0 w 1872"/>
              <a:gd name="T1" fmla="*/ 1152 h 1152"/>
              <a:gd name="T2" fmla="*/ 1872 w 1872"/>
              <a:gd name="T3" fmla="*/ 0 h 11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72" h="1152">
                <a:moveTo>
                  <a:pt x="0" y="1152"/>
                </a:moveTo>
                <a:cubicBezTo>
                  <a:pt x="1088" y="1080"/>
                  <a:pt x="1064" y="928"/>
                  <a:pt x="1872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297" name="Freeform 9"/>
          <p:cNvSpPr>
            <a:spLocks/>
          </p:cNvSpPr>
          <p:nvPr/>
        </p:nvSpPr>
        <p:spPr bwMode="auto">
          <a:xfrm>
            <a:off x="2209800" y="1219200"/>
            <a:ext cx="5029200" cy="4191000"/>
          </a:xfrm>
          <a:custGeom>
            <a:avLst/>
            <a:gdLst>
              <a:gd name="T0" fmla="*/ 0 w 1872"/>
              <a:gd name="T1" fmla="*/ 1152 h 1152"/>
              <a:gd name="T2" fmla="*/ 1872 w 1872"/>
              <a:gd name="T3" fmla="*/ 0 h 11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72" h="1152">
                <a:moveTo>
                  <a:pt x="0" y="1152"/>
                </a:moveTo>
                <a:cubicBezTo>
                  <a:pt x="1088" y="1080"/>
                  <a:pt x="1064" y="928"/>
                  <a:pt x="1872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5334000" y="5791200"/>
            <a:ext cx="3810000" cy="9255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Why are the glaciers in the Rocky Mts. at higher elevation than the Coast Mts.?</a:t>
            </a: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5105400" y="3657600"/>
            <a:ext cx="4038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dirty="0">
                <a:latin typeface="Arial" charset="0"/>
              </a:rPr>
              <a:t>Fig 8.5 </a:t>
            </a:r>
            <a:r>
              <a:rPr lang="en-US" altLang="en-US" sz="1200" dirty="0" err="1">
                <a:latin typeface="Arial" charset="0"/>
              </a:rPr>
              <a:t>Trenhaile</a:t>
            </a:r>
            <a:endParaRPr lang="en-US" altLang="en-US" sz="12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228600" y="457200"/>
            <a:ext cx="3962400" cy="303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/>
              <a:t>Classified by scale/size</a:t>
            </a:r>
          </a:p>
          <a:p>
            <a:endParaRPr lang="en-US" altLang="en-US" sz="2000"/>
          </a:p>
          <a:p>
            <a:r>
              <a:rPr lang="en-US" altLang="en-US"/>
              <a:t>Two basic types of glaciers:</a:t>
            </a:r>
          </a:p>
          <a:p>
            <a:endParaRPr lang="en-US" altLang="en-US"/>
          </a:p>
          <a:p>
            <a:pPr lvl="1"/>
            <a:r>
              <a:rPr lang="en-US" altLang="en-US"/>
              <a:t>1)  “Continental” (or “Ice Sheet”) - high latitudes</a:t>
            </a:r>
          </a:p>
          <a:p>
            <a:pPr lvl="1"/>
            <a:endParaRPr lang="en-US" altLang="en-US"/>
          </a:p>
          <a:p>
            <a:pPr lvl="1"/>
            <a:r>
              <a:rPr lang="en-US" altLang="en-US"/>
              <a:t>2)  “Valley” (or “Alpine” or “Mountain”) - high elevations</a:t>
            </a:r>
          </a:p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4343400" y="1792287"/>
            <a:ext cx="480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dirty="0" err="1" smtClean="0"/>
              <a:t>Eg</a:t>
            </a:r>
            <a:r>
              <a:rPr lang="en-US" altLang="en-US" dirty="0" smtClean="0"/>
              <a:t>, Ice </a:t>
            </a:r>
            <a:r>
              <a:rPr lang="en-US" altLang="en-US" dirty="0"/>
              <a:t>Sheet on Ellesmere Island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343400" y="2514600"/>
            <a:ext cx="4191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dirty="0" err="1" smtClean="0"/>
              <a:t>Eg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Kaskawulch</a:t>
            </a:r>
            <a:r>
              <a:rPr lang="en-US" altLang="en-US" dirty="0" smtClean="0"/>
              <a:t> Glacier, </a:t>
            </a:r>
            <a:r>
              <a:rPr lang="en-US" altLang="en-US" dirty="0" err="1" smtClean="0"/>
              <a:t>Kluane</a:t>
            </a:r>
            <a:r>
              <a:rPr lang="en-US" altLang="en-US" dirty="0" smtClean="0"/>
              <a:t> National Park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533400" y="609600"/>
            <a:ext cx="7772400" cy="204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>
                <a:latin typeface="Comic Sans MS" pitchFamily="66" charset="0"/>
              </a:rPr>
              <a:t>Classified by ice conditions (ice temperature)</a:t>
            </a:r>
          </a:p>
          <a:p>
            <a:pPr algn="ctr"/>
            <a:endParaRPr lang="en-US" altLang="en-US">
              <a:latin typeface="Comic Sans MS" pitchFamily="66" charset="0"/>
            </a:endParaRPr>
          </a:p>
          <a:p>
            <a:r>
              <a:rPr lang="en-US" altLang="en-US">
                <a:latin typeface="Comic Sans MS" pitchFamily="66" charset="0"/>
              </a:rPr>
              <a:t>Two basic types of glaciers:</a:t>
            </a:r>
          </a:p>
          <a:p>
            <a:pPr algn="ctr"/>
            <a:endParaRPr lang="en-US" altLang="en-US">
              <a:latin typeface="Comic Sans MS" pitchFamily="66" charset="0"/>
            </a:endParaRPr>
          </a:p>
          <a:p>
            <a:pPr>
              <a:buFontTx/>
              <a:buAutoNum type="alphaLcParenR"/>
            </a:pPr>
            <a:r>
              <a:rPr lang="en-US" altLang="en-US">
                <a:latin typeface="Comic Sans MS" pitchFamily="66" charset="0"/>
              </a:rPr>
              <a:t> Polar Glaciers </a:t>
            </a:r>
          </a:p>
          <a:p>
            <a:r>
              <a:rPr lang="en-US" altLang="en-US">
                <a:latin typeface="Comic Sans MS" pitchFamily="66" charset="0"/>
              </a:rPr>
              <a:t> </a:t>
            </a:r>
          </a:p>
          <a:p>
            <a:r>
              <a:rPr lang="en-US" altLang="en-US">
                <a:latin typeface="Comic Sans MS" pitchFamily="66" charset="0"/>
              </a:rPr>
              <a:t>b) Temperate Glaciers  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810000" y="1295400"/>
            <a:ext cx="5029200" cy="20240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>
                <a:latin typeface="Comic Sans MS" pitchFamily="66" charset="0"/>
              </a:rPr>
              <a:t>Polar Glaciers (below pressure melting point)</a:t>
            </a:r>
          </a:p>
          <a:p>
            <a:endParaRPr lang="en-US" altLang="en-US">
              <a:latin typeface="Comic Sans MS" pitchFamily="66" charset="0"/>
            </a:endParaRPr>
          </a:p>
          <a:p>
            <a:pPr lvl="3"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not restricted to high-elevations </a:t>
            </a:r>
          </a:p>
          <a:p>
            <a:pPr lvl="3"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typically unconfined</a:t>
            </a:r>
          </a:p>
          <a:p>
            <a:pPr lvl="3">
              <a:buFontTx/>
              <a:buChar char="•"/>
            </a:pPr>
            <a:endParaRPr lang="en-US" altLang="en-US">
              <a:latin typeface="Comic Sans MS" pitchFamily="66" charset="0"/>
            </a:endParaRPr>
          </a:p>
          <a:p>
            <a:pPr lvl="2"/>
            <a:r>
              <a:rPr lang="en-US" altLang="en-US">
                <a:latin typeface="Comic Sans MS" pitchFamily="66" charset="0"/>
              </a:rPr>
              <a:t>So </a:t>
            </a:r>
            <a:r>
              <a:rPr lang="en-US" altLang="en-US" i="1">
                <a:latin typeface="Comic Sans MS" pitchFamily="66" charset="0"/>
              </a:rPr>
              <a:t>usually</a:t>
            </a:r>
            <a:r>
              <a:rPr lang="en-US" altLang="en-US">
                <a:latin typeface="Comic Sans MS" pitchFamily="66" charset="0"/>
              </a:rPr>
              <a:t> continental icesheets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066800" y="4724400"/>
            <a:ext cx="5715000" cy="119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Eg, Barnes Ice Cap, Penny Ice Cap, Devon Ice Cap</a:t>
            </a:r>
          </a:p>
          <a:p>
            <a:pPr>
              <a:spcBef>
                <a:spcPct val="50000"/>
              </a:spcBef>
            </a:pPr>
            <a:endParaRPr lang="en-US" altLang="en-US"/>
          </a:p>
          <a:p>
            <a:pPr>
              <a:spcBef>
                <a:spcPct val="50000"/>
              </a:spcBef>
            </a:pPr>
            <a:r>
              <a:rPr lang="en-US" altLang="en-US"/>
              <a:t>Eg, Bylot Island ice cap with outlet valley glaciers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953000" y="3581400"/>
            <a:ext cx="3429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Usually cold-based (frozen to base, not much sliding)</a:t>
            </a:r>
          </a:p>
        </p:txBody>
      </p:sp>
      <p:sp>
        <p:nvSpPr>
          <p:cNvPr id="8" name="AutoShape 11"/>
          <p:cNvSpPr>
            <a:spLocks noChangeArrowheads="1"/>
          </p:cNvSpPr>
          <p:nvPr/>
        </p:nvSpPr>
        <p:spPr bwMode="auto">
          <a:xfrm>
            <a:off x="6801853" y="5105400"/>
            <a:ext cx="2209800" cy="1371600"/>
          </a:xfrm>
          <a:prstGeom prst="wedgeEllipseCallout">
            <a:avLst>
              <a:gd name="adj1" fmla="val -66911"/>
              <a:gd name="adj2" fmla="val -53111"/>
            </a:avLst>
          </a:prstGeom>
          <a:gradFill rotWithShape="1">
            <a:gsLst>
              <a:gs pos="0">
                <a:srgbClr val="FFFF9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CA" sz="1600" dirty="0" smtClean="0"/>
              <a:t>Contains relict ice from </a:t>
            </a:r>
            <a:r>
              <a:rPr lang="en-CA" sz="1600" dirty="0" err="1" smtClean="0"/>
              <a:t>Laurentide</a:t>
            </a:r>
            <a:r>
              <a:rPr lang="en-CA" sz="1600" dirty="0" smtClean="0"/>
              <a:t> ice</a:t>
            </a:r>
            <a:endParaRPr lang="en-CA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124200" y="1676400"/>
            <a:ext cx="5715000" cy="23083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 i="1" dirty="0" smtClean="0">
              <a:latin typeface="Comic Sans MS" pitchFamily="66" charset="0"/>
            </a:endParaRPr>
          </a:p>
          <a:p>
            <a:r>
              <a:rPr lang="en-US" altLang="en-US" dirty="0" smtClean="0">
                <a:latin typeface="Comic Sans MS" pitchFamily="66" charset="0"/>
              </a:rPr>
              <a:t>Temperate Glaciers (close to pressure melting point): </a:t>
            </a:r>
          </a:p>
          <a:p>
            <a:endParaRPr lang="en-US" altLang="en-US" dirty="0" smtClean="0">
              <a:latin typeface="Comic Sans MS" pitchFamily="66" charset="0"/>
            </a:endParaRPr>
          </a:p>
          <a:p>
            <a:pPr lvl="3"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high-elevation (alpine glacier) </a:t>
            </a:r>
          </a:p>
          <a:p>
            <a:pPr lvl="3">
              <a:buFontTx/>
              <a:buChar char="•"/>
            </a:pPr>
            <a:r>
              <a:rPr lang="en-US" altLang="en-US" dirty="0" smtClean="0">
                <a:latin typeface="Comic Sans MS" pitchFamily="66" charset="0"/>
              </a:rPr>
              <a:t>tend to be confined by topography</a:t>
            </a:r>
          </a:p>
          <a:p>
            <a:pPr lvl="3">
              <a:buFontTx/>
              <a:buChar char="•"/>
            </a:pPr>
            <a:endParaRPr lang="en-US" altLang="en-US" dirty="0" smtClean="0">
              <a:latin typeface="Comic Sans MS" pitchFamily="66" charset="0"/>
            </a:endParaRPr>
          </a:p>
          <a:p>
            <a:pPr lvl="2"/>
            <a:r>
              <a:rPr lang="en-US" altLang="en-US" dirty="0" smtClean="0">
                <a:latin typeface="Comic Sans MS" pitchFamily="66" charset="0"/>
              </a:rPr>
              <a:t>So </a:t>
            </a:r>
            <a:r>
              <a:rPr lang="en-US" altLang="en-US" i="1" dirty="0" smtClean="0">
                <a:latin typeface="Comic Sans MS" pitchFamily="66" charset="0"/>
              </a:rPr>
              <a:t>usually</a:t>
            </a:r>
            <a:r>
              <a:rPr lang="en-US" altLang="en-US" dirty="0" smtClean="0">
                <a:latin typeface="Comic Sans MS" pitchFamily="66" charset="0"/>
              </a:rPr>
              <a:t> alpine valley glaciers</a:t>
            </a:r>
            <a:endParaRPr lang="en-US" altLang="en-US" dirty="0">
              <a:latin typeface="Comic Sans MS" pitchFamily="66" charset="0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66700" y="4800599"/>
            <a:ext cx="571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 err="1"/>
              <a:t>Eg</a:t>
            </a:r>
            <a:r>
              <a:rPr lang="en-US" altLang="en-US" dirty="0"/>
              <a:t>, Glaciers of BC, Alberta 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533400" y="609600"/>
            <a:ext cx="7772400" cy="204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>
                <a:latin typeface="Comic Sans MS" pitchFamily="66" charset="0"/>
              </a:rPr>
              <a:t>Classified by ice conditions (ice temperature)</a:t>
            </a:r>
          </a:p>
          <a:p>
            <a:pPr algn="ctr"/>
            <a:endParaRPr lang="en-US" altLang="en-US">
              <a:latin typeface="Comic Sans MS" pitchFamily="66" charset="0"/>
            </a:endParaRPr>
          </a:p>
          <a:p>
            <a:r>
              <a:rPr lang="en-US" altLang="en-US">
                <a:latin typeface="Comic Sans MS" pitchFamily="66" charset="0"/>
              </a:rPr>
              <a:t>Two basic types of glaciers:</a:t>
            </a:r>
          </a:p>
          <a:p>
            <a:pPr algn="ctr"/>
            <a:endParaRPr lang="en-US" altLang="en-US">
              <a:latin typeface="Comic Sans MS" pitchFamily="66" charset="0"/>
            </a:endParaRPr>
          </a:p>
          <a:p>
            <a:pPr>
              <a:buFontTx/>
              <a:buAutoNum type="alphaLcParenR"/>
            </a:pPr>
            <a:r>
              <a:rPr lang="en-US" altLang="en-US">
                <a:latin typeface="Comic Sans MS" pitchFamily="66" charset="0"/>
              </a:rPr>
              <a:t>Polar Glaciers </a:t>
            </a:r>
          </a:p>
          <a:p>
            <a:r>
              <a:rPr lang="en-US" altLang="en-US">
                <a:latin typeface="Comic Sans MS" pitchFamily="66" charset="0"/>
              </a:rPr>
              <a:t> </a:t>
            </a:r>
          </a:p>
          <a:p>
            <a:r>
              <a:rPr lang="en-US" altLang="en-US">
                <a:latin typeface="Comic Sans MS" pitchFamily="66" charset="0"/>
              </a:rPr>
              <a:t>b) Temperate Glaciers  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4953000" y="4066638"/>
            <a:ext cx="3276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Usually warm-based (water film at base, slide easily)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018735" y="5225534"/>
            <a:ext cx="7620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 err="1"/>
              <a:t>Eg</a:t>
            </a:r>
            <a:r>
              <a:rPr lang="en-US" altLang="en-US" dirty="0"/>
              <a:t>, Athabasca Glacier, </a:t>
            </a:r>
            <a:r>
              <a:rPr lang="en-US" altLang="en-US" dirty="0" err="1"/>
              <a:t>Peyto</a:t>
            </a:r>
            <a:r>
              <a:rPr lang="en-US" altLang="en-US" dirty="0"/>
              <a:t> Glacier: Jasper-Banff National Park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1000" y="5943600"/>
            <a:ext cx="7924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Compare with cold-based: </a:t>
            </a:r>
            <a:r>
              <a:rPr lang="en-CA" dirty="0" err="1" smtClean="0"/>
              <a:t>eg</a:t>
            </a:r>
            <a:r>
              <a:rPr lang="en-CA" dirty="0" smtClean="0"/>
              <a:t>, </a:t>
            </a:r>
            <a:r>
              <a:rPr lang="en-US" altLang="en-US" dirty="0" smtClean="0"/>
              <a:t>John Evans Glacier, Ellesmere Island, Canadian High Arctic</a:t>
            </a:r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ChangeArrowheads="1"/>
          </p:cNvSpPr>
          <p:nvPr/>
        </p:nvSpPr>
        <p:spPr bwMode="auto">
          <a:xfrm>
            <a:off x="914400" y="3581400"/>
            <a:ext cx="31242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800">
                <a:latin typeface="Comic Sans MS" pitchFamily="66" charset="0"/>
              </a:rPr>
              <a:t>Major role in shaping landscape by erosion and deposition</a:t>
            </a:r>
          </a:p>
          <a:p>
            <a:r>
              <a:rPr lang="en-US" altLang="en-US" sz="1800">
                <a:latin typeface="Comic Sans MS" pitchFamily="66" charset="0"/>
              </a:rPr>
              <a:t>Important interplay with slope processes</a:t>
            </a:r>
          </a:p>
        </p:txBody>
      </p:sp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4800600" y="3589338"/>
            <a:ext cx="3124200" cy="2125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800">
                <a:latin typeface="Comic Sans MS" pitchFamily="66" charset="0"/>
              </a:rPr>
              <a:t>Major water and power resource                     </a:t>
            </a:r>
          </a:p>
          <a:p>
            <a:r>
              <a:rPr lang="en-US" altLang="en-US" sz="1800">
                <a:latin typeface="Comic Sans MS" pitchFamily="66" charset="0"/>
              </a:rPr>
              <a:t>Source of hazards - outburst floods and ice avalanches</a:t>
            </a:r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457200" y="457200"/>
            <a:ext cx="8153400" cy="2874963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400">
                <a:latin typeface="Comic Sans MS" pitchFamily="66" charset="0"/>
              </a:rPr>
              <a:t>Alpine/Temperate Glaciers (cirque, valley, fjord glaciers)</a:t>
            </a:r>
          </a:p>
          <a:p>
            <a:endParaRPr lang="en-US" altLang="en-US" sz="2400">
              <a:latin typeface="Comic Sans MS" pitchFamily="66" charset="0"/>
            </a:endParaRPr>
          </a:p>
          <a:p>
            <a:r>
              <a:rPr lang="en-CA" altLang="en-US">
                <a:latin typeface="Comic Sans MS" pitchFamily="66" charset="0"/>
              </a:rPr>
              <a:t>Ice in mountainous region</a:t>
            </a:r>
          </a:p>
          <a:p>
            <a:pPr lvl="1"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partial submergence of bedrock topography</a:t>
            </a:r>
          </a:p>
          <a:p>
            <a:pPr lvl="1">
              <a:buFontTx/>
              <a:buChar char="•"/>
            </a:pPr>
            <a:r>
              <a:rPr lang="en-CA" altLang="en-US">
                <a:latin typeface="Comic Sans MS" pitchFamily="66" charset="0"/>
              </a:rPr>
              <a:t>flow is governed largely by topography</a:t>
            </a:r>
          </a:p>
          <a:p>
            <a:endParaRPr lang="en-US" altLang="en-US">
              <a:latin typeface="Comic Sans MS" pitchFamily="66" charset="0"/>
            </a:endParaRPr>
          </a:p>
          <a:p>
            <a:r>
              <a:rPr lang="en-US" altLang="en-US">
                <a:latin typeface="Comic Sans MS" pitchFamily="66" charset="0"/>
              </a:rPr>
              <a:t>Canada has more alpine glaciers than any other country in the world</a:t>
            </a:r>
          </a:p>
          <a:p>
            <a:pPr lvl="1">
              <a:buFontTx/>
              <a:buChar char="•"/>
            </a:pPr>
            <a:endParaRPr lang="en-US" altLang="en-US" sz="200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425575"/>
            <a:ext cx="9144000" cy="543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457200" y="304800"/>
            <a:ext cx="838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Examples: Kluane Mts. (Canadian side) and Wrangell – St. Elias Mts. (US side)</a:t>
            </a:r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2971800" y="5181600"/>
            <a:ext cx="1676400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Glacier Bay</a:t>
            </a:r>
          </a:p>
        </p:txBody>
      </p:sp>
      <p:sp>
        <p:nvSpPr>
          <p:cNvPr id="91141" name="Line 5"/>
          <p:cNvSpPr>
            <a:spLocks noChangeShapeType="1"/>
          </p:cNvSpPr>
          <p:nvPr/>
        </p:nvSpPr>
        <p:spPr bwMode="auto">
          <a:xfrm flipV="1">
            <a:off x="4038600" y="4191000"/>
            <a:ext cx="609600" cy="99060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4343400" y="3048000"/>
            <a:ext cx="1676400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Mt Logan</a:t>
            </a:r>
          </a:p>
        </p:txBody>
      </p:sp>
      <p:sp>
        <p:nvSpPr>
          <p:cNvPr id="91143" name="Line 7"/>
          <p:cNvSpPr>
            <a:spLocks noChangeShapeType="1"/>
          </p:cNvSpPr>
          <p:nvPr/>
        </p:nvSpPr>
        <p:spPr bwMode="auto">
          <a:xfrm flipH="1">
            <a:off x="4038600" y="3124200"/>
            <a:ext cx="381000" cy="53340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6705600" cy="1143000"/>
          </a:xfrm>
        </p:spPr>
        <p:txBody>
          <a:bodyPr/>
          <a:lstStyle/>
          <a:p>
            <a:pPr algn="l"/>
            <a:r>
              <a:rPr lang="en-US" altLang="en-US" sz="2400">
                <a:latin typeface="Comic Sans MS" pitchFamily="66" charset="0"/>
              </a:rPr>
              <a:t>Characteristics of Alpine Glaciers</a:t>
            </a:r>
          </a:p>
        </p:txBody>
      </p:sp>
      <p:sp>
        <p:nvSpPr>
          <p:cNvPr id="106504" name="Text Box 8"/>
          <p:cNvSpPr txBox="1">
            <a:spLocks noChangeArrowheads="1"/>
          </p:cNvSpPr>
          <p:nvPr/>
        </p:nvSpPr>
        <p:spPr bwMode="auto">
          <a:xfrm>
            <a:off x="3657600" y="1491343"/>
            <a:ext cx="4800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 err="1" smtClean="0"/>
              <a:t>Eg</a:t>
            </a:r>
            <a:r>
              <a:rPr lang="en-US" altLang="en-US" dirty="0" smtClean="0"/>
              <a:t>, Dendritic </a:t>
            </a:r>
            <a:r>
              <a:rPr lang="en-US" altLang="en-US" dirty="0"/>
              <a:t>network (on border of Wrangell Mts. And </a:t>
            </a:r>
            <a:r>
              <a:rPr lang="en-US" altLang="en-US" dirty="0" err="1"/>
              <a:t>Kluane</a:t>
            </a:r>
            <a:r>
              <a:rPr lang="en-US" altLang="en-US" dirty="0"/>
              <a:t> Park)</a:t>
            </a:r>
          </a:p>
        </p:txBody>
      </p:sp>
      <p:sp>
        <p:nvSpPr>
          <p:cNvPr id="106505" name="Rectangle 9"/>
          <p:cNvSpPr>
            <a:spLocks noChangeArrowheads="1"/>
          </p:cNvSpPr>
          <p:nvPr/>
        </p:nvSpPr>
        <p:spPr bwMode="auto">
          <a:xfrm>
            <a:off x="304800" y="1524000"/>
            <a:ext cx="25908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US" altLang="en-US" sz="1800" dirty="0">
                <a:latin typeface="Comic Sans MS" pitchFamily="66" charset="0"/>
              </a:rPr>
              <a:t>Valley </a:t>
            </a:r>
            <a:r>
              <a:rPr lang="en-US" altLang="en-US" sz="1800" dirty="0" smtClean="0">
                <a:latin typeface="Comic Sans MS" pitchFamily="66" charset="0"/>
              </a:rPr>
              <a:t>Glaciers …</a:t>
            </a:r>
            <a:endParaRPr lang="en-US" altLang="en-US" sz="18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US" altLang="en-US" sz="1800" dirty="0">
                <a:latin typeface="Comic Sans MS" pitchFamily="66" charset="0"/>
              </a:rPr>
              <a:t>Occupy rock-walled troughs</a:t>
            </a:r>
          </a:p>
          <a:p>
            <a:pPr>
              <a:lnSpc>
                <a:spcPct val="90000"/>
              </a:lnSpc>
            </a:pPr>
            <a:r>
              <a:rPr lang="en-US" altLang="en-US" sz="1800" dirty="0">
                <a:latin typeface="Comic Sans MS" pitchFamily="66" charset="0"/>
              </a:rPr>
              <a:t>Troughs form dendritic patterns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1000" y="350520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 smtClean="0"/>
              <a:t>Icefields</a:t>
            </a:r>
            <a:r>
              <a:rPr lang="en-CA" dirty="0" smtClean="0"/>
              <a:t> …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85800" y="3874532"/>
            <a:ext cx="2819400" cy="307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1800" dirty="0" smtClean="0">
                <a:latin typeface="Comic Sans MS" pitchFamily="66" charset="0"/>
              </a:rPr>
              <a:t>high </a:t>
            </a:r>
            <a:r>
              <a:rPr lang="en-US" altLang="en-US" sz="1800" dirty="0">
                <a:latin typeface="Comic Sans MS" pitchFamily="66" charset="0"/>
              </a:rPr>
              <a:t>level basins surrounded by peaks that feed valley glaciers</a:t>
            </a:r>
          </a:p>
          <a:p>
            <a:pPr>
              <a:lnSpc>
                <a:spcPct val="90000"/>
              </a:lnSpc>
            </a:pPr>
            <a:r>
              <a:rPr lang="en-US" altLang="en-US" sz="1800" dirty="0">
                <a:latin typeface="Comic Sans MS" pitchFamily="66" charset="0"/>
              </a:rPr>
              <a:t>Partial submergence of bedrock topography (</a:t>
            </a:r>
            <a:r>
              <a:rPr lang="en-US" altLang="en-US" sz="1800" dirty="0" err="1">
                <a:latin typeface="Comic Sans MS" pitchFamily="66" charset="0"/>
              </a:rPr>
              <a:t>nunataks</a:t>
            </a:r>
            <a:r>
              <a:rPr lang="en-US" altLang="en-US" sz="1800" dirty="0">
                <a:latin typeface="Comic Sans MS" pitchFamily="66" charset="0"/>
              </a:rPr>
              <a:t>) </a:t>
            </a:r>
          </a:p>
          <a:p>
            <a:pPr>
              <a:lnSpc>
                <a:spcPct val="90000"/>
              </a:lnSpc>
            </a:pPr>
            <a:endParaRPr lang="en-US" altLang="en-US" sz="18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endParaRPr lang="en-US" altLang="en-US" sz="1800" dirty="0">
              <a:latin typeface="Comic Sans MS" pitchFamily="66" charset="0"/>
            </a:endParaRP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4495800" y="4191000"/>
            <a:ext cx="4343400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 err="1" smtClean="0"/>
              <a:t>Eg</a:t>
            </a:r>
            <a:r>
              <a:rPr lang="en-US" altLang="en-US" sz="2000" dirty="0" smtClean="0"/>
              <a:t>, Columbia </a:t>
            </a:r>
            <a:r>
              <a:rPr lang="en-US" altLang="en-US" sz="2000" dirty="0" err="1"/>
              <a:t>Icefield</a:t>
            </a:r>
            <a:r>
              <a:rPr lang="en-US" altLang="en-US" sz="2000" dirty="0"/>
              <a:t>, BC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381000"/>
            <a:ext cx="6400800" cy="1944688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2000" dirty="0">
                <a:latin typeface="Comic Sans MS" pitchFamily="66" charset="0"/>
              </a:rPr>
              <a:t>Tidewater </a:t>
            </a:r>
            <a:r>
              <a:rPr lang="en-US" altLang="en-US" sz="2000" dirty="0" smtClean="0">
                <a:latin typeface="Comic Sans MS" pitchFamily="66" charset="0"/>
              </a:rPr>
              <a:t>Glaciers …</a:t>
            </a:r>
            <a:endParaRPr lang="en-US" altLang="en-US" sz="1800" dirty="0"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r>
              <a:rPr lang="en-US" altLang="en-US" sz="1800" dirty="0">
                <a:latin typeface="Comic Sans MS" pitchFamily="66" charset="0"/>
              </a:rPr>
              <a:t>Reach sea level</a:t>
            </a:r>
          </a:p>
          <a:p>
            <a:pPr>
              <a:lnSpc>
                <a:spcPct val="80000"/>
              </a:lnSpc>
            </a:pPr>
            <a:r>
              <a:rPr lang="en-US" altLang="en-US" sz="1800" dirty="0">
                <a:latin typeface="Comic Sans MS" pitchFamily="66" charset="0"/>
              </a:rPr>
              <a:t>Terminal regions may float</a:t>
            </a:r>
          </a:p>
          <a:p>
            <a:pPr>
              <a:lnSpc>
                <a:spcPct val="80000"/>
              </a:lnSpc>
            </a:pPr>
            <a:r>
              <a:rPr lang="en-US" altLang="en-US" sz="1800" dirty="0">
                <a:latin typeface="Comic Sans MS" pitchFamily="66" charset="0"/>
              </a:rPr>
              <a:t>Iceberg calving becomes an important mass loss process</a:t>
            </a:r>
          </a:p>
        </p:txBody>
      </p:sp>
      <p:sp>
        <p:nvSpPr>
          <p:cNvPr id="108550" name="Text Box 6"/>
          <p:cNvSpPr txBox="1">
            <a:spLocks noChangeArrowheads="1"/>
          </p:cNvSpPr>
          <p:nvPr/>
        </p:nvSpPr>
        <p:spPr bwMode="auto">
          <a:xfrm>
            <a:off x="1828800" y="2590800"/>
            <a:ext cx="6019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 dirty="0" err="1" smtClean="0"/>
              <a:t>Eg</a:t>
            </a:r>
            <a:r>
              <a:rPr lang="en-US" altLang="en-US" sz="1600" dirty="0" smtClean="0"/>
              <a:t>, Tidewater </a:t>
            </a:r>
            <a:r>
              <a:rPr lang="en-US" altLang="en-US" sz="1600" dirty="0"/>
              <a:t>glacier, Royal Society Fiord, NE Baffin Island</a:t>
            </a:r>
          </a:p>
        </p:txBody>
      </p:sp>
      <p:sp>
        <p:nvSpPr>
          <p:cNvPr id="108560" name="Text Box 16"/>
          <p:cNvSpPr txBox="1">
            <a:spLocks noChangeArrowheads="1"/>
          </p:cNvSpPr>
          <p:nvPr/>
        </p:nvSpPr>
        <p:spPr bwMode="auto">
          <a:xfrm>
            <a:off x="1828800" y="1828800"/>
            <a:ext cx="6400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 dirty="0" err="1" smtClean="0"/>
              <a:t>Eg</a:t>
            </a:r>
            <a:r>
              <a:rPr lang="en-US" altLang="en-US" sz="1600" dirty="0" smtClean="0"/>
              <a:t>, Tidewater </a:t>
            </a:r>
            <a:r>
              <a:rPr lang="en-US" altLang="en-US" sz="1600" dirty="0"/>
              <a:t>glacier, Hayes Fiord, Ellesmere Island</a:t>
            </a:r>
          </a:p>
        </p:txBody>
      </p:sp>
      <p:pic>
        <p:nvPicPr>
          <p:cNvPr id="7" name="Picture 17" descr="C:\CLASSES\2020\Images\Canada blank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  <a14:imgEffect>
                      <a14:brightnessContrast bright="-1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4897" r="31534" b="50000"/>
          <a:stretch/>
        </p:blipFill>
        <p:spPr bwMode="auto">
          <a:xfrm>
            <a:off x="6971999" y="1016793"/>
            <a:ext cx="1753201" cy="1574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/>
          <p:cNvCxnSpPr/>
          <p:nvPr/>
        </p:nvCxnSpPr>
        <p:spPr bwMode="auto">
          <a:xfrm flipH="1">
            <a:off x="6743399" y="1269116"/>
            <a:ext cx="1105200" cy="238125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Arrow Connector 8"/>
          <p:cNvCxnSpPr/>
          <p:nvPr/>
        </p:nvCxnSpPr>
        <p:spPr bwMode="auto">
          <a:xfrm flipH="1">
            <a:off x="7137737" y="1803796"/>
            <a:ext cx="1028700" cy="752474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2209800" y="3505442"/>
            <a:ext cx="6705600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 err="1" smtClean="0"/>
              <a:t>Eg</a:t>
            </a:r>
            <a:r>
              <a:rPr lang="en-US" altLang="en-US" sz="2000" dirty="0" smtClean="0"/>
              <a:t>, Glacier </a:t>
            </a:r>
            <a:r>
              <a:rPr lang="en-US" altLang="en-US" sz="2000" dirty="0"/>
              <a:t>Bay, </a:t>
            </a:r>
            <a:r>
              <a:rPr lang="en-US" altLang="en-US" sz="2000" dirty="0" smtClean="0"/>
              <a:t>Alaska</a:t>
            </a:r>
            <a:endParaRPr lang="en-US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838200" y="685800"/>
            <a:ext cx="7010400" cy="2344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/>
              <a:t>Features of glaciers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A. Mass balance + effect of global warming in Canada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B. Movement + example of surging glaciers in Canada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295400" y="4267200"/>
            <a:ext cx="6705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Rate of movement and rate of replenishment?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Contributes to “mass balance” of glacier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838200" y="533400"/>
            <a:ext cx="7391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/>
              <a:t>A. Mass balance and the effect of global warming on Canada’s  glaciers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76400" y="1752600"/>
            <a:ext cx="601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Ablation zone, equilibrium zone, Accumulation zone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685800" y="5410200"/>
            <a:ext cx="7467600" cy="7889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Positive mass balance = net gain = accumulation &gt; ablation</a:t>
            </a:r>
          </a:p>
          <a:p>
            <a:pPr>
              <a:spcBef>
                <a:spcPct val="50000"/>
              </a:spcBef>
            </a:pPr>
            <a:r>
              <a:rPr lang="en-US" altLang="en-US"/>
              <a:t>Negative mass balance = net loss = ablation &gt; accumulation</a:t>
            </a:r>
            <a:endParaRPr lang="en-GB" altLang="en-US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1371600" y="533400"/>
            <a:ext cx="6248400" cy="1076325"/>
          </a:xfrm>
          <a:prstGeom prst="rect">
            <a:avLst/>
          </a:prstGeom>
          <a:gradFill rotWithShape="1">
            <a:gsLst>
              <a:gs pos="0">
                <a:srgbClr val="A0EEFE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400">
                <a:latin typeface="Comic Sans MS" pitchFamily="66" charset="0"/>
              </a:rPr>
              <a:t>Mass balance of glaciers (ice in v. ice out)</a:t>
            </a:r>
          </a:p>
          <a:p>
            <a:r>
              <a:rPr lang="en-US" altLang="en-US" sz="2000">
                <a:latin typeface="Comic Sans MS" pitchFamily="66" charset="0"/>
              </a:rPr>
              <a:t>	       =  accumulation v ablation</a:t>
            </a:r>
          </a:p>
          <a:p>
            <a:r>
              <a:rPr lang="en-US" altLang="en-US" sz="2000">
                <a:latin typeface="Comic Sans MS" pitchFamily="66" charset="0"/>
              </a:rPr>
              <a:t>		</a:t>
            </a:r>
            <a:endParaRPr lang="en-CA" altLang="en-US" sz="2000">
              <a:latin typeface="Comic Sans MS" pitchFamily="66" charset="0"/>
            </a:endParaRPr>
          </a:p>
        </p:txBody>
      </p:sp>
      <p:sp>
        <p:nvSpPr>
          <p:cNvPr id="33796" name="AutoShape 4"/>
          <p:cNvSpPr>
            <a:spLocks/>
          </p:cNvSpPr>
          <p:nvPr/>
        </p:nvSpPr>
        <p:spPr bwMode="auto">
          <a:xfrm>
            <a:off x="673100" y="2552700"/>
            <a:ext cx="2514600" cy="495300"/>
          </a:xfrm>
          <a:prstGeom prst="borderCallout1">
            <a:avLst>
              <a:gd name="adj1" fmla="val 76921"/>
              <a:gd name="adj2" fmla="val 103032"/>
              <a:gd name="adj3" fmla="val -262500"/>
              <a:gd name="adj4" fmla="val 10303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Controlled by? </a:t>
            </a:r>
          </a:p>
        </p:txBody>
      </p:sp>
      <p:sp>
        <p:nvSpPr>
          <p:cNvPr id="33797" name="AutoShape 5"/>
          <p:cNvSpPr>
            <a:spLocks/>
          </p:cNvSpPr>
          <p:nvPr/>
        </p:nvSpPr>
        <p:spPr bwMode="auto">
          <a:xfrm>
            <a:off x="4953000" y="2476500"/>
            <a:ext cx="2819400" cy="495300"/>
          </a:xfrm>
          <a:prstGeom prst="borderCallout1">
            <a:avLst>
              <a:gd name="adj1" fmla="val 76921"/>
              <a:gd name="adj2" fmla="val -2704"/>
              <a:gd name="adj3" fmla="val -223079"/>
              <a:gd name="adj4" fmla="val -270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Controlled by?</a:t>
            </a:r>
          </a:p>
        </p:txBody>
      </p:sp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304800" y="3276600"/>
            <a:ext cx="3429000" cy="1600200"/>
          </a:xfrm>
          <a:prstGeom prst="wedgeEllipseCallout">
            <a:avLst>
              <a:gd name="adj1" fmla="val -43750"/>
              <a:gd name="adj2" fmla="val 60514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Precipitation</a:t>
            </a:r>
          </a:p>
          <a:p>
            <a:pPr algn="ctr"/>
            <a:r>
              <a:rPr lang="en-US" altLang="en-US"/>
              <a:t>(especially snow)</a:t>
            </a:r>
          </a:p>
          <a:p>
            <a:pPr algn="ctr"/>
            <a:endParaRPr lang="en-US" altLang="en-US"/>
          </a:p>
        </p:txBody>
      </p:sp>
      <p:sp>
        <p:nvSpPr>
          <p:cNvPr id="33799" name="AutoShape 7"/>
          <p:cNvSpPr>
            <a:spLocks noChangeArrowheads="1"/>
          </p:cNvSpPr>
          <p:nvPr/>
        </p:nvSpPr>
        <p:spPr bwMode="auto">
          <a:xfrm>
            <a:off x="4648200" y="3200400"/>
            <a:ext cx="3429000" cy="1600200"/>
          </a:xfrm>
          <a:prstGeom prst="wedgeEllipseCallout">
            <a:avLst>
              <a:gd name="adj1" fmla="val 72593"/>
              <a:gd name="adj2" fmla="val 53074"/>
            </a:avLst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Temperature</a:t>
            </a:r>
          </a:p>
          <a:p>
            <a:pPr algn="ctr"/>
            <a:r>
              <a:rPr lang="en-US" altLang="en-US"/>
              <a:t>(especially summer)</a:t>
            </a:r>
          </a:p>
          <a:p>
            <a:pPr algn="ctr"/>
            <a:r>
              <a:rPr lang="en-US" altLang="en-US"/>
              <a:t>Ice Flow rate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 autoUpdateAnimBg="0"/>
      <p:bldP spid="33796" grpId="0" animBg="1"/>
      <p:bldP spid="33797" grpId="0" animBg="1"/>
      <p:bldP spid="33798" grpId="0" animBg="1"/>
      <p:bldP spid="3379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81000" y="304800"/>
            <a:ext cx="5638800" cy="923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/>
              <a:t>Changes in mass balance over time?</a:t>
            </a:r>
          </a:p>
          <a:p>
            <a:pPr>
              <a:spcBef>
                <a:spcPct val="50000"/>
              </a:spcBef>
            </a:pPr>
            <a:r>
              <a:rPr lang="en-US" altLang="en-US" sz="2000"/>
              <a:t>eg, Athabasca glacier, Alberta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86000" y="1752600"/>
            <a:ext cx="297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Images from 1939, 1966, 1993, 2012</a:t>
            </a:r>
            <a:endParaRPr lang="en-CA" dirty="0"/>
          </a:p>
        </p:txBody>
      </p:sp>
      <p:sp>
        <p:nvSpPr>
          <p:cNvPr id="6" name="AutoShape 22"/>
          <p:cNvSpPr>
            <a:spLocks noChangeArrowheads="1"/>
          </p:cNvSpPr>
          <p:nvPr/>
        </p:nvSpPr>
        <p:spPr bwMode="auto">
          <a:xfrm>
            <a:off x="4038600" y="2438400"/>
            <a:ext cx="4876800" cy="3810000"/>
          </a:xfrm>
          <a:prstGeom prst="wedgeEllipseCallout">
            <a:avLst>
              <a:gd name="adj1" fmla="val -29296"/>
              <a:gd name="adj2" fmla="val 63208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No real data on rates of retreat!</a:t>
            </a:r>
          </a:p>
          <a:p>
            <a:pPr algn="ctr"/>
            <a:endParaRPr lang="en-US" altLang="en-US"/>
          </a:p>
          <a:p>
            <a:pPr algn="ctr"/>
            <a:r>
              <a:rPr lang="en-US" altLang="en-US"/>
              <a:t>Rough estimate: 1939-1966 ~1000m = 37 m /yr</a:t>
            </a:r>
          </a:p>
          <a:p>
            <a:pPr algn="ctr"/>
            <a:r>
              <a:rPr lang="en-US" altLang="en-US"/>
              <a:t>1966-1993 ~200 m = 7m/yr</a:t>
            </a:r>
          </a:p>
          <a:p>
            <a:pPr algn="ctr"/>
            <a:r>
              <a:rPr lang="en-US" altLang="en-US"/>
              <a:t>1993-2012 ~190 m = 10 m /yr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81000" y="685800"/>
            <a:ext cx="22860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US" altLang="en-US" sz="2800">
                <a:latin typeface="Comic Sans MS" pitchFamily="66" charset="0"/>
              </a:rPr>
              <a:t>Peyto</a:t>
            </a:r>
            <a:r>
              <a:rPr lang="en-US" altLang="en-US" sz="4000">
                <a:latin typeface="Comic Sans MS" pitchFamily="66" charset="0"/>
              </a:rPr>
              <a:t> </a:t>
            </a:r>
            <a:r>
              <a:rPr lang="en-US" altLang="en-US" sz="2800">
                <a:latin typeface="Comic Sans MS" pitchFamily="66" charset="0"/>
              </a:rPr>
              <a:t>Glacier Loses Ice</a:t>
            </a: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43200" y="1103312"/>
            <a:ext cx="5961063" cy="354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304800" y="2514600"/>
            <a:ext cx="38862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Mass Balance: 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Early 1900s to recent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33400" y="381000"/>
            <a:ext cx="762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 err="1"/>
              <a:t>Eg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Peyto</a:t>
            </a:r>
            <a:r>
              <a:rPr lang="en-US" altLang="en-US" sz="2400" dirty="0"/>
              <a:t> Glacier: Jasper-Banff National Park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3" name="Text Box 3"/>
          <p:cNvSpPr txBox="1">
            <a:spLocks noChangeArrowheads="1"/>
          </p:cNvSpPr>
          <p:nvPr/>
        </p:nvSpPr>
        <p:spPr bwMode="auto">
          <a:xfrm>
            <a:off x="838200" y="533400"/>
            <a:ext cx="7391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/>
              <a:t>B. Glacier movement and surging glaciers of Canada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685800" y="609600"/>
            <a:ext cx="7772400" cy="2235200"/>
          </a:xfrm>
          <a:prstGeom prst="rect">
            <a:avLst/>
          </a:prstGeom>
          <a:gradFill rotWithShape="1">
            <a:gsLst>
              <a:gs pos="0">
                <a:srgbClr val="A0EEFE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altLang="en-US" sz="2000">
                <a:latin typeface="Comic Sans MS" pitchFamily="66" charset="0"/>
              </a:rPr>
              <a:t>GLACIER MOVEMENT: </a:t>
            </a:r>
          </a:p>
          <a:p>
            <a:endParaRPr lang="en-CA" altLang="en-US" sz="2000">
              <a:latin typeface="Comic Sans MS" pitchFamily="66" charset="0"/>
            </a:endParaRPr>
          </a:p>
          <a:p>
            <a:pPr>
              <a:buFontTx/>
              <a:buAutoNum type="arabicPeriod"/>
            </a:pPr>
            <a:r>
              <a:rPr lang="en-CA" altLang="en-US" sz="2000">
                <a:latin typeface="Comic Sans MS" pitchFamily="66" charset="0"/>
              </a:rPr>
              <a:t>Moves under its own weight (so thicker = faster)</a:t>
            </a:r>
          </a:p>
          <a:p>
            <a:pPr>
              <a:buFontTx/>
              <a:buAutoNum type="arabicPeriod"/>
            </a:pPr>
            <a:endParaRPr lang="en-CA" altLang="en-US" sz="2000">
              <a:latin typeface="Comic Sans MS" pitchFamily="66" charset="0"/>
            </a:endParaRPr>
          </a:p>
          <a:p>
            <a:r>
              <a:rPr lang="en-CA" altLang="en-US" sz="2000">
                <a:latin typeface="Comic Sans MS" pitchFamily="66" charset="0"/>
              </a:rPr>
              <a:t>2. Moves by plastic flow (all ice) and basal sliding (only warm-based ice)</a:t>
            </a:r>
          </a:p>
          <a:p>
            <a:endParaRPr lang="en-CA" altLang="en-US" sz="2000">
              <a:latin typeface="Comic Sans MS" pitchFamily="66" charset="0"/>
            </a:endParaRP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590800" y="3276600"/>
            <a:ext cx="5715000" cy="319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FFDA1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 tIns="137160" rIns="182880" bIns="137160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>
                <a:latin typeface="Comic Sans MS" pitchFamily="66" charset="0"/>
              </a:rPr>
              <a:t>Rates of movement: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Normal (eg, 500 m/yr)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Streaming – within ice sheets, ice flow focused into linear outlet channels </a:t>
            </a:r>
            <a:r>
              <a:rPr lang="en-GB" altLang="en-US">
                <a:latin typeface="Comic Sans MS" pitchFamily="66" charset="0"/>
              </a:rPr>
              <a:t>(none today in Canada, important in past</a:t>
            </a:r>
            <a:endParaRPr lang="en-US" altLang="en-US" sz="2000">
              <a:latin typeface="Comic Sans MS" pitchFamily="66" charset="0"/>
            </a:endParaRP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US" sz="2000">
                <a:latin typeface="Comic Sans MS" pitchFamily="66" charset="0"/>
              </a:rPr>
              <a:t>Surging – periodic changes in rates of flow (eg, 5000 m/yr)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304800" y="685800"/>
            <a:ext cx="7848600" cy="2339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 dirty="0"/>
              <a:t>Example of Streaming Glacier:  </a:t>
            </a:r>
            <a:r>
              <a:rPr lang="en-GB" altLang="en-US" dirty="0"/>
              <a:t>(none today in Canada)</a:t>
            </a:r>
          </a:p>
          <a:p>
            <a:pPr>
              <a:spcBef>
                <a:spcPct val="50000"/>
              </a:spcBef>
            </a:pPr>
            <a:r>
              <a:rPr lang="en-GB" altLang="en-US" dirty="0"/>
              <a:t>Byrd Glacier, Antarctica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dirty="0"/>
              <a:t>24 km wide, 160 km long, rock-floored ice stream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dirty="0"/>
              <a:t>streams through deep valley in the Transatlantic Mountains and into the Ross Ice Shelf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altLang="en-US" dirty="0"/>
              <a:t>flow rate ~800 m/</a:t>
            </a:r>
            <a:r>
              <a:rPr lang="en-GB" altLang="en-US" dirty="0" err="1"/>
              <a:t>yr</a:t>
            </a:r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6" name="Rectangle 4"/>
          <p:cNvSpPr>
            <a:spLocks noRot="1" noChangeArrowheads="1"/>
          </p:cNvSpPr>
          <p:nvPr/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en-US" sz="2400">
                <a:latin typeface="Comic Sans MS" pitchFamily="66" charset="0"/>
              </a:rPr>
              <a:t>What Is a Surging Glacier?</a:t>
            </a:r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auto">
          <a:xfrm>
            <a:off x="457200" y="914400"/>
            <a:ext cx="82296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000">
                <a:latin typeface="Comic Sans MS" pitchFamily="66" charset="0"/>
              </a:rPr>
              <a:t>Rapid flow over a short time (active stage) followed by long periods of no movement (quiescent stage)</a:t>
            </a:r>
          </a:p>
          <a:p>
            <a:pPr>
              <a:lnSpc>
                <a:spcPct val="90000"/>
              </a:lnSpc>
            </a:pPr>
            <a:r>
              <a:rPr lang="en-US" altLang="en-US" sz="2000">
                <a:latin typeface="Comic Sans MS" pitchFamily="66" charset="0"/>
              </a:rPr>
              <a:t>Maximum velocities 10x more than quiescent stage</a:t>
            </a:r>
          </a:p>
          <a:p>
            <a:pPr>
              <a:lnSpc>
                <a:spcPct val="90000"/>
              </a:lnSpc>
            </a:pPr>
            <a:r>
              <a:rPr lang="en-US" altLang="en-US" sz="2000">
                <a:latin typeface="Comic Sans MS" pitchFamily="66" charset="0"/>
              </a:rPr>
              <a:t>During active stage ice is moved from upper area (reservoir) to the snout (ice-receiving)</a:t>
            </a:r>
          </a:p>
          <a:p>
            <a:pPr>
              <a:lnSpc>
                <a:spcPct val="90000"/>
              </a:lnSpc>
            </a:pPr>
            <a:r>
              <a:rPr lang="en-US" altLang="en-US" sz="2000">
                <a:latin typeface="Comic Sans MS" pitchFamily="66" charset="0"/>
              </a:rPr>
              <a:t>Active and quiescent cycles usually consistent, but every surging glacier has their own cycle length</a:t>
            </a:r>
          </a:p>
          <a:p>
            <a:pPr>
              <a:lnSpc>
                <a:spcPct val="90000"/>
              </a:lnSpc>
            </a:pPr>
            <a:r>
              <a:rPr lang="en-US" altLang="en-US" sz="2000">
                <a:latin typeface="Comic Sans MS" pitchFamily="66" charset="0"/>
              </a:rPr>
              <a:t>Amount of ice in accumulation zone affects surging</a:t>
            </a:r>
          </a:p>
          <a:p>
            <a:pPr>
              <a:lnSpc>
                <a:spcPct val="90000"/>
              </a:lnSpc>
            </a:pPr>
            <a:r>
              <a:rPr lang="en-US" altLang="en-US" sz="2000">
                <a:latin typeface="Comic Sans MS" pitchFamily="66" charset="0"/>
              </a:rPr>
              <a:t>4% all glaciers are surging glaciers</a:t>
            </a:r>
          </a:p>
          <a:p>
            <a:pPr>
              <a:lnSpc>
                <a:spcPct val="90000"/>
              </a:lnSpc>
            </a:pPr>
            <a:r>
              <a:rPr lang="en-US" altLang="en-US" sz="2000">
                <a:latin typeface="Comic Sans MS" pitchFamily="66" charset="0"/>
              </a:rPr>
              <a:t>Temperate and cold glaciers both are subject to surge</a:t>
            </a:r>
          </a:p>
          <a:p>
            <a:pPr>
              <a:lnSpc>
                <a:spcPct val="90000"/>
              </a:lnSpc>
            </a:pPr>
            <a:r>
              <a:rPr lang="en-US" altLang="en-US" sz="2000">
                <a:latin typeface="Comic Sans MS" pitchFamily="66" charset="0"/>
              </a:rPr>
              <a:t>Glaciers of surge type appear to occur mostly on sedimentary rocks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04800" y="457200"/>
            <a:ext cx="8153400" cy="815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/>
              <a:t>Surging Glacier Example</a:t>
            </a:r>
            <a:endParaRPr lang="en-GB" altLang="en-US" sz="2000" dirty="0"/>
          </a:p>
          <a:p>
            <a:pPr>
              <a:spcBef>
                <a:spcPct val="50000"/>
              </a:spcBef>
            </a:pPr>
            <a:r>
              <a:rPr lang="en-GB" altLang="en-US" dirty="0"/>
              <a:t>St. Elias Mountains, Alaska-Canada border</a:t>
            </a:r>
            <a:r>
              <a:rPr lang="en-US" altLang="en-US" dirty="0"/>
              <a:t>. </a:t>
            </a:r>
            <a:endParaRPr lang="en-GB" altLang="en-US" sz="1600" dirty="0"/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762000" y="2133600"/>
            <a:ext cx="7162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altLang="en-US" sz="1600" dirty="0" err="1" smtClean="0"/>
              <a:t>Eg</a:t>
            </a:r>
            <a:r>
              <a:rPr lang="en-CA" altLang="en-US" sz="1600" dirty="0" smtClean="0"/>
              <a:t>, </a:t>
            </a:r>
            <a:r>
              <a:rPr lang="en-GB" altLang="en-US" sz="1600" dirty="0" smtClean="0"/>
              <a:t>Hubbard </a:t>
            </a:r>
            <a:r>
              <a:rPr lang="en-GB" altLang="en-US" sz="1600" dirty="0"/>
              <a:t>Glacier</a:t>
            </a:r>
            <a:r>
              <a:rPr lang="en-US" altLang="en-US" sz="1600" dirty="0"/>
              <a:t>. </a:t>
            </a:r>
            <a:r>
              <a:rPr lang="en-GB" altLang="en-US" sz="1600" dirty="0"/>
              <a:t> dammed Russell Fiord between 29 May and 8 October 1986. When the ice dam failed, an enormous glacier-outburst flood (</a:t>
            </a:r>
            <a:r>
              <a:rPr lang="en-GB" altLang="en-US" sz="1600" dirty="0" err="1"/>
              <a:t>jökulhlaup</a:t>
            </a:r>
            <a:r>
              <a:rPr lang="en-GB" altLang="en-US" sz="1600" dirty="0"/>
              <a:t>) discharged into Disenchantment Bay 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762000" y="1447800"/>
            <a:ext cx="6248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 dirty="0" err="1" smtClean="0"/>
              <a:t>Eg</a:t>
            </a:r>
            <a:r>
              <a:rPr lang="en-US" altLang="en-US" sz="1600" dirty="0" smtClean="0"/>
              <a:t>, t</a:t>
            </a:r>
            <a:r>
              <a:rPr lang="en-GB" altLang="en-US" sz="1600" dirty="0"/>
              <a:t>he </a:t>
            </a:r>
            <a:r>
              <a:rPr lang="en-GB" altLang="en-US" sz="1600" dirty="0" err="1"/>
              <a:t>Malaspina</a:t>
            </a:r>
            <a:r>
              <a:rPr lang="en-GB" altLang="en-US" sz="1600" dirty="0"/>
              <a:t> Glacier, a piedmont outlet glacier (</a:t>
            </a:r>
            <a:r>
              <a:rPr lang="en-GB" altLang="en-US" sz="1600" dirty="0" err="1"/>
              <a:t>pto</a:t>
            </a:r>
            <a:r>
              <a:rPr lang="en-GB" altLang="en-US" sz="1600" dirty="0"/>
              <a:t>)</a:t>
            </a:r>
            <a:r>
              <a:rPr lang="en-US" altLang="en-US" sz="1600" dirty="0"/>
              <a:t>.</a:t>
            </a:r>
            <a:r>
              <a:rPr lang="en-US" altLang="en-US" dirty="0"/>
              <a:t> </a:t>
            </a:r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9" name="Text Box 7"/>
          <p:cNvSpPr txBox="1">
            <a:spLocks noChangeArrowheads="1"/>
          </p:cNvSpPr>
          <p:nvPr/>
        </p:nvSpPr>
        <p:spPr bwMode="auto">
          <a:xfrm>
            <a:off x="3200400" y="609600"/>
            <a:ext cx="4114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Thrusting/Shear: upstream ice overrides downstream ice</a:t>
            </a:r>
            <a:endParaRPr lang="en-GB" altLang="en-US"/>
          </a:p>
        </p:txBody>
      </p:sp>
      <p:sp>
        <p:nvSpPr>
          <p:cNvPr id="120840" name="Freeform 8"/>
          <p:cNvSpPr>
            <a:spLocks/>
          </p:cNvSpPr>
          <p:nvPr/>
        </p:nvSpPr>
        <p:spPr bwMode="auto">
          <a:xfrm>
            <a:off x="4908550" y="2600325"/>
            <a:ext cx="2111375" cy="1025525"/>
          </a:xfrm>
          <a:custGeom>
            <a:avLst/>
            <a:gdLst>
              <a:gd name="T0" fmla="*/ 0 w 1330"/>
              <a:gd name="T1" fmla="*/ 593 h 646"/>
              <a:gd name="T2" fmla="*/ 443 w 1330"/>
              <a:gd name="T3" fmla="*/ 547 h 646"/>
              <a:gd name="T4" fmla="*/ 1330 w 1330"/>
              <a:gd name="T5" fmla="*/ 0 h 6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30" h="646">
                <a:moveTo>
                  <a:pt x="0" y="593"/>
                </a:moveTo>
                <a:cubicBezTo>
                  <a:pt x="65" y="587"/>
                  <a:pt x="221" y="646"/>
                  <a:pt x="443" y="547"/>
                </a:cubicBezTo>
                <a:cubicBezTo>
                  <a:pt x="665" y="448"/>
                  <a:pt x="1084" y="135"/>
                  <a:pt x="1330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0841" name="Freeform 9"/>
          <p:cNvSpPr>
            <a:spLocks/>
          </p:cNvSpPr>
          <p:nvPr/>
        </p:nvSpPr>
        <p:spPr bwMode="auto">
          <a:xfrm>
            <a:off x="3124200" y="1676400"/>
            <a:ext cx="4495800" cy="1828800"/>
          </a:xfrm>
          <a:custGeom>
            <a:avLst/>
            <a:gdLst>
              <a:gd name="T0" fmla="*/ 0 w 4464"/>
              <a:gd name="T1" fmla="*/ 0 h 1152"/>
              <a:gd name="T2" fmla="*/ 3456 w 4464"/>
              <a:gd name="T3" fmla="*/ 384 h 1152"/>
              <a:gd name="T4" fmla="*/ 4464 w 4464"/>
              <a:gd name="T5" fmla="*/ 1152 h 1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64" h="1152">
                <a:moveTo>
                  <a:pt x="0" y="0"/>
                </a:moveTo>
                <a:cubicBezTo>
                  <a:pt x="1356" y="96"/>
                  <a:pt x="2712" y="192"/>
                  <a:pt x="3456" y="384"/>
                </a:cubicBezTo>
                <a:cubicBezTo>
                  <a:pt x="4200" y="576"/>
                  <a:pt x="4332" y="864"/>
                  <a:pt x="4464" y="1152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0842" name="Line 10"/>
          <p:cNvSpPr>
            <a:spLocks noChangeShapeType="1"/>
          </p:cNvSpPr>
          <p:nvPr/>
        </p:nvSpPr>
        <p:spPr bwMode="auto">
          <a:xfrm flipH="1">
            <a:off x="3124200" y="3505200"/>
            <a:ext cx="5562600" cy="76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0843" name="Line 11"/>
          <p:cNvSpPr>
            <a:spLocks noChangeShapeType="1"/>
          </p:cNvSpPr>
          <p:nvPr/>
        </p:nvSpPr>
        <p:spPr bwMode="auto">
          <a:xfrm flipV="1">
            <a:off x="5562600" y="2667000"/>
            <a:ext cx="892175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0844" name="Text Box 12"/>
          <p:cNvSpPr txBox="1">
            <a:spLocks noChangeArrowheads="1"/>
          </p:cNvSpPr>
          <p:nvPr/>
        </p:nvSpPr>
        <p:spPr bwMode="auto">
          <a:xfrm>
            <a:off x="5181600" y="3733800"/>
            <a:ext cx="20447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/>
              <a:t>Frozen to base or debris-laden</a:t>
            </a:r>
            <a:endParaRPr lang="en-GB" altLang="en-US" sz="1400"/>
          </a:p>
        </p:txBody>
      </p:sp>
      <p:sp>
        <p:nvSpPr>
          <p:cNvPr id="120845" name="Text Box 13"/>
          <p:cNvSpPr txBox="1">
            <a:spLocks noChangeArrowheads="1"/>
          </p:cNvSpPr>
          <p:nvPr/>
        </p:nvSpPr>
        <p:spPr bwMode="auto">
          <a:xfrm>
            <a:off x="5943600" y="1447800"/>
            <a:ext cx="20447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/>
              <a:t>Internal shear planes dip upstream</a:t>
            </a:r>
            <a:endParaRPr lang="en-GB" altLang="en-US" sz="1400"/>
          </a:p>
        </p:txBody>
      </p:sp>
      <p:sp>
        <p:nvSpPr>
          <p:cNvPr id="120846" name="Text Box 14"/>
          <p:cNvSpPr txBox="1">
            <a:spLocks noChangeArrowheads="1"/>
          </p:cNvSpPr>
          <p:nvPr/>
        </p:nvSpPr>
        <p:spPr bwMode="auto">
          <a:xfrm>
            <a:off x="3429000" y="2286000"/>
            <a:ext cx="20447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/>
              <a:t>Moving ice over-rides obstruction</a:t>
            </a:r>
            <a:endParaRPr lang="en-GB" altLang="en-US" sz="1400"/>
          </a:p>
        </p:txBody>
      </p:sp>
      <p:sp>
        <p:nvSpPr>
          <p:cNvPr id="120847" name="AutoShape 15"/>
          <p:cNvSpPr>
            <a:spLocks noChangeArrowheads="1"/>
          </p:cNvSpPr>
          <p:nvPr/>
        </p:nvSpPr>
        <p:spPr bwMode="auto">
          <a:xfrm>
            <a:off x="4267200" y="3124200"/>
            <a:ext cx="996950" cy="304800"/>
          </a:xfrm>
          <a:prstGeom prst="rightArrow">
            <a:avLst>
              <a:gd name="adj1" fmla="val 50000"/>
              <a:gd name="adj2" fmla="val 8177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228600" y="381000"/>
            <a:ext cx="2590800" cy="59563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Features of surging glaciers?</a:t>
            </a:r>
            <a:endParaRPr lang="en-US" altLang="en-US" sz="1600"/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1600"/>
              <a:t>Ice structures formed during quiescent phases are deformed</a:t>
            </a:r>
            <a:endParaRPr lang="en-US" altLang="en-US" b="1"/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1600"/>
              <a:t>Looped medial moraines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1600"/>
              <a:t>intense folding on surface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1600"/>
              <a:t>Thrusting (shear) in the ice occurs at the surge front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1600"/>
              <a:t>heavy surface crevassing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1600"/>
              <a:t>high + fluctuating surface velocities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1600"/>
              <a:t>rapid terminus advance (eg, few km’s in few months)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1600"/>
              <a:t>large amounts of melt water released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78" name="Text Box 14"/>
          <p:cNvSpPr txBox="1">
            <a:spLocks noChangeArrowheads="1"/>
          </p:cNvSpPr>
          <p:nvPr/>
        </p:nvSpPr>
        <p:spPr bwMode="auto">
          <a:xfrm>
            <a:off x="398417" y="2362200"/>
            <a:ext cx="807720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~50 years per cycle:  1951-2005 for one cycle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The 1951 image shows the glacier in an expanded state following a major surge in the 1940s. 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The 1968 images shows the glacier greatly diminished by melting in its lower regions and with few open crevasses. 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The 1977 images shows the formation of a wave-like bulge as the glacier "reloads" for its next surge. </a:t>
            </a:r>
          </a:p>
        </p:txBody>
      </p:sp>
      <p:sp>
        <p:nvSpPr>
          <p:cNvPr id="113687" name="Text Box 23"/>
          <p:cNvSpPr txBox="1">
            <a:spLocks noChangeArrowheads="1"/>
          </p:cNvSpPr>
          <p:nvPr/>
        </p:nvSpPr>
        <p:spPr bwMode="auto">
          <a:xfrm>
            <a:off x="609600" y="381000"/>
            <a:ext cx="80772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/>
              <a:t>Example of glacier that surges slowly! </a:t>
            </a:r>
          </a:p>
          <a:p>
            <a:pPr>
              <a:spcBef>
                <a:spcPct val="50000"/>
              </a:spcBef>
            </a:pPr>
            <a:r>
              <a:rPr lang="en-US" altLang="en-US" sz="2000"/>
              <a:t>Trapridge Glacier (Yukon Territory, just north of Mt Logan)</a:t>
            </a:r>
          </a:p>
          <a:p>
            <a:pPr>
              <a:spcBef>
                <a:spcPct val="50000"/>
              </a:spcBef>
            </a:pPr>
            <a:endParaRPr lang="en-US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>
                <a:latin typeface="Comic Sans MS" pitchFamily="66" charset="0"/>
              </a:rPr>
              <a:t>Surging Glacier Distribution in North America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990600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altLang="en-US" sz="2200">
                <a:latin typeface="Comic Sans MS" pitchFamily="66" charset="0"/>
              </a:rPr>
              <a:t>Surging glaciers of Northwestern highlands and coast:</a:t>
            </a:r>
            <a:r>
              <a:rPr lang="en-US" altLang="en-US" sz="2000">
                <a:latin typeface="Comic Sans MS" pitchFamily="66" charset="0"/>
              </a:rPr>
              <a:t> St Elias mountains, Alaska range, Wrangell mountains</a:t>
            </a:r>
          </a:p>
        </p:txBody>
      </p:sp>
      <p:pic>
        <p:nvPicPr>
          <p:cNvPr id="114701" name="Picture 1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2362200"/>
            <a:ext cx="8534400" cy="411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4702" name="Text Box 14"/>
          <p:cNvSpPr txBox="1">
            <a:spLocks noChangeArrowheads="1"/>
          </p:cNvSpPr>
          <p:nvPr/>
        </p:nvSpPr>
        <p:spPr bwMode="auto">
          <a:xfrm>
            <a:off x="228600" y="3352800"/>
            <a:ext cx="190500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Alaska Range</a:t>
            </a:r>
          </a:p>
        </p:txBody>
      </p:sp>
      <p:sp>
        <p:nvSpPr>
          <p:cNvPr id="114703" name="Text Box 15"/>
          <p:cNvSpPr txBox="1">
            <a:spLocks noChangeArrowheads="1"/>
          </p:cNvSpPr>
          <p:nvPr/>
        </p:nvSpPr>
        <p:spPr bwMode="auto">
          <a:xfrm>
            <a:off x="6553200" y="4267200"/>
            <a:ext cx="190500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St. Elias Mts.</a:t>
            </a:r>
          </a:p>
        </p:txBody>
      </p:sp>
      <p:sp>
        <p:nvSpPr>
          <p:cNvPr id="114704" name="Text Box 16"/>
          <p:cNvSpPr txBox="1">
            <a:spLocks noChangeArrowheads="1"/>
          </p:cNvSpPr>
          <p:nvPr/>
        </p:nvSpPr>
        <p:spPr bwMode="auto">
          <a:xfrm>
            <a:off x="3124200" y="3657600"/>
            <a:ext cx="190500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Wrangell Mts.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685800" y="609600"/>
            <a:ext cx="6934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/>
              <a:t>2. Surging Glaciers of the Canadian High Arctic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1000" y="1752600"/>
            <a:ext cx="4752975" cy="427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685800" y="1930400"/>
            <a:ext cx="3505200" cy="325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51 surging glaciers identified! </a:t>
            </a:r>
          </a:p>
          <a:p>
            <a:endParaRPr lang="en-US" altLang="en-US"/>
          </a:p>
          <a:p>
            <a:r>
              <a:rPr lang="en-US" altLang="en-US"/>
              <a:t>Most dramatic example: some glaciers on </a:t>
            </a:r>
            <a:r>
              <a:rPr lang="en-US" altLang="en-US" b="1"/>
              <a:t>Axel Heiberg Island </a:t>
            </a:r>
            <a:r>
              <a:rPr lang="en-US" altLang="en-US"/>
              <a:t>advanced 4-7 km in 40 years</a:t>
            </a:r>
          </a:p>
          <a:p>
            <a:r>
              <a:rPr lang="en-US" altLang="en-US"/>
              <a:t>Eg, Iceberg glacier,</a:t>
            </a:r>
          </a:p>
          <a:p>
            <a:r>
              <a:rPr lang="en-US" altLang="en-US"/>
              <a:t>Good Friday Bay glacier, Airdrop glacier</a:t>
            </a:r>
          </a:p>
          <a:p>
            <a:endParaRPr lang="en-US" altLang="en-US"/>
          </a:p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7597775" y="6400800"/>
            <a:ext cx="15462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000"/>
              <a:t>http://en.wikipedia.org</a:t>
            </a:r>
          </a:p>
        </p:txBody>
      </p:sp>
      <p:sp>
        <p:nvSpPr>
          <p:cNvPr id="2060" name="Freeform 12"/>
          <p:cNvSpPr>
            <a:spLocks/>
          </p:cNvSpPr>
          <p:nvPr/>
        </p:nvSpPr>
        <p:spPr bwMode="auto">
          <a:xfrm>
            <a:off x="3276600" y="3505200"/>
            <a:ext cx="2647950" cy="1557338"/>
          </a:xfrm>
          <a:custGeom>
            <a:avLst/>
            <a:gdLst>
              <a:gd name="T0" fmla="*/ 0 w 1668"/>
              <a:gd name="T1" fmla="*/ 0 h 981"/>
              <a:gd name="T2" fmla="*/ 542 w 1668"/>
              <a:gd name="T3" fmla="*/ 805 h 981"/>
              <a:gd name="T4" fmla="*/ 1668 w 1668"/>
              <a:gd name="T5" fmla="*/ 749 h 9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68" h="981">
                <a:moveTo>
                  <a:pt x="0" y="0"/>
                </a:moveTo>
                <a:cubicBezTo>
                  <a:pt x="90" y="134"/>
                  <a:pt x="264" y="680"/>
                  <a:pt x="542" y="805"/>
                </a:cubicBezTo>
                <a:cubicBezTo>
                  <a:pt x="814" y="981"/>
                  <a:pt x="1434" y="761"/>
                  <a:pt x="1668" y="749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914400" y="5346700"/>
            <a:ext cx="32766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Distribution of the 51 </a:t>
            </a:r>
            <a:r>
              <a:rPr lang="en-US" altLang="en-US" dirty="0" smtClean="0"/>
              <a:t>studied? </a:t>
            </a:r>
            <a:endParaRPr lang="en-US" altLang="en-US" dirty="0"/>
          </a:p>
          <a:p>
            <a:pPr>
              <a:spcBef>
                <a:spcPct val="50000"/>
              </a:spcBef>
            </a:pPr>
            <a:r>
              <a:rPr lang="en-US" altLang="en-US" dirty="0"/>
              <a:t>All over the place!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600200" y="533400"/>
            <a:ext cx="5867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/>
              <a:t>Iceberg Glacier on Axel Heiberg Island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1412966" y="2080698"/>
            <a:ext cx="73152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 dirty="0" smtClean="0"/>
              <a:t>curved </a:t>
            </a:r>
            <a:r>
              <a:rPr lang="en-US" altLang="en-US" sz="1600" dirty="0"/>
              <a:t>medial moraines indicate irregular inflow of tributary glaciers, probably associated with surges (Aug. 24th, 1977). 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381000" y="1600200"/>
            <a:ext cx="5867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/>
              <a:t>Iceberg Glacier 1997-2008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990600" y="838200"/>
            <a:ext cx="6019800" cy="426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/>
              <a:t>Distribution of surging glaciers in North America?</a:t>
            </a:r>
          </a:p>
          <a:p>
            <a:pPr>
              <a:spcBef>
                <a:spcPct val="50000"/>
              </a:spcBef>
            </a:pPr>
            <a:r>
              <a:rPr lang="en-US" altLang="en-US"/>
              <a:t>Maritime to continental and temperate to subpolar environments</a:t>
            </a:r>
          </a:p>
          <a:p>
            <a:pPr>
              <a:spcBef>
                <a:spcPct val="50000"/>
              </a:spcBef>
            </a:pPr>
            <a:r>
              <a:rPr lang="en-US" altLang="en-US"/>
              <a:t>No particular type of glacier, size of glacier, topography, bedrock</a:t>
            </a:r>
          </a:p>
          <a:p>
            <a:pPr>
              <a:spcBef>
                <a:spcPct val="50000"/>
              </a:spcBef>
            </a:pPr>
            <a:r>
              <a:rPr lang="en-US" altLang="en-US"/>
              <a:t>No faults, earthquakes</a:t>
            </a:r>
          </a:p>
          <a:p>
            <a:pPr>
              <a:spcBef>
                <a:spcPct val="50000"/>
              </a:spcBef>
            </a:pPr>
            <a:endParaRPr lang="en-US" altLang="en-US"/>
          </a:p>
          <a:p>
            <a:pPr>
              <a:spcBef>
                <a:spcPct val="50000"/>
              </a:spcBef>
            </a:pPr>
            <a:r>
              <a:rPr lang="en-US" altLang="en-US"/>
              <a:t>So .. Why? </a:t>
            </a:r>
          </a:p>
          <a:p>
            <a:pPr>
              <a:spcBef>
                <a:spcPct val="50000"/>
              </a:spcBef>
            </a:pPr>
            <a:r>
              <a:rPr lang="en-US" altLang="en-US"/>
              <a:t>Maybe abnormal geothermal heat flow? </a:t>
            </a:r>
          </a:p>
          <a:p>
            <a:pPr>
              <a:spcBef>
                <a:spcPct val="50000"/>
              </a:spcBef>
            </a:pPr>
            <a:r>
              <a:rPr lang="en-US" altLang="en-US"/>
              <a:t>Unusual bedrock permeability?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Figure showing Late Wisconsin ice sheets and glaciers, and the maximum extent of older Quaternary glaciatio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6718"/>
          <a:stretch/>
        </p:blipFill>
        <p:spPr bwMode="auto">
          <a:xfrm>
            <a:off x="1600200" y="304800"/>
            <a:ext cx="7394575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905000" y="6553200"/>
            <a:ext cx="71628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>
                <a:latin typeface="Arial" charset="0"/>
              </a:rPr>
              <a:t>http://www.isgs.uiuc.edu/maps-data-pub/publications/geonotes/geonote3.shtml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371600" y="5943600"/>
            <a:ext cx="3886200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Quaternary ice sheets of Canada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457200" y="457200"/>
            <a:ext cx="3733800" cy="588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/>
              <a:t>Quaternary 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62000" y="685800"/>
            <a:ext cx="7848600" cy="2540000"/>
          </a:xfrm>
          <a:prstGeom prst="rect">
            <a:avLst/>
          </a:prstGeom>
          <a:gradFill rotWithShape="1">
            <a:gsLst>
              <a:gs pos="0">
                <a:srgbClr val="A0EEFE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800">
                <a:latin typeface="Comic Sans MS" pitchFamily="66" charset="0"/>
              </a:rPr>
              <a:t>Geomorphological effect of glaciers:</a:t>
            </a:r>
          </a:p>
          <a:p>
            <a:r>
              <a:rPr lang="en-US" altLang="en-US" sz="2400">
                <a:latin typeface="Comic Sans MS" pitchFamily="66" charset="0"/>
              </a:rPr>
              <a:t> </a:t>
            </a:r>
          </a:p>
          <a:p>
            <a:pPr>
              <a:buFontTx/>
              <a:buChar char="•"/>
            </a:pPr>
            <a:r>
              <a:rPr lang="en-US" altLang="en-US" sz="2800" b="1">
                <a:latin typeface="Comic Sans MS" pitchFamily="66" charset="0"/>
              </a:rPr>
              <a:t>Erosion </a:t>
            </a:r>
            <a:r>
              <a:rPr lang="en-US" altLang="en-US" sz="2000">
                <a:latin typeface="Comic Sans MS" pitchFamily="66" charset="0"/>
              </a:rPr>
              <a:t>(Ice-sheet erosion, Valley glacier erosion)</a:t>
            </a:r>
            <a:r>
              <a:rPr lang="en-US" altLang="en-US" sz="2800" b="1">
                <a:latin typeface="Comic Sans MS" pitchFamily="66" charset="0"/>
              </a:rPr>
              <a:t> </a:t>
            </a:r>
          </a:p>
          <a:p>
            <a:endParaRPr lang="en-US" altLang="en-US" sz="2000"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n-US" altLang="en-US" sz="2800" b="1">
                <a:latin typeface="Comic Sans MS" pitchFamily="66" charset="0"/>
              </a:rPr>
              <a:t>Deposition </a:t>
            </a:r>
            <a:r>
              <a:rPr lang="en-US" altLang="en-US" sz="2000">
                <a:latin typeface="Comic Sans MS" pitchFamily="66" charset="0"/>
              </a:rPr>
              <a:t>(Glacial deposits, Glaciofluvial, Glaciomarine)</a:t>
            </a:r>
            <a:endParaRPr lang="en-US" altLang="en-US" sz="2800" b="1">
              <a:latin typeface="Comic Sans MS" pitchFamily="66" charset="0"/>
            </a:endParaRPr>
          </a:p>
          <a:p>
            <a:endParaRPr lang="en-CA" altLang="en-US" sz="3200" b="1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457200" y="2514600"/>
            <a:ext cx="2209800" cy="192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Scour of Canadian Shield</a:t>
            </a:r>
          </a:p>
          <a:p>
            <a:pPr>
              <a:spcBef>
                <a:spcPct val="50000"/>
              </a:spcBef>
            </a:pPr>
            <a:endParaRPr lang="en-US" altLang="en-US" sz="1600"/>
          </a:p>
          <a:p>
            <a:pPr>
              <a:spcBef>
                <a:spcPct val="50000"/>
              </a:spcBef>
            </a:pPr>
            <a:endParaRPr lang="en-US" altLang="en-US" sz="1600"/>
          </a:p>
          <a:p>
            <a:pPr>
              <a:spcBef>
                <a:spcPct val="50000"/>
              </a:spcBef>
            </a:pPr>
            <a:r>
              <a:rPr lang="en-US" altLang="en-US" sz="1600"/>
              <a:t>Moraine complex of US-Canada border</a:t>
            </a:r>
            <a:endParaRPr lang="en-GB" altLang="en-US" sz="1600"/>
          </a:p>
        </p:txBody>
      </p:sp>
      <p:pic>
        <p:nvPicPr>
          <p:cNvPr id="46083" name="Picture 3" descr="glacial erosion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5600" y="457200"/>
            <a:ext cx="6069013" cy="600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4" name="Line 4"/>
          <p:cNvSpPr>
            <a:spLocks noChangeShapeType="1"/>
          </p:cNvSpPr>
          <p:nvPr/>
        </p:nvSpPr>
        <p:spPr bwMode="auto">
          <a:xfrm>
            <a:off x="2743200" y="2819400"/>
            <a:ext cx="335280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6085" name="Line 5"/>
          <p:cNvSpPr>
            <a:spLocks noChangeShapeType="1"/>
          </p:cNvSpPr>
          <p:nvPr/>
        </p:nvSpPr>
        <p:spPr bwMode="auto">
          <a:xfrm flipV="1">
            <a:off x="2743200" y="4114800"/>
            <a:ext cx="312420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228600" y="457200"/>
            <a:ext cx="2590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Pattern of glacial erosion and deposition from Laurentide Icesheet</a:t>
            </a:r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838200" y="3429000"/>
            <a:ext cx="7543800" cy="54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FFDA1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 tIns="137160" rIns="182880" bIns="137160">
            <a:spAutoFit/>
          </a:bodyPr>
          <a:lstStyle/>
          <a:p>
            <a:pPr>
              <a:spcBef>
                <a:spcPct val="50000"/>
              </a:spcBef>
            </a:pPr>
            <a:endParaRPr lang="en-US" altLang="en-US">
              <a:latin typeface="Arial" charset="0"/>
            </a:endParaRP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914400" y="685800"/>
            <a:ext cx="4419600" cy="955675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800">
                <a:latin typeface="Comic Sans MS" pitchFamily="66" charset="0"/>
              </a:rPr>
              <a:t>Features of Ice Sheet Erosion 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295400" y="2286000"/>
            <a:ext cx="7162800" cy="2406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FFDA1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 tIns="137160" rIns="182880" bIns="137160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sz="2000" dirty="0">
                <a:latin typeface="Comic Sans MS" pitchFamily="66" charset="0"/>
              </a:rPr>
              <a:t>Differential erosion of geological planes of weakness </a:t>
            </a:r>
          </a:p>
          <a:p>
            <a:pPr>
              <a:buFontTx/>
              <a:buChar char="•"/>
            </a:pPr>
            <a:r>
              <a:rPr lang="en-US" altLang="en-US" sz="2000" dirty="0">
                <a:latin typeface="Comic Sans MS" pitchFamily="66" charset="0"/>
              </a:rPr>
              <a:t>Rock basins</a:t>
            </a:r>
          </a:p>
          <a:p>
            <a:pPr>
              <a:buFontTx/>
              <a:buChar char="•"/>
            </a:pPr>
            <a:r>
              <a:rPr lang="en-US" altLang="en-US" sz="2000" dirty="0">
                <a:latin typeface="Comic Sans MS" pitchFamily="66" charset="0"/>
              </a:rPr>
              <a:t>Rounded topography</a:t>
            </a:r>
          </a:p>
          <a:p>
            <a:pPr>
              <a:buFontTx/>
              <a:buChar char="•"/>
            </a:pPr>
            <a:r>
              <a:rPr lang="en-US" altLang="en-US" sz="2000" dirty="0">
                <a:latin typeface="Comic Sans MS" pitchFamily="66" charset="0"/>
              </a:rPr>
              <a:t>Erosional flutes and grooves</a:t>
            </a:r>
          </a:p>
          <a:p>
            <a:pPr>
              <a:buFontTx/>
              <a:buChar char="•"/>
            </a:pPr>
            <a:r>
              <a:rPr lang="en-US" altLang="en-US" sz="2000" dirty="0">
                <a:latin typeface="Comic Sans MS" pitchFamily="66" charset="0"/>
              </a:rPr>
              <a:t>Streamlined forms (</a:t>
            </a:r>
            <a:r>
              <a:rPr lang="en-US" altLang="en-US" sz="2000" dirty="0" err="1">
                <a:latin typeface="Comic Sans MS" pitchFamily="66" charset="0"/>
              </a:rPr>
              <a:t>eg</a:t>
            </a:r>
            <a:r>
              <a:rPr lang="en-US" altLang="en-US" sz="2000" dirty="0">
                <a:latin typeface="Comic Sans MS" pitchFamily="66" charset="0"/>
              </a:rPr>
              <a:t>, whalebacks, </a:t>
            </a:r>
            <a:r>
              <a:rPr lang="en-US" altLang="en-US" sz="2000" dirty="0" err="1">
                <a:latin typeface="Comic Sans MS" pitchFamily="66" charset="0"/>
              </a:rPr>
              <a:t>roches</a:t>
            </a:r>
            <a:r>
              <a:rPr lang="en-US" altLang="en-US" sz="2000" dirty="0">
                <a:latin typeface="Comic Sans MS" pitchFamily="66" charset="0"/>
              </a:rPr>
              <a:t> </a:t>
            </a:r>
            <a:r>
              <a:rPr lang="en-US" altLang="en-US" sz="2000" dirty="0" err="1">
                <a:latin typeface="Comic Sans MS" pitchFamily="66" charset="0"/>
              </a:rPr>
              <a:t>mouton</a:t>
            </a:r>
            <a:r>
              <a:rPr lang="en-US" altLang="en-US" sz="2000" dirty="0" err="1">
                <a:solidFill>
                  <a:schemeClr val="tx2"/>
                </a:solidFill>
                <a:latin typeface="Comic Sans MS" pitchFamily="66" charset="0"/>
              </a:rPr>
              <a:t>é</a:t>
            </a:r>
            <a:r>
              <a:rPr lang="en-US" altLang="en-US" sz="2000" dirty="0" err="1">
                <a:latin typeface="Comic Sans MS" pitchFamily="66" charset="0"/>
              </a:rPr>
              <a:t>es</a:t>
            </a:r>
            <a:r>
              <a:rPr lang="en-US" altLang="en-US" sz="2000" dirty="0">
                <a:latin typeface="Comic Sans MS" pitchFamily="66" charset="0"/>
              </a:rPr>
              <a:t>, crag-and-tail)</a:t>
            </a:r>
          </a:p>
          <a:p>
            <a:pPr>
              <a:buFontTx/>
              <a:buChar char="•"/>
            </a:pPr>
            <a:endParaRPr lang="en-US" altLang="en-US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381000" y="1371600"/>
            <a:ext cx="42672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Great Slave Lake</a:t>
            </a:r>
          </a:p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Glacially </a:t>
            </a:r>
            <a:r>
              <a:rPr lang="en-US" altLang="en-US" dirty="0"/>
              <a:t>scoured remnant of Canadian Shield rock, dykes more resistant.</a:t>
            </a:r>
            <a:endParaRPr lang="en-CA" altLang="en-US" dirty="0"/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304800" y="609600"/>
            <a:ext cx="2438400" cy="376238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>
                <a:latin typeface="Comic Sans MS" pitchFamily="66" charset="0"/>
              </a:rPr>
              <a:t>Differential erosion 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228600" y="4648200"/>
            <a:ext cx="8077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Rounded topography from ice-sheet scour, St. Lawrence</a:t>
            </a:r>
            <a:endParaRPr lang="en-GB" altLang="en-US" sz="1600"/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304800" y="4114800"/>
            <a:ext cx="2438400" cy="376238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dirty="0">
                <a:latin typeface="Comic Sans MS" pitchFamily="66" charset="0"/>
              </a:rPr>
              <a:t>Rounded topography </a:t>
            </a: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4724400" y="2286000"/>
            <a:ext cx="3733800" cy="1600200"/>
          </a:xfrm>
          <a:prstGeom prst="wedgeEllipseCallout">
            <a:avLst>
              <a:gd name="adj1" fmla="val 58759"/>
              <a:gd name="adj2" fmla="val 87102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What do you need to get differential erosion?</a:t>
            </a: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5105400" y="4648200"/>
            <a:ext cx="3733800" cy="1600200"/>
          </a:xfrm>
          <a:prstGeom prst="wedgeEllipseCallout">
            <a:avLst>
              <a:gd name="adj1" fmla="val 58759"/>
              <a:gd name="adj2" fmla="val 87102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What do you need to get rounded topography?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6400800" y="2916238"/>
            <a:ext cx="2590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Extending flow, regelation, plucking</a:t>
            </a:r>
            <a:endParaRPr lang="en-GB" altLang="en-US"/>
          </a:p>
        </p:txBody>
      </p:sp>
      <p:sp>
        <p:nvSpPr>
          <p:cNvPr id="51203" name="Freeform 3"/>
          <p:cNvSpPr>
            <a:spLocks/>
          </p:cNvSpPr>
          <p:nvPr/>
        </p:nvSpPr>
        <p:spPr bwMode="auto">
          <a:xfrm>
            <a:off x="739775" y="2855913"/>
            <a:ext cx="6994525" cy="1322387"/>
          </a:xfrm>
          <a:custGeom>
            <a:avLst/>
            <a:gdLst>
              <a:gd name="T0" fmla="*/ 0 w 4752"/>
              <a:gd name="T1" fmla="*/ 801 h 993"/>
              <a:gd name="T2" fmla="*/ 960 w 4752"/>
              <a:gd name="T3" fmla="*/ 801 h 993"/>
              <a:gd name="T4" fmla="*/ 2448 w 4752"/>
              <a:gd name="T5" fmla="*/ 129 h 993"/>
              <a:gd name="T6" fmla="*/ 3264 w 4752"/>
              <a:gd name="T7" fmla="*/ 33 h 993"/>
              <a:gd name="T8" fmla="*/ 3433 w 4752"/>
              <a:gd name="T9" fmla="*/ 328 h 993"/>
              <a:gd name="T10" fmla="*/ 3598 w 4752"/>
              <a:gd name="T11" fmla="*/ 346 h 993"/>
              <a:gd name="T12" fmla="*/ 3616 w 4752"/>
              <a:gd name="T13" fmla="*/ 547 h 993"/>
              <a:gd name="T14" fmla="*/ 3616 w 4752"/>
              <a:gd name="T15" fmla="*/ 547 h 993"/>
              <a:gd name="T16" fmla="*/ 3781 w 4752"/>
              <a:gd name="T17" fmla="*/ 566 h 993"/>
              <a:gd name="T18" fmla="*/ 3781 w 4752"/>
              <a:gd name="T19" fmla="*/ 566 h 993"/>
              <a:gd name="T20" fmla="*/ 3872 w 4752"/>
              <a:gd name="T21" fmla="*/ 803 h 993"/>
              <a:gd name="T22" fmla="*/ 4752 w 4752"/>
              <a:gd name="T23" fmla="*/ 993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752" h="993">
                <a:moveTo>
                  <a:pt x="0" y="801"/>
                </a:moveTo>
                <a:cubicBezTo>
                  <a:pt x="276" y="857"/>
                  <a:pt x="552" y="913"/>
                  <a:pt x="960" y="801"/>
                </a:cubicBezTo>
                <a:cubicBezTo>
                  <a:pt x="1368" y="689"/>
                  <a:pt x="2064" y="257"/>
                  <a:pt x="2448" y="129"/>
                </a:cubicBezTo>
                <a:cubicBezTo>
                  <a:pt x="2832" y="1"/>
                  <a:pt x="3100" y="0"/>
                  <a:pt x="3264" y="33"/>
                </a:cubicBezTo>
                <a:cubicBezTo>
                  <a:pt x="3428" y="66"/>
                  <a:pt x="3368" y="276"/>
                  <a:pt x="3433" y="328"/>
                </a:cubicBezTo>
                <a:cubicBezTo>
                  <a:pt x="3489" y="380"/>
                  <a:pt x="3568" y="309"/>
                  <a:pt x="3598" y="346"/>
                </a:cubicBezTo>
                <a:cubicBezTo>
                  <a:pt x="3628" y="383"/>
                  <a:pt x="3613" y="513"/>
                  <a:pt x="3616" y="547"/>
                </a:cubicBezTo>
                <a:cubicBezTo>
                  <a:pt x="3619" y="581"/>
                  <a:pt x="3589" y="544"/>
                  <a:pt x="3616" y="547"/>
                </a:cubicBezTo>
                <a:cubicBezTo>
                  <a:pt x="3643" y="550"/>
                  <a:pt x="3754" y="563"/>
                  <a:pt x="3781" y="566"/>
                </a:cubicBezTo>
                <a:cubicBezTo>
                  <a:pt x="3808" y="569"/>
                  <a:pt x="3766" y="527"/>
                  <a:pt x="3781" y="566"/>
                </a:cubicBezTo>
                <a:cubicBezTo>
                  <a:pt x="3796" y="605"/>
                  <a:pt x="3710" y="732"/>
                  <a:pt x="3872" y="803"/>
                </a:cubicBezTo>
                <a:cubicBezTo>
                  <a:pt x="4034" y="874"/>
                  <a:pt x="4569" y="953"/>
                  <a:pt x="4752" y="993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04" name="Freeform 4"/>
          <p:cNvSpPr>
            <a:spLocks/>
          </p:cNvSpPr>
          <p:nvPr/>
        </p:nvSpPr>
        <p:spPr bwMode="auto">
          <a:xfrm>
            <a:off x="598488" y="1676400"/>
            <a:ext cx="7402512" cy="1201738"/>
          </a:xfrm>
          <a:custGeom>
            <a:avLst/>
            <a:gdLst>
              <a:gd name="T0" fmla="*/ 0 w 5029"/>
              <a:gd name="T1" fmla="*/ 150 h 902"/>
              <a:gd name="T2" fmla="*/ 2112 w 5029"/>
              <a:gd name="T3" fmla="*/ 6 h 902"/>
              <a:gd name="T4" fmla="*/ 3529 w 5029"/>
              <a:gd name="T5" fmla="*/ 189 h 902"/>
              <a:gd name="T6" fmla="*/ 3602 w 5029"/>
              <a:gd name="T7" fmla="*/ 555 h 902"/>
              <a:gd name="T8" fmla="*/ 3675 w 5029"/>
              <a:gd name="T9" fmla="*/ 207 h 902"/>
              <a:gd name="T10" fmla="*/ 3877 w 5029"/>
              <a:gd name="T11" fmla="*/ 299 h 902"/>
              <a:gd name="T12" fmla="*/ 3858 w 5029"/>
              <a:gd name="T13" fmla="*/ 737 h 902"/>
              <a:gd name="T14" fmla="*/ 4005 w 5029"/>
              <a:gd name="T15" fmla="*/ 390 h 902"/>
              <a:gd name="T16" fmla="*/ 5029 w 5029"/>
              <a:gd name="T17" fmla="*/ 902 h 9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29" h="902">
                <a:moveTo>
                  <a:pt x="0" y="150"/>
                </a:moveTo>
                <a:cubicBezTo>
                  <a:pt x="728" y="70"/>
                  <a:pt x="1524" y="0"/>
                  <a:pt x="2112" y="6"/>
                </a:cubicBezTo>
                <a:cubicBezTo>
                  <a:pt x="2700" y="12"/>
                  <a:pt x="3281" y="98"/>
                  <a:pt x="3529" y="189"/>
                </a:cubicBezTo>
                <a:cubicBezTo>
                  <a:pt x="3602" y="408"/>
                  <a:pt x="3578" y="552"/>
                  <a:pt x="3602" y="555"/>
                </a:cubicBezTo>
                <a:cubicBezTo>
                  <a:pt x="3626" y="558"/>
                  <a:pt x="3626" y="271"/>
                  <a:pt x="3675" y="207"/>
                </a:cubicBezTo>
                <a:cubicBezTo>
                  <a:pt x="3822" y="225"/>
                  <a:pt x="3642" y="229"/>
                  <a:pt x="3877" y="299"/>
                </a:cubicBezTo>
                <a:cubicBezTo>
                  <a:pt x="3854" y="534"/>
                  <a:pt x="3837" y="722"/>
                  <a:pt x="3858" y="737"/>
                </a:cubicBezTo>
                <a:cubicBezTo>
                  <a:pt x="3879" y="752"/>
                  <a:pt x="3913" y="573"/>
                  <a:pt x="4005" y="390"/>
                </a:cubicBezTo>
                <a:cubicBezTo>
                  <a:pt x="4210" y="372"/>
                  <a:pt x="4816" y="795"/>
                  <a:pt x="5029" y="902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05" name="Line 5"/>
          <p:cNvSpPr>
            <a:spLocks noChangeShapeType="1"/>
          </p:cNvSpPr>
          <p:nvPr/>
        </p:nvSpPr>
        <p:spPr bwMode="auto">
          <a:xfrm>
            <a:off x="5684838" y="3090863"/>
            <a:ext cx="0" cy="766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06" name="Line 6"/>
          <p:cNvSpPr>
            <a:spLocks noChangeShapeType="1"/>
          </p:cNvSpPr>
          <p:nvPr/>
        </p:nvSpPr>
        <p:spPr bwMode="auto">
          <a:xfrm>
            <a:off x="6038850" y="3538538"/>
            <a:ext cx="71438" cy="703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07" name="Line 7"/>
          <p:cNvSpPr>
            <a:spLocks noChangeShapeType="1"/>
          </p:cNvSpPr>
          <p:nvPr/>
        </p:nvSpPr>
        <p:spPr bwMode="auto">
          <a:xfrm>
            <a:off x="6392863" y="3857625"/>
            <a:ext cx="69850" cy="768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08" name="Line 8"/>
          <p:cNvSpPr>
            <a:spLocks noChangeShapeType="1"/>
          </p:cNvSpPr>
          <p:nvPr/>
        </p:nvSpPr>
        <p:spPr bwMode="auto">
          <a:xfrm>
            <a:off x="2717800" y="3730625"/>
            <a:ext cx="0" cy="574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09" name="Line 9"/>
          <p:cNvSpPr>
            <a:spLocks noChangeShapeType="1"/>
          </p:cNvSpPr>
          <p:nvPr/>
        </p:nvSpPr>
        <p:spPr bwMode="auto">
          <a:xfrm flipH="1">
            <a:off x="1870075" y="3986213"/>
            <a:ext cx="71438" cy="703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10" name="Line 10"/>
          <p:cNvSpPr>
            <a:spLocks noChangeShapeType="1"/>
          </p:cNvSpPr>
          <p:nvPr/>
        </p:nvSpPr>
        <p:spPr bwMode="auto">
          <a:xfrm flipH="1">
            <a:off x="1235075" y="3986213"/>
            <a:ext cx="69850" cy="1085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11" name="Line 11"/>
          <p:cNvSpPr>
            <a:spLocks noChangeShapeType="1"/>
          </p:cNvSpPr>
          <p:nvPr/>
        </p:nvSpPr>
        <p:spPr bwMode="auto">
          <a:xfrm flipH="1">
            <a:off x="5049838" y="3602038"/>
            <a:ext cx="1060450" cy="63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12" name="Line 12"/>
          <p:cNvSpPr>
            <a:spLocks noChangeShapeType="1"/>
          </p:cNvSpPr>
          <p:nvPr/>
        </p:nvSpPr>
        <p:spPr bwMode="auto">
          <a:xfrm flipH="1">
            <a:off x="5191125" y="3346450"/>
            <a:ext cx="63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13" name="Line 13"/>
          <p:cNvSpPr>
            <a:spLocks noChangeShapeType="1"/>
          </p:cNvSpPr>
          <p:nvPr/>
        </p:nvSpPr>
        <p:spPr bwMode="auto">
          <a:xfrm flipH="1">
            <a:off x="4343400" y="3922713"/>
            <a:ext cx="2119313" cy="255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14" name="Line 14"/>
          <p:cNvSpPr>
            <a:spLocks noChangeShapeType="1"/>
          </p:cNvSpPr>
          <p:nvPr/>
        </p:nvSpPr>
        <p:spPr bwMode="auto">
          <a:xfrm flipV="1">
            <a:off x="881063" y="4368800"/>
            <a:ext cx="2260600" cy="192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15" name="Line 15"/>
          <p:cNvSpPr>
            <a:spLocks noChangeShapeType="1"/>
          </p:cNvSpPr>
          <p:nvPr/>
        </p:nvSpPr>
        <p:spPr bwMode="auto">
          <a:xfrm flipH="1">
            <a:off x="4695825" y="4113213"/>
            <a:ext cx="2332038" cy="320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533400" y="2905125"/>
            <a:ext cx="838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/>
              <a:t>Ice</a:t>
            </a:r>
            <a:endParaRPr lang="en-GB" altLang="en-US" sz="2000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1828800" y="2219325"/>
            <a:ext cx="282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Compressing flow,  HP, abrasion </a:t>
            </a:r>
            <a:endParaRPr lang="en-GB" altLang="en-US"/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auto">
          <a:xfrm>
            <a:off x="5543550" y="4625975"/>
            <a:ext cx="20494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Joint-rich zone</a:t>
            </a:r>
            <a:endParaRPr lang="en-GB" altLang="en-US" sz="1600"/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3141663" y="4689475"/>
            <a:ext cx="20494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Joint-poor zone</a:t>
            </a:r>
            <a:endParaRPr lang="en-GB" altLang="en-US" sz="1600"/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685800" y="5114925"/>
            <a:ext cx="28257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/>
              <a:t>Bedrock</a:t>
            </a:r>
            <a:endParaRPr lang="en-GB" altLang="en-US" sz="2000"/>
          </a:p>
        </p:txBody>
      </p:sp>
      <p:sp>
        <p:nvSpPr>
          <p:cNvPr id="51221" name="Freeform 21"/>
          <p:cNvSpPr>
            <a:spLocks/>
          </p:cNvSpPr>
          <p:nvPr/>
        </p:nvSpPr>
        <p:spPr bwMode="auto">
          <a:xfrm>
            <a:off x="1235075" y="3409950"/>
            <a:ext cx="1058863" cy="114300"/>
          </a:xfrm>
          <a:custGeom>
            <a:avLst/>
            <a:gdLst>
              <a:gd name="T0" fmla="*/ 0 w 720"/>
              <a:gd name="T1" fmla="*/ 0 h 85"/>
              <a:gd name="T2" fmla="*/ 336 w 720"/>
              <a:gd name="T3" fmla="*/ 85 h 85"/>
              <a:gd name="T4" fmla="*/ 720 w 720"/>
              <a:gd name="T5" fmla="*/ 1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0" h="85">
                <a:moveTo>
                  <a:pt x="0" y="0"/>
                </a:moveTo>
                <a:cubicBezTo>
                  <a:pt x="56" y="14"/>
                  <a:pt x="62" y="85"/>
                  <a:pt x="336" y="85"/>
                </a:cubicBezTo>
                <a:cubicBezTo>
                  <a:pt x="610" y="85"/>
                  <a:pt x="640" y="18"/>
                  <a:pt x="720" y="1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1222" name="Text Box 22"/>
          <p:cNvSpPr txBox="1">
            <a:spLocks noChangeArrowheads="1"/>
          </p:cNvSpPr>
          <p:nvPr/>
        </p:nvSpPr>
        <p:spPr bwMode="auto">
          <a:xfrm>
            <a:off x="584994" y="533400"/>
            <a:ext cx="7720806" cy="1016000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>
                <a:latin typeface="Comic Sans MS" pitchFamily="66" charset="0"/>
              </a:rPr>
              <a:t>Roche Mouton</a:t>
            </a:r>
            <a:r>
              <a:rPr lang="en-US" altLang="en-US" sz="2000">
                <a:solidFill>
                  <a:schemeClr val="tx2"/>
                </a:solidFill>
                <a:latin typeface="Comic Sans MS" pitchFamily="66" charset="0"/>
              </a:rPr>
              <a:t>é</a:t>
            </a:r>
            <a:r>
              <a:rPr lang="en-US" altLang="en-US" sz="2000">
                <a:latin typeface="Comic Sans MS" pitchFamily="66" charset="0"/>
              </a:rPr>
              <a:t>e – erosional feature of ice sheets and valley glaciers </a:t>
            </a:r>
          </a:p>
          <a:p>
            <a:endParaRPr lang="en-US" altLang="en-US" sz="2000">
              <a:latin typeface="Comic Sans MS" pitchFamily="66" charset="0"/>
            </a:endParaRPr>
          </a:p>
        </p:txBody>
      </p:sp>
      <p:sp>
        <p:nvSpPr>
          <p:cNvPr id="51224" name="Text Box 24"/>
          <p:cNvSpPr txBox="1">
            <a:spLocks noChangeArrowheads="1"/>
          </p:cNvSpPr>
          <p:nvPr/>
        </p:nvSpPr>
        <p:spPr bwMode="auto">
          <a:xfrm>
            <a:off x="3733800" y="5715000"/>
            <a:ext cx="4724400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 tIns="137160" rIns="182880" bIns="13716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 err="1" smtClean="0"/>
              <a:t>Eg</a:t>
            </a:r>
            <a:r>
              <a:rPr lang="en-US" altLang="en-US" sz="2000" dirty="0" smtClean="0"/>
              <a:t>, Streamlined </a:t>
            </a:r>
            <a:r>
              <a:rPr lang="en-US" altLang="en-US" sz="2000" dirty="0"/>
              <a:t>forms, crag-and-tail NWT</a:t>
            </a:r>
          </a:p>
        </p:txBody>
      </p:sp>
      <p:sp>
        <p:nvSpPr>
          <p:cNvPr id="51225" name="Text Box 25"/>
          <p:cNvSpPr txBox="1">
            <a:spLocks noChangeArrowheads="1"/>
          </p:cNvSpPr>
          <p:nvPr/>
        </p:nvSpPr>
        <p:spPr bwMode="auto">
          <a:xfrm>
            <a:off x="152400" y="5791200"/>
            <a:ext cx="2438400" cy="406400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>
                <a:latin typeface="Comic Sans MS" pitchFamily="66" charset="0"/>
              </a:rPr>
              <a:t>Streamlined forms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838200" y="3429000"/>
            <a:ext cx="7543800" cy="54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FFDA1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 tIns="137160" rIns="182880" bIns="137160">
            <a:spAutoFit/>
          </a:bodyPr>
          <a:lstStyle/>
          <a:p>
            <a:pPr>
              <a:spcBef>
                <a:spcPct val="50000"/>
              </a:spcBef>
            </a:pPr>
            <a:endParaRPr lang="en-US" altLang="en-US">
              <a:latin typeface="Arial" charset="0"/>
            </a:endParaRP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1295400" y="2286000"/>
            <a:ext cx="7162800" cy="149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FFDA1"/>
                    </a:gs>
                    <a:gs pos="100000">
                      <a:schemeClr val="bg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 tIns="137160" rIns="182880" bIns="137160">
            <a:spAutoFit/>
          </a:bodyPr>
          <a:lstStyle/>
          <a:p>
            <a:r>
              <a:rPr lang="en-US" altLang="en-US" sz="2000"/>
              <a:t>Cirques, Hanging valleys, Pyramidal peaks/horns</a:t>
            </a:r>
          </a:p>
          <a:p>
            <a:r>
              <a:rPr lang="en-US" altLang="en-US" sz="2000"/>
              <a:t>U-shaped valleys/Glacial Troughs</a:t>
            </a:r>
          </a:p>
          <a:p>
            <a:r>
              <a:rPr lang="en-US" altLang="en-US" sz="2000"/>
              <a:t>Overdeepened and irregular long profiles</a:t>
            </a:r>
          </a:p>
          <a:p>
            <a:r>
              <a:rPr lang="en-US" altLang="en-US" sz="2000"/>
              <a:t>Fjords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914400" y="685800"/>
            <a:ext cx="5943600" cy="955675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800">
                <a:latin typeface="Comic Sans MS" pitchFamily="66" charset="0"/>
              </a:rPr>
              <a:t>Features of Valley Glacier or Outlet Glacier Erosion </a:t>
            </a: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457200" y="4876800"/>
            <a:ext cx="3733800" cy="1447800"/>
          </a:xfrm>
          <a:prstGeom prst="wedgeEllipseCallout">
            <a:avLst>
              <a:gd name="adj1" fmla="val -43750"/>
              <a:gd name="adj2" fmla="val 7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Where in Canada would you expect these?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3505200" y="3810000"/>
            <a:ext cx="5486400" cy="304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7589" name="Line 5"/>
          <p:cNvSpPr>
            <a:spLocks noChangeShapeType="1"/>
          </p:cNvSpPr>
          <p:nvPr/>
        </p:nvSpPr>
        <p:spPr bwMode="auto">
          <a:xfrm>
            <a:off x="8077200" y="4724400"/>
            <a:ext cx="4572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7590" name="Line 6"/>
          <p:cNvSpPr>
            <a:spLocks noChangeShapeType="1"/>
          </p:cNvSpPr>
          <p:nvPr/>
        </p:nvSpPr>
        <p:spPr bwMode="auto">
          <a:xfrm>
            <a:off x="6019800" y="4495800"/>
            <a:ext cx="365125" cy="10144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67591" name="Group 7"/>
          <p:cNvGrpSpPr>
            <a:grpSpLocks/>
          </p:cNvGrpSpPr>
          <p:nvPr/>
        </p:nvGrpSpPr>
        <p:grpSpPr bwMode="auto">
          <a:xfrm>
            <a:off x="3657600" y="4648200"/>
            <a:ext cx="5181600" cy="1778000"/>
            <a:chOff x="368" y="1397"/>
            <a:chExt cx="4720" cy="1691"/>
          </a:xfrm>
        </p:grpSpPr>
        <p:sp>
          <p:nvSpPr>
            <p:cNvPr id="67592" name="Freeform 8"/>
            <p:cNvSpPr>
              <a:spLocks/>
            </p:cNvSpPr>
            <p:nvPr/>
          </p:nvSpPr>
          <p:spPr bwMode="auto">
            <a:xfrm>
              <a:off x="1879" y="2032"/>
              <a:ext cx="3065" cy="857"/>
            </a:xfrm>
            <a:custGeom>
              <a:avLst/>
              <a:gdLst>
                <a:gd name="T0" fmla="*/ 0 w 3065"/>
                <a:gd name="T1" fmla="*/ 857 h 857"/>
                <a:gd name="T2" fmla="*/ 399 w 3065"/>
                <a:gd name="T3" fmla="*/ 478 h 857"/>
                <a:gd name="T4" fmla="*/ 1772 w 3065"/>
                <a:gd name="T5" fmla="*/ 92 h 857"/>
                <a:gd name="T6" fmla="*/ 2889 w 3065"/>
                <a:gd name="T7" fmla="*/ 24 h 857"/>
                <a:gd name="T8" fmla="*/ 2969 w 3065"/>
                <a:gd name="T9" fmla="*/ 8 h 857"/>
                <a:gd name="T10" fmla="*/ 3057 w 3065"/>
                <a:gd name="T11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65" h="857">
                  <a:moveTo>
                    <a:pt x="0" y="857"/>
                  </a:moveTo>
                  <a:cubicBezTo>
                    <a:pt x="67" y="794"/>
                    <a:pt x="103" y="605"/>
                    <a:pt x="399" y="478"/>
                  </a:cubicBezTo>
                  <a:cubicBezTo>
                    <a:pt x="694" y="350"/>
                    <a:pt x="1357" y="168"/>
                    <a:pt x="1772" y="92"/>
                  </a:cubicBezTo>
                  <a:cubicBezTo>
                    <a:pt x="2187" y="16"/>
                    <a:pt x="2690" y="38"/>
                    <a:pt x="2889" y="24"/>
                  </a:cubicBezTo>
                  <a:cubicBezTo>
                    <a:pt x="2913" y="296"/>
                    <a:pt x="2881" y="325"/>
                    <a:pt x="2969" y="8"/>
                  </a:cubicBezTo>
                  <a:cubicBezTo>
                    <a:pt x="3065" y="16"/>
                    <a:pt x="3039" y="2"/>
                    <a:pt x="3057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67593" name="Freeform 9"/>
            <p:cNvSpPr>
              <a:spLocks/>
            </p:cNvSpPr>
            <p:nvPr/>
          </p:nvSpPr>
          <p:spPr bwMode="auto">
            <a:xfrm>
              <a:off x="368" y="1397"/>
              <a:ext cx="4720" cy="1691"/>
            </a:xfrm>
            <a:custGeom>
              <a:avLst/>
              <a:gdLst>
                <a:gd name="T0" fmla="*/ 4720 w 4720"/>
                <a:gd name="T1" fmla="*/ 0 h 1691"/>
                <a:gd name="T2" fmla="*/ 4537 w 4720"/>
                <a:gd name="T3" fmla="*/ 713 h 1691"/>
                <a:gd name="T4" fmla="*/ 4070 w 4720"/>
                <a:gd name="T5" fmla="*/ 1254 h 1691"/>
                <a:gd name="T6" fmla="*/ 3314 w 4720"/>
                <a:gd name="T7" fmla="*/ 1552 h 1691"/>
                <a:gd name="T8" fmla="*/ 2907 w 4720"/>
                <a:gd name="T9" fmla="*/ 1552 h 1691"/>
                <a:gd name="T10" fmla="*/ 2558 w 4720"/>
                <a:gd name="T11" fmla="*/ 1492 h 1691"/>
                <a:gd name="T12" fmla="*/ 2093 w 4720"/>
                <a:gd name="T13" fmla="*/ 1314 h 1691"/>
                <a:gd name="T14" fmla="*/ 1919 w 4720"/>
                <a:gd name="T15" fmla="*/ 1254 h 1691"/>
                <a:gd name="T16" fmla="*/ 1570 w 4720"/>
                <a:gd name="T17" fmla="*/ 1433 h 1691"/>
                <a:gd name="T18" fmla="*/ 1453 w 4720"/>
                <a:gd name="T19" fmla="*/ 1552 h 1691"/>
                <a:gd name="T20" fmla="*/ 1221 w 4720"/>
                <a:gd name="T21" fmla="*/ 1671 h 1691"/>
                <a:gd name="T22" fmla="*/ 523 w 4720"/>
                <a:gd name="T23" fmla="*/ 1671 h 1691"/>
                <a:gd name="T24" fmla="*/ 0 w 4720"/>
                <a:gd name="T25" fmla="*/ 167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20" h="1691">
                  <a:moveTo>
                    <a:pt x="4720" y="0"/>
                  </a:moveTo>
                  <a:cubicBezTo>
                    <a:pt x="4690" y="116"/>
                    <a:pt x="4645" y="504"/>
                    <a:pt x="4537" y="713"/>
                  </a:cubicBezTo>
                  <a:cubicBezTo>
                    <a:pt x="4429" y="922"/>
                    <a:pt x="4274" y="1114"/>
                    <a:pt x="4070" y="1254"/>
                  </a:cubicBezTo>
                  <a:cubicBezTo>
                    <a:pt x="3866" y="1394"/>
                    <a:pt x="3508" y="1502"/>
                    <a:pt x="3314" y="1552"/>
                  </a:cubicBezTo>
                  <a:cubicBezTo>
                    <a:pt x="3120" y="1602"/>
                    <a:pt x="3033" y="1562"/>
                    <a:pt x="2907" y="1552"/>
                  </a:cubicBezTo>
                  <a:cubicBezTo>
                    <a:pt x="2781" y="1542"/>
                    <a:pt x="2694" y="1532"/>
                    <a:pt x="2558" y="1492"/>
                  </a:cubicBezTo>
                  <a:cubicBezTo>
                    <a:pt x="2422" y="1453"/>
                    <a:pt x="2200" y="1353"/>
                    <a:pt x="2093" y="1314"/>
                  </a:cubicBezTo>
                  <a:cubicBezTo>
                    <a:pt x="1986" y="1274"/>
                    <a:pt x="2006" y="1234"/>
                    <a:pt x="1919" y="1254"/>
                  </a:cubicBezTo>
                  <a:cubicBezTo>
                    <a:pt x="1831" y="1274"/>
                    <a:pt x="1647" y="1383"/>
                    <a:pt x="1570" y="1433"/>
                  </a:cubicBezTo>
                  <a:cubicBezTo>
                    <a:pt x="1492" y="1483"/>
                    <a:pt x="1511" y="1512"/>
                    <a:pt x="1453" y="1552"/>
                  </a:cubicBezTo>
                  <a:cubicBezTo>
                    <a:pt x="1395" y="1592"/>
                    <a:pt x="1376" y="1651"/>
                    <a:pt x="1221" y="1671"/>
                  </a:cubicBezTo>
                  <a:cubicBezTo>
                    <a:pt x="1066" y="1691"/>
                    <a:pt x="727" y="1671"/>
                    <a:pt x="523" y="1671"/>
                  </a:cubicBezTo>
                  <a:cubicBezTo>
                    <a:pt x="320" y="1671"/>
                    <a:pt x="160" y="1671"/>
                    <a:pt x="0" y="1671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67594" name="Freeform 10" descr="5%"/>
            <p:cNvSpPr>
              <a:spLocks/>
            </p:cNvSpPr>
            <p:nvPr/>
          </p:nvSpPr>
          <p:spPr bwMode="auto">
            <a:xfrm>
              <a:off x="2000" y="2544"/>
              <a:ext cx="528" cy="240"/>
            </a:xfrm>
            <a:custGeom>
              <a:avLst/>
              <a:gdLst>
                <a:gd name="T0" fmla="*/ 0 w 528"/>
                <a:gd name="T1" fmla="*/ 240 h 240"/>
                <a:gd name="T2" fmla="*/ 144 w 528"/>
                <a:gd name="T3" fmla="*/ 96 h 240"/>
                <a:gd name="T4" fmla="*/ 384 w 528"/>
                <a:gd name="T5" fmla="*/ 0 h 240"/>
                <a:gd name="T6" fmla="*/ 528 w 528"/>
                <a:gd name="T7" fmla="*/ 192 h 240"/>
                <a:gd name="T8" fmla="*/ 288 w 528"/>
                <a:gd name="T9" fmla="*/ 192 h 240"/>
                <a:gd name="T10" fmla="*/ 0 w 528"/>
                <a:gd name="T11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8" h="240">
                  <a:moveTo>
                    <a:pt x="0" y="240"/>
                  </a:moveTo>
                  <a:lnTo>
                    <a:pt x="144" y="96"/>
                  </a:lnTo>
                  <a:lnTo>
                    <a:pt x="384" y="0"/>
                  </a:lnTo>
                  <a:lnTo>
                    <a:pt x="528" y="192"/>
                  </a:lnTo>
                  <a:lnTo>
                    <a:pt x="288" y="192"/>
                  </a:lnTo>
                  <a:lnTo>
                    <a:pt x="0" y="240"/>
                  </a:lnTo>
                  <a:close/>
                </a:path>
              </a:pathLst>
            </a:custGeom>
            <a:pattFill prst="pct5">
              <a:fgClr>
                <a:schemeClr val="tx2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67595" name="Line 11"/>
            <p:cNvSpPr>
              <a:spLocks noChangeShapeType="1"/>
            </p:cNvSpPr>
            <p:nvPr/>
          </p:nvSpPr>
          <p:spPr bwMode="auto">
            <a:xfrm>
              <a:off x="1776" y="2352"/>
              <a:ext cx="332" cy="2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67596" name="Text Box 12"/>
          <p:cNvSpPr txBox="1">
            <a:spLocks noChangeArrowheads="1"/>
          </p:cNvSpPr>
          <p:nvPr/>
        </p:nvSpPr>
        <p:spPr bwMode="auto">
          <a:xfrm>
            <a:off x="5257800" y="4114800"/>
            <a:ext cx="1676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Equilibrium line</a:t>
            </a:r>
            <a:endParaRPr lang="en-GB" altLang="en-US" sz="1600"/>
          </a:p>
        </p:txBody>
      </p:sp>
      <p:sp>
        <p:nvSpPr>
          <p:cNvPr id="67597" name="Text Box 13"/>
          <p:cNvSpPr txBox="1">
            <a:spLocks noChangeArrowheads="1"/>
          </p:cNvSpPr>
          <p:nvPr/>
        </p:nvSpPr>
        <p:spPr bwMode="auto">
          <a:xfrm>
            <a:off x="6629400" y="4038600"/>
            <a:ext cx="2362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Headwall and headwall crevasse</a:t>
            </a:r>
            <a:endParaRPr lang="en-GB" altLang="en-US" sz="1600"/>
          </a:p>
        </p:txBody>
      </p:sp>
      <p:sp>
        <p:nvSpPr>
          <p:cNvPr id="67598" name="Text Box 14"/>
          <p:cNvSpPr txBox="1">
            <a:spLocks noChangeArrowheads="1"/>
          </p:cNvSpPr>
          <p:nvPr/>
        </p:nvSpPr>
        <p:spPr bwMode="auto">
          <a:xfrm>
            <a:off x="3581400" y="5181600"/>
            <a:ext cx="2209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Terminal moraine and lip</a:t>
            </a:r>
            <a:endParaRPr lang="en-GB" altLang="en-US" sz="1600"/>
          </a:p>
        </p:txBody>
      </p:sp>
      <p:sp>
        <p:nvSpPr>
          <p:cNvPr id="67599" name="Text Box 15"/>
          <p:cNvSpPr txBox="1">
            <a:spLocks noChangeArrowheads="1"/>
          </p:cNvSpPr>
          <p:nvPr/>
        </p:nvSpPr>
        <p:spPr bwMode="auto">
          <a:xfrm>
            <a:off x="6705600" y="6400800"/>
            <a:ext cx="1676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Cirque floor</a:t>
            </a:r>
            <a:endParaRPr lang="en-GB" altLang="en-US" sz="1600"/>
          </a:p>
        </p:txBody>
      </p:sp>
      <p:sp>
        <p:nvSpPr>
          <p:cNvPr id="67600" name="Text Box 16"/>
          <p:cNvSpPr txBox="1">
            <a:spLocks noChangeArrowheads="1"/>
          </p:cNvSpPr>
          <p:nvPr/>
        </p:nvSpPr>
        <p:spPr bwMode="auto">
          <a:xfrm>
            <a:off x="609600" y="3048000"/>
            <a:ext cx="2743200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/>
              <a:t>Cirque Glacier cross profile</a:t>
            </a:r>
            <a:endParaRPr lang="en-GB" altLang="en-US" sz="2000" b="1"/>
          </a:p>
        </p:txBody>
      </p:sp>
      <p:sp>
        <p:nvSpPr>
          <p:cNvPr id="67601" name="Text Box 17"/>
          <p:cNvSpPr txBox="1">
            <a:spLocks noChangeArrowheads="1"/>
          </p:cNvSpPr>
          <p:nvPr/>
        </p:nvSpPr>
        <p:spPr bwMode="auto">
          <a:xfrm>
            <a:off x="685800" y="609600"/>
            <a:ext cx="3352800" cy="528638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800">
                <a:latin typeface="Comic Sans MS" pitchFamily="66" charset="0"/>
              </a:rPr>
              <a:t>Cirques</a:t>
            </a:r>
          </a:p>
        </p:txBody>
      </p:sp>
      <p:sp>
        <p:nvSpPr>
          <p:cNvPr id="67602" name="Text Box 18"/>
          <p:cNvSpPr txBox="1">
            <a:spLocks noChangeArrowheads="1"/>
          </p:cNvSpPr>
          <p:nvPr/>
        </p:nvSpPr>
        <p:spPr bwMode="auto">
          <a:xfrm>
            <a:off x="457200" y="2133600"/>
            <a:ext cx="4267200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>
                <a:latin typeface="Comic Sans MS" pitchFamily="66" charset="0"/>
              </a:rPr>
              <a:t>Cirques feed into valley glaciers</a:t>
            </a:r>
          </a:p>
          <a:p>
            <a:endParaRPr lang="en-US" altLang="en-US" sz="2000">
              <a:latin typeface="Comic Sans MS" pitchFamily="66" charset="0"/>
            </a:endParaRPr>
          </a:p>
        </p:txBody>
      </p:sp>
      <p:sp>
        <p:nvSpPr>
          <p:cNvPr id="67603" name="Rectangle 19"/>
          <p:cNvSpPr>
            <a:spLocks noChangeArrowheads="1"/>
          </p:cNvSpPr>
          <p:nvPr/>
        </p:nvSpPr>
        <p:spPr bwMode="auto">
          <a:xfrm>
            <a:off x="4419600" y="533400"/>
            <a:ext cx="43434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000">
                <a:latin typeface="Comic Sans MS" pitchFamily="66" charset="0"/>
              </a:rPr>
              <a:t>Occupy armchair shaped hollows in bedrock</a:t>
            </a:r>
          </a:p>
          <a:p>
            <a:r>
              <a:rPr lang="en-US" altLang="en-US" sz="2000">
                <a:latin typeface="Comic Sans MS" pitchFamily="66" charset="0"/>
              </a:rPr>
              <a:t>Overlooked by headwall</a:t>
            </a:r>
          </a:p>
          <a:p>
            <a:pPr>
              <a:buFontTx/>
              <a:buNone/>
            </a:pPr>
            <a:endParaRPr lang="en-US" altLang="en-US" sz="200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762000" y="3429000"/>
            <a:ext cx="6858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 smtClean="0"/>
              <a:t>E, Horn </a:t>
            </a:r>
            <a:r>
              <a:rPr lang="en-US" altLang="en-US" dirty="0"/>
              <a:t>or pyramidal peak: Mt. Columbia, Alberta (+BC  border, Columbia </a:t>
            </a:r>
            <a:r>
              <a:rPr lang="en-US" altLang="en-US" dirty="0" err="1" smtClean="0"/>
              <a:t>Icefield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575854" y="2362200"/>
            <a:ext cx="838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 err="1" smtClean="0"/>
              <a:t>Eg</a:t>
            </a:r>
            <a:r>
              <a:rPr lang="en-US" altLang="en-US" sz="2000" dirty="0" smtClean="0"/>
              <a:t>, Athabasca </a:t>
            </a:r>
            <a:r>
              <a:rPr lang="en-US" altLang="en-US" sz="2000" dirty="0"/>
              <a:t>Glacier emerging from Columbia </a:t>
            </a:r>
            <a:r>
              <a:rPr lang="en-US" altLang="en-US" sz="2000" dirty="0" err="1"/>
              <a:t>Icefield</a:t>
            </a:r>
            <a:r>
              <a:rPr lang="en-US" altLang="en-US" sz="2000" dirty="0"/>
              <a:t>; cirques</a:t>
            </a: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575854" y="1600200"/>
            <a:ext cx="5791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 err="1" smtClean="0"/>
              <a:t>Eg</a:t>
            </a:r>
            <a:r>
              <a:rPr lang="en-US" altLang="en-US" dirty="0" smtClean="0"/>
              <a:t>, Hanging </a:t>
            </a:r>
            <a:r>
              <a:rPr lang="en-US" altLang="en-US" dirty="0"/>
              <a:t>valley, Mt. Edith Cavell, Jasper</a:t>
            </a: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571500" y="533400"/>
            <a:ext cx="8153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 dirty="0" err="1" smtClean="0"/>
              <a:t>Eg</a:t>
            </a:r>
            <a:r>
              <a:rPr lang="en-US" altLang="en-US" sz="1600" dirty="0" smtClean="0"/>
              <a:t>, Small </a:t>
            </a:r>
            <a:r>
              <a:rPr lang="en-US" altLang="en-US" sz="1600" dirty="0"/>
              <a:t>cirque in retreat, obvious trim line and former terminal moraine forming lip, headwall not very steep (sedimentary rocks, BC).</a:t>
            </a:r>
            <a:endParaRPr lang="en-GB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1282337" y="2743200"/>
            <a:ext cx="7391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 dirty="0" err="1" smtClean="0"/>
              <a:t>Eg</a:t>
            </a:r>
            <a:r>
              <a:rPr lang="en-US" altLang="en-US" sz="1600" dirty="0" smtClean="0"/>
              <a:t>, Glacial </a:t>
            </a:r>
            <a:r>
              <a:rPr lang="en-US" altLang="en-US" sz="1600" dirty="0"/>
              <a:t>valley with finger lake, </a:t>
            </a:r>
            <a:r>
              <a:rPr lang="en-US" altLang="en-US" sz="1600" dirty="0" err="1"/>
              <a:t>Peyto</a:t>
            </a:r>
            <a:r>
              <a:rPr lang="en-US" altLang="en-US" sz="1600" dirty="0"/>
              <a:t> Lake, Jasper-Banff, BC (may be moraine dammed)</a:t>
            </a:r>
            <a:endParaRPr lang="en-GB" altLang="en-US" sz="1600" dirty="0"/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1267097" y="3657600"/>
            <a:ext cx="4572000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 err="1" smtClean="0"/>
              <a:t>Eg</a:t>
            </a:r>
            <a:r>
              <a:rPr lang="en-US" altLang="en-US" dirty="0" smtClean="0"/>
              <a:t>, Paternoster </a:t>
            </a:r>
            <a:r>
              <a:rPr lang="en-US" altLang="en-US" dirty="0"/>
              <a:t>lakes, Baffin Island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1295400" y="2057400"/>
            <a:ext cx="6934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 dirty="0" err="1" smtClean="0"/>
              <a:t>Eg</a:t>
            </a:r>
            <a:r>
              <a:rPr lang="en-US" altLang="en-US" sz="1600" dirty="0" smtClean="0"/>
              <a:t>, Glacial </a:t>
            </a:r>
            <a:r>
              <a:rPr lang="en-US" altLang="en-US" sz="1600" dirty="0"/>
              <a:t>trough, BC: influence of rock strength and bedding</a:t>
            </a:r>
            <a:endParaRPr lang="en-GB" altLang="en-US" sz="1600" dirty="0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1295400" y="457200"/>
            <a:ext cx="6934200" cy="1200329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latin typeface="Comic Sans MS" pitchFamily="66" charset="0"/>
              </a:rPr>
              <a:t>Glacial Trough: </a:t>
            </a:r>
            <a:r>
              <a:rPr lang="en-US" altLang="en-US">
                <a:latin typeface="Comic Sans MS" pitchFamily="66" charset="0"/>
              </a:rPr>
              <a:t>over-deepened valley of U- or parabolic cross section, usually following former river valleys, straight in plan (truncates spurs), irregular long-section, often with lakes.</a:t>
            </a:r>
            <a:endParaRPr lang="en-GB" altLang="en-US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Freeform 2"/>
          <p:cNvSpPr>
            <a:spLocks/>
          </p:cNvSpPr>
          <p:nvPr/>
        </p:nvSpPr>
        <p:spPr bwMode="auto">
          <a:xfrm>
            <a:off x="1676400" y="3497263"/>
            <a:ext cx="6983413" cy="1851025"/>
          </a:xfrm>
          <a:custGeom>
            <a:avLst/>
            <a:gdLst>
              <a:gd name="T0" fmla="*/ 0 w 4399"/>
              <a:gd name="T1" fmla="*/ 1166 h 1166"/>
              <a:gd name="T2" fmla="*/ 462 w 4399"/>
              <a:gd name="T3" fmla="*/ 970 h 1166"/>
              <a:gd name="T4" fmla="*/ 1888 w 4399"/>
              <a:gd name="T5" fmla="*/ 896 h 1166"/>
              <a:gd name="T6" fmla="*/ 3259 w 4399"/>
              <a:gd name="T7" fmla="*/ 311 h 1166"/>
              <a:gd name="T8" fmla="*/ 4229 w 4399"/>
              <a:gd name="T9" fmla="*/ 19 h 1166"/>
              <a:gd name="T10" fmla="*/ 4265 w 4399"/>
              <a:gd name="T11" fmla="*/ 0 h 1166"/>
              <a:gd name="T12" fmla="*/ 4261 w 4399"/>
              <a:gd name="T13" fmla="*/ 5 h 1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99" h="1166">
                <a:moveTo>
                  <a:pt x="0" y="1166"/>
                </a:moveTo>
                <a:cubicBezTo>
                  <a:pt x="77" y="1133"/>
                  <a:pt x="147" y="1015"/>
                  <a:pt x="462" y="970"/>
                </a:cubicBezTo>
                <a:cubicBezTo>
                  <a:pt x="777" y="925"/>
                  <a:pt x="1422" y="1006"/>
                  <a:pt x="1888" y="896"/>
                </a:cubicBezTo>
                <a:cubicBezTo>
                  <a:pt x="2354" y="786"/>
                  <a:pt x="2869" y="457"/>
                  <a:pt x="3259" y="311"/>
                </a:cubicBezTo>
                <a:cubicBezTo>
                  <a:pt x="3649" y="165"/>
                  <a:pt x="4061" y="71"/>
                  <a:pt x="4229" y="19"/>
                </a:cubicBezTo>
                <a:cubicBezTo>
                  <a:pt x="4210" y="275"/>
                  <a:pt x="4210" y="237"/>
                  <a:pt x="4265" y="0"/>
                </a:cubicBezTo>
                <a:cubicBezTo>
                  <a:pt x="4399" y="11"/>
                  <a:pt x="4262" y="4"/>
                  <a:pt x="4261" y="5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0419" name="Freeform 3"/>
          <p:cNvSpPr>
            <a:spLocks/>
          </p:cNvSpPr>
          <p:nvPr/>
        </p:nvSpPr>
        <p:spPr bwMode="auto">
          <a:xfrm>
            <a:off x="584200" y="2917825"/>
            <a:ext cx="8094663" cy="2838450"/>
          </a:xfrm>
          <a:custGeom>
            <a:avLst/>
            <a:gdLst>
              <a:gd name="T0" fmla="*/ 5099 w 5099"/>
              <a:gd name="T1" fmla="*/ 0 h 1788"/>
              <a:gd name="T2" fmla="*/ 4789 w 5099"/>
              <a:gd name="T3" fmla="*/ 786 h 1788"/>
              <a:gd name="T4" fmla="*/ 4094 w 5099"/>
              <a:gd name="T5" fmla="*/ 987 h 1788"/>
              <a:gd name="T6" fmla="*/ 3314 w 5099"/>
              <a:gd name="T7" fmla="*/ 1591 h 1788"/>
              <a:gd name="T8" fmla="*/ 2907 w 5099"/>
              <a:gd name="T9" fmla="*/ 1591 h 1788"/>
              <a:gd name="T10" fmla="*/ 2741 w 5099"/>
              <a:gd name="T11" fmla="*/ 1682 h 1788"/>
              <a:gd name="T12" fmla="*/ 2466 w 5099"/>
              <a:gd name="T13" fmla="*/ 1755 h 1788"/>
              <a:gd name="T14" fmla="*/ 2082 w 5099"/>
              <a:gd name="T15" fmla="*/ 1609 h 1788"/>
              <a:gd name="T16" fmla="*/ 1735 w 5099"/>
              <a:gd name="T17" fmla="*/ 1773 h 1788"/>
              <a:gd name="T18" fmla="*/ 1314 w 5099"/>
              <a:gd name="T19" fmla="*/ 1700 h 1788"/>
              <a:gd name="T20" fmla="*/ 912 w 5099"/>
              <a:gd name="T21" fmla="*/ 1554 h 1788"/>
              <a:gd name="T22" fmla="*/ 510 w 5099"/>
              <a:gd name="T23" fmla="*/ 1682 h 1788"/>
              <a:gd name="T24" fmla="*/ 0 w 5099"/>
              <a:gd name="T25" fmla="*/ 1710 h 17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99" h="1788">
                <a:moveTo>
                  <a:pt x="5099" y="0"/>
                </a:moveTo>
                <a:cubicBezTo>
                  <a:pt x="5047" y="131"/>
                  <a:pt x="4956" y="622"/>
                  <a:pt x="4789" y="786"/>
                </a:cubicBezTo>
                <a:cubicBezTo>
                  <a:pt x="4622" y="950"/>
                  <a:pt x="4340" y="853"/>
                  <a:pt x="4094" y="987"/>
                </a:cubicBezTo>
                <a:cubicBezTo>
                  <a:pt x="3848" y="1121"/>
                  <a:pt x="3512" y="1490"/>
                  <a:pt x="3314" y="1591"/>
                </a:cubicBezTo>
                <a:cubicBezTo>
                  <a:pt x="3116" y="1692"/>
                  <a:pt x="3002" y="1576"/>
                  <a:pt x="2907" y="1591"/>
                </a:cubicBezTo>
                <a:cubicBezTo>
                  <a:pt x="2812" y="1606"/>
                  <a:pt x="2814" y="1655"/>
                  <a:pt x="2741" y="1682"/>
                </a:cubicBezTo>
                <a:cubicBezTo>
                  <a:pt x="2668" y="1709"/>
                  <a:pt x="2576" y="1767"/>
                  <a:pt x="2466" y="1755"/>
                </a:cubicBezTo>
                <a:cubicBezTo>
                  <a:pt x="2356" y="1743"/>
                  <a:pt x="2204" y="1606"/>
                  <a:pt x="2082" y="1609"/>
                </a:cubicBezTo>
                <a:cubicBezTo>
                  <a:pt x="1960" y="1612"/>
                  <a:pt x="1863" y="1758"/>
                  <a:pt x="1735" y="1773"/>
                </a:cubicBezTo>
                <a:cubicBezTo>
                  <a:pt x="1607" y="1788"/>
                  <a:pt x="1451" y="1736"/>
                  <a:pt x="1314" y="1700"/>
                </a:cubicBezTo>
                <a:cubicBezTo>
                  <a:pt x="1177" y="1664"/>
                  <a:pt x="1046" y="1557"/>
                  <a:pt x="912" y="1554"/>
                </a:cubicBezTo>
                <a:cubicBezTo>
                  <a:pt x="778" y="1551"/>
                  <a:pt x="662" y="1656"/>
                  <a:pt x="510" y="1682"/>
                </a:cubicBezTo>
                <a:cubicBezTo>
                  <a:pt x="358" y="1708"/>
                  <a:pt x="106" y="1704"/>
                  <a:pt x="0" y="171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0420" name="Freeform 4" descr="5%"/>
          <p:cNvSpPr>
            <a:spLocks/>
          </p:cNvSpPr>
          <p:nvPr/>
        </p:nvSpPr>
        <p:spPr bwMode="auto">
          <a:xfrm>
            <a:off x="1524000" y="5181600"/>
            <a:ext cx="838200" cy="381000"/>
          </a:xfrm>
          <a:custGeom>
            <a:avLst/>
            <a:gdLst>
              <a:gd name="T0" fmla="*/ 0 w 528"/>
              <a:gd name="T1" fmla="*/ 240 h 240"/>
              <a:gd name="T2" fmla="*/ 144 w 528"/>
              <a:gd name="T3" fmla="*/ 96 h 240"/>
              <a:gd name="T4" fmla="*/ 384 w 528"/>
              <a:gd name="T5" fmla="*/ 0 h 240"/>
              <a:gd name="T6" fmla="*/ 528 w 528"/>
              <a:gd name="T7" fmla="*/ 192 h 240"/>
              <a:gd name="T8" fmla="*/ 288 w 528"/>
              <a:gd name="T9" fmla="*/ 192 h 240"/>
              <a:gd name="T10" fmla="*/ 0 w 528"/>
              <a:gd name="T11" fmla="*/ 24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28" h="240">
                <a:moveTo>
                  <a:pt x="0" y="240"/>
                </a:moveTo>
                <a:lnTo>
                  <a:pt x="144" y="96"/>
                </a:lnTo>
                <a:lnTo>
                  <a:pt x="384" y="0"/>
                </a:lnTo>
                <a:lnTo>
                  <a:pt x="528" y="192"/>
                </a:lnTo>
                <a:lnTo>
                  <a:pt x="288" y="192"/>
                </a:lnTo>
                <a:lnTo>
                  <a:pt x="0" y="240"/>
                </a:lnTo>
                <a:close/>
              </a:path>
            </a:pathLst>
          </a:custGeom>
          <a:pattFill prst="pct5">
            <a:fgClr>
              <a:schemeClr val="tx2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0421" name="Freeform 5"/>
          <p:cNvSpPr>
            <a:spLocks/>
          </p:cNvSpPr>
          <p:nvPr/>
        </p:nvSpPr>
        <p:spPr bwMode="auto">
          <a:xfrm>
            <a:off x="5257800" y="4876800"/>
            <a:ext cx="1066800" cy="357188"/>
          </a:xfrm>
          <a:custGeom>
            <a:avLst/>
            <a:gdLst>
              <a:gd name="T0" fmla="*/ 672 w 672"/>
              <a:gd name="T1" fmla="*/ 0 h 225"/>
              <a:gd name="T2" fmla="*/ 407 w 672"/>
              <a:gd name="T3" fmla="*/ 201 h 225"/>
              <a:gd name="T4" fmla="*/ 0 w 672"/>
              <a:gd name="T5" fmla="*/ 144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2" h="225">
                <a:moveTo>
                  <a:pt x="672" y="0"/>
                </a:moveTo>
                <a:cubicBezTo>
                  <a:pt x="628" y="33"/>
                  <a:pt x="519" y="177"/>
                  <a:pt x="407" y="201"/>
                </a:cubicBezTo>
                <a:cubicBezTo>
                  <a:pt x="295" y="225"/>
                  <a:pt x="85" y="156"/>
                  <a:pt x="0" y="14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60422" name="Group 6"/>
          <p:cNvGrpSpPr>
            <a:grpSpLocks/>
          </p:cNvGrpSpPr>
          <p:nvPr/>
        </p:nvGrpSpPr>
        <p:grpSpPr bwMode="auto">
          <a:xfrm>
            <a:off x="5943600" y="304800"/>
            <a:ext cx="3414713" cy="2819400"/>
            <a:chOff x="3744" y="192"/>
            <a:chExt cx="2151" cy="1776"/>
          </a:xfrm>
        </p:grpSpPr>
        <p:sp>
          <p:nvSpPr>
            <p:cNvPr id="60423" name="Line 7"/>
            <p:cNvSpPr>
              <a:spLocks noChangeShapeType="1"/>
            </p:cNvSpPr>
            <p:nvPr/>
          </p:nvSpPr>
          <p:spPr bwMode="auto">
            <a:xfrm>
              <a:off x="4992" y="960"/>
              <a:ext cx="288" cy="10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60424" name="Text Box 8"/>
            <p:cNvSpPr txBox="1">
              <a:spLocks noChangeArrowheads="1"/>
            </p:cNvSpPr>
            <p:nvPr/>
          </p:nvSpPr>
          <p:spPr bwMode="auto">
            <a:xfrm>
              <a:off x="3744" y="192"/>
              <a:ext cx="215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/>
                <a:t>Headwall: crevasse</a:t>
              </a:r>
              <a:endParaRPr lang="en-GB" altLang="en-US" sz="2000"/>
            </a:p>
          </p:txBody>
        </p:sp>
      </p:grpSp>
      <p:sp>
        <p:nvSpPr>
          <p:cNvPr id="60425" name="Line 9"/>
          <p:cNvSpPr>
            <a:spLocks noChangeShapeType="1"/>
          </p:cNvSpPr>
          <p:nvPr/>
        </p:nvSpPr>
        <p:spPr bwMode="auto">
          <a:xfrm flipH="1">
            <a:off x="8001000" y="3657600"/>
            <a:ext cx="1524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60426" name="Group 10"/>
          <p:cNvGrpSpPr>
            <a:grpSpLocks/>
          </p:cNvGrpSpPr>
          <p:nvPr/>
        </p:nvGrpSpPr>
        <p:grpSpPr bwMode="auto">
          <a:xfrm>
            <a:off x="304800" y="2971800"/>
            <a:ext cx="2438400" cy="2276475"/>
            <a:chOff x="192" y="1872"/>
            <a:chExt cx="1536" cy="1434"/>
          </a:xfrm>
        </p:grpSpPr>
        <p:sp>
          <p:nvSpPr>
            <p:cNvPr id="60427" name="Line 11"/>
            <p:cNvSpPr>
              <a:spLocks noChangeShapeType="1"/>
            </p:cNvSpPr>
            <p:nvPr/>
          </p:nvSpPr>
          <p:spPr bwMode="auto">
            <a:xfrm>
              <a:off x="720" y="3024"/>
              <a:ext cx="332" cy="2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60428" name="Text Box 12"/>
            <p:cNvSpPr txBox="1">
              <a:spLocks noChangeArrowheads="1"/>
            </p:cNvSpPr>
            <p:nvPr/>
          </p:nvSpPr>
          <p:spPr bwMode="auto">
            <a:xfrm>
              <a:off x="192" y="1872"/>
              <a:ext cx="153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/>
                <a:t>Snout and Terminal moraine</a:t>
              </a:r>
              <a:endParaRPr lang="en-GB" altLang="en-US" sz="2000"/>
            </a:p>
          </p:txBody>
        </p:sp>
      </p:grpSp>
      <p:sp>
        <p:nvSpPr>
          <p:cNvPr id="60429" name="Line 13"/>
          <p:cNvSpPr>
            <a:spLocks noChangeShapeType="1"/>
          </p:cNvSpPr>
          <p:nvPr/>
        </p:nvSpPr>
        <p:spPr bwMode="auto">
          <a:xfrm flipH="1" flipV="1">
            <a:off x="2590800" y="5181600"/>
            <a:ext cx="457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0430" name="Text Box 14"/>
          <p:cNvSpPr txBox="1">
            <a:spLocks noChangeArrowheads="1"/>
          </p:cNvSpPr>
          <p:nvPr/>
        </p:nvSpPr>
        <p:spPr bwMode="auto">
          <a:xfrm>
            <a:off x="609600" y="6248400"/>
            <a:ext cx="7696200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/>
              <a:t>Glacial trough in long section</a:t>
            </a:r>
            <a:endParaRPr lang="en-GB" altLang="en-US" sz="2000"/>
          </a:p>
        </p:txBody>
      </p:sp>
      <p:sp>
        <p:nvSpPr>
          <p:cNvPr id="60431" name="Freeform 15"/>
          <p:cNvSpPr>
            <a:spLocks/>
          </p:cNvSpPr>
          <p:nvPr/>
        </p:nvSpPr>
        <p:spPr bwMode="auto">
          <a:xfrm>
            <a:off x="4038600" y="5105400"/>
            <a:ext cx="1066800" cy="357188"/>
          </a:xfrm>
          <a:custGeom>
            <a:avLst/>
            <a:gdLst>
              <a:gd name="T0" fmla="*/ 672 w 672"/>
              <a:gd name="T1" fmla="*/ 0 h 225"/>
              <a:gd name="T2" fmla="*/ 407 w 672"/>
              <a:gd name="T3" fmla="*/ 201 h 225"/>
              <a:gd name="T4" fmla="*/ 0 w 672"/>
              <a:gd name="T5" fmla="*/ 144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2" h="225">
                <a:moveTo>
                  <a:pt x="672" y="0"/>
                </a:moveTo>
                <a:cubicBezTo>
                  <a:pt x="628" y="33"/>
                  <a:pt x="519" y="177"/>
                  <a:pt x="407" y="201"/>
                </a:cubicBezTo>
                <a:cubicBezTo>
                  <a:pt x="295" y="225"/>
                  <a:pt x="85" y="156"/>
                  <a:pt x="0" y="14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60432" name="Group 16"/>
          <p:cNvGrpSpPr>
            <a:grpSpLocks/>
          </p:cNvGrpSpPr>
          <p:nvPr/>
        </p:nvGrpSpPr>
        <p:grpSpPr bwMode="auto">
          <a:xfrm>
            <a:off x="3810000" y="1752600"/>
            <a:ext cx="3643313" cy="3657600"/>
            <a:chOff x="2400" y="1104"/>
            <a:chExt cx="2295" cy="2304"/>
          </a:xfrm>
        </p:grpSpPr>
        <p:sp>
          <p:nvSpPr>
            <p:cNvPr id="60433" name="Text Box 17"/>
            <p:cNvSpPr txBox="1">
              <a:spLocks noChangeArrowheads="1"/>
            </p:cNvSpPr>
            <p:nvPr/>
          </p:nvSpPr>
          <p:spPr bwMode="auto">
            <a:xfrm>
              <a:off x="2544" y="1104"/>
              <a:ext cx="215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/>
                <a:t>Upstanding bars (thin ice)</a:t>
              </a:r>
              <a:endParaRPr lang="en-GB" altLang="en-US" sz="2000"/>
            </a:p>
          </p:txBody>
        </p:sp>
        <p:sp>
          <p:nvSpPr>
            <p:cNvPr id="60434" name="Line 18"/>
            <p:cNvSpPr>
              <a:spLocks noChangeShapeType="1"/>
            </p:cNvSpPr>
            <p:nvPr/>
          </p:nvSpPr>
          <p:spPr bwMode="auto">
            <a:xfrm flipH="1">
              <a:off x="3312" y="1776"/>
              <a:ext cx="96" cy="12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60435" name="Line 19"/>
            <p:cNvSpPr>
              <a:spLocks noChangeShapeType="1"/>
            </p:cNvSpPr>
            <p:nvPr/>
          </p:nvSpPr>
          <p:spPr bwMode="auto">
            <a:xfrm flipH="1">
              <a:off x="2400" y="1776"/>
              <a:ext cx="384" cy="16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60436" name="Group 20"/>
          <p:cNvGrpSpPr>
            <a:grpSpLocks/>
          </p:cNvGrpSpPr>
          <p:nvPr/>
        </p:nvGrpSpPr>
        <p:grpSpPr bwMode="auto">
          <a:xfrm>
            <a:off x="1752600" y="381000"/>
            <a:ext cx="3414713" cy="5029200"/>
            <a:chOff x="1104" y="240"/>
            <a:chExt cx="2151" cy="3168"/>
          </a:xfrm>
        </p:grpSpPr>
        <p:sp>
          <p:nvSpPr>
            <p:cNvPr id="60437" name="Line 21"/>
            <p:cNvSpPr>
              <a:spLocks noChangeShapeType="1"/>
            </p:cNvSpPr>
            <p:nvPr/>
          </p:nvSpPr>
          <p:spPr bwMode="auto">
            <a:xfrm>
              <a:off x="2208" y="1104"/>
              <a:ext cx="566" cy="183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60438" name="Text Box 22"/>
            <p:cNvSpPr txBox="1">
              <a:spLocks noChangeArrowheads="1"/>
            </p:cNvSpPr>
            <p:nvPr/>
          </p:nvSpPr>
          <p:spPr bwMode="auto">
            <a:xfrm>
              <a:off x="1104" y="240"/>
              <a:ext cx="2151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000"/>
                <a:t>Equilibrium line and basins (thick ice): rotational flow</a:t>
              </a:r>
              <a:endParaRPr lang="en-GB" altLang="en-US" sz="2000"/>
            </a:p>
          </p:txBody>
        </p:sp>
        <p:sp>
          <p:nvSpPr>
            <p:cNvPr id="60439" name="Line 23"/>
            <p:cNvSpPr>
              <a:spLocks noChangeShapeType="1"/>
            </p:cNvSpPr>
            <p:nvPr/>
          </p:nvSpPr>
          <p:spPr bwMode="auto">
            <a:xfrm>
              <a:off x="2064" y="1152"/>
              <a:ext cx="0" cy="225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Freeform 2"/>
          <p:cNvSpPr>
            <a:spLocks/>
          </p:cNvSpPr>
          <p:nvPr/>
        </p:nvSpPr>
        <p:spPr bwMode="auto">
          <a:xfrm>
            <a:off x="573088" y="1276350"/>
            <a:ext cx="7964487" cy="2325688"/>
          </a:xfrm>
          <a:custGeom>
            <a:avLst/>
            <a:gdLst>
              <a:gd name="T0" fmla="*/ 5017 w 5017"/>
              <a:gd name="T1" fmla="*/ 0 h 1465"/>
              <a:gd name="T2" fmla="*/ 4900 w 5017"/>
              <a:gd name="T3" fmla="*/ 478 h 1465"/>
              <a:gd name="T4" fmla="*/ 4443 w 5017"/>
              <a:gd name="T5" fmla="*/ 862 h 1465"/>
              <a:gd name="T6" fmla="*/ 3639 w 5017"/>
              <a:gd name="T7" fmla="*/ 1173 h 1465"/>
              <a:gd name="T8" fmla="*/ 2468 w 5017"/>
              <a:gd name="T9" fmla="*/ 1118 h 1465"/>
              <a:gd name="T10" fmla="*/ 1353 w 5017"/>
              <a:gd name="T11" fmla="*/ 935 h 1465"/>
              <a:gd name="T12" fmla="*/ 695 w 5017"/>
              <a:gd name="T13" fmla="*/ 1246 h 1465"/>
              <a:gd name="T14" fmla="*/ 0 w 5017"/>
              <a:gd name="T15" fmla="*/ 1465 h 1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017" h="1465">
                <a:moveTo>
                  <a:pt x="5017" y="0"/>
                </a:moveTo>
                <a:cubicBezTo>
                  <a:pt x="4997" y="80"/>
                  <a:pt x="4996" y="334"/>
                  <a:pt x="4900" y="478"/>
                </a:cubicBezTo>
                <a:cubicBezTo>
                  <a:pt x="4804" y="622"/>
                  <a:pt x="4653" y="746"/>
                  <a:pt x="4443" y="862"/>
                </a:cubicBezTo>
                <a:cubicBezTo>
                  <a:pt x="4233" y="978"/>
                  <a:pt x="3968" y="1130"/>
                  <a:pt x="3639" y="1173"/>
                </a:cubicBezTo>
                <a:cubicBezTo>
                  <a:pt x="3310" y="1216"/>
                  <a:pt x="2849" y="1158"/>
                  <a:pt x="2468" y="1118"/>
                </a:cubicBezTo>
                <a:cubicBezTo>
                  <a:pt x="2087" y="1078"/>
                  <a:pt x="1648" y="914"/>
                  <a:pt x="1353" y="935"/>
                </a:cubicBezTo>
                <a:cubicBezTo>
                  <a:pt x="1058" y="956"/>
                  <a:pt x="920" y="1158"/>
                  <a:pt x="695" y="1246"/>
                </a:cubicBezTo>
                <a:cubicBezTo>
                  <a:pt x="470" y="1334"/>
                  <a:pt x="145" y="1420"/>
                  <a:pt x="0" y="1465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71" name="Freeform 3"/>
          <p:cNvSpPr>
            <a:spLocks/>
          </p:cNvSpPr>
          <p:nvPr/>
        </p:nvSpPr>
        <p:spPr bwMode="auto">
          <a:xfrm>
            <a:off x="1355725" y="1504950"/>
            <a:ext cx="7145338" cy="1238250"/>
          </a:xfrm>
          <a:custGeom>
            <a:avLst/>
            <a:gdLst>
              <a:gd name="T0" fmla="*/ 864 w 4501"/>
              <a:gd name="T1" fmla="*/ 780 h 780"/>
              <a:gd name="T2" fmla="*/ 531 w 4501"/>
              <a:gd name="T3" fmla="*/ 736 h 780"/>
              <a:gd name="T4" fmla="*/ 8 w 4501"/>
              <a:gd name="T5" fmla="*/ 724 h 780"/>
              <a:gd name="T6" fmla="*/ 1 w 4501"/>
              <a:gd name="T7" fmla="*/ 553 h 780"/>
              <a:gd name="T8" fmla="*/ 842 w 4501"/>
              <a:gd name="T9" fmla="*/ 535 h 780"/>
              <a:gd name="T10" fmla="*/ 2323 w 4501"/>
              <a:gd name="T11" fmla="*/ 133 h 780"/>
              <a:gd name="T12" fmla="*/ 3292 w 4501"/>
              <a:gd name="T13" fmla="*/ 78 h 780"/>
              <a:gd name="T14" fmla="*/ 4325 w 4501"/>
              <a:gd name="T15" fmla="*/ 24 h 780"/>
              <a:gd name="T16" fmla="*/ 4405 w 4501"/>
              <a:gd name="T17" fmla="*/ 8 h 780"/>
              <a:gd name="T18" fmla="*/ 4493 w 4501"/>
              <a:gd name="T19" fmla="*/ 0 h 7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501" h="780">
                <a:moveTo>
                  <a:pt x="864" y="780"/>
                </a:moveTo>
                <a:cubicBezTo>
                  <a:pt x="720" y="780"/>
                  <a:pt x="659" y="754"/>
                  <a:pt x="531" y="736"/>
                </a:cubicBezTo>
                <a:cubicBezTo>
                  <a:pt x="403" y="718"/>
                  <a:pt x="311" y="736"/>
                  <a:pt x="8" y="724"/>
                </a:cubicBezTo>
                <a:cubicBezTo>
                  <a:pt x="8" y="620"/>
                  <a:pt x="0" y="644"/>
                  <a:pt x="1" y="553"/>
                </a:cubicBezTo>
                <a:cubicBezTo>
                  <a:pt x="137" y="522"/>
                  <a:pt x="536" y="547"/>
                  <a:pt x="842" y="535"/>
                </a:cubicBezTo>
                <a:cubicBezTo>
                  <a:pt x="1135" y="187"/>
                  <a:pt x="1935" y="207"/>
                  <a:pt x="2323" y="133"/>
                </a:cubicBezTo>
                <a:cubicBezTo>
                  <a:pt x="2857" y="56"/>
                  <a:pt x="2958" y="96"/>
                  <a:pt x="3292" y="78"/>
                </a:cubicBezTo>
                <a:cubicBezTo>
                  <a:pt x="3626" y="60"/>
                  <a:pt x="4140" y="36"/>
                  <a:pt x="4325" y="24"/>
                </a:cubicBezTo>
                <a:cubicBezTo>
                  <a:pt x="4349" y="296"/>
                  <a:pt x="4317" y="325"/>
                  <a:pt x="4405" y="8"/>
                </a:cubicBezTo>
                <a:cubicBezTo>
                  <a:pt x="4501" y="16"/>
                  <a:pt x="4475" y="2"/>
                  <a:pt x="4493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72" name="Line 4"/>
          <p:cNvSpPr>
            <a:spLocks noChangeShapeType="1"/>
          </p:cNvSpPr>
          <p:nvPr/>
        </p:nvSpPr>
        <p:spPr bwMode="auto">
          <a:xfrm>
            <a:off x="511175" y="2419350"/>
            <a:ext cx="8382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663575" y="1047750"/>
            <a:ext cx="3124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Ice floats on water, thinner ice, no erosion, deposition only</a:t>
            </a:r>
            <a:endParaRPr lang="en-GB" altLang="en-US" sz="1600"/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1676400" y="3352800"/>
            <a:ext cx="28194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Grounding line, boundary of glacial over-deepening and deposition</a:t>
            </a:r>
            <a:endParaRPr lang="en-GB" altLang="en-US" sz="1600"/>
          </a:p>
        </p:txBody>
      </p:sp>
      <p:sp>
        <p:nvSpPr>
          <p:cNvPr id="58375" name="Line 7"/>
          <p:cNvSpPr>
            <a:spLocks noChangeShapeType="1"/>
          </p:cNvSpPr>
          <p:nvPr/>
        </p:nvSpPr>
        <p:spPr bwMode="auto">
          <a:xfrm flipV="1">
            <a:off x="2362200" y="2876550"/>
            <a:ext cx="206375" cy="400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76" name="Freeform 8"/>
          <p:cNvSpPr>
            <a:spLocks/>
          </p:cNvSpPr>
          <p:nvPr/>
        </p:nvSpPr>
        <p:spPr bwMode="auto">
          <a:xfrm>
            <a:off x="5387975" y="2571750"/>
            <a:ext cx="1676400" cy="357188"/>
          </a:xfrm>
          <a:custGeom>
            <a:avLst/>
            <a:gdLst>
              <a:gd name="T0" fmla="*/ 672 w 672"/>
              <a:gd name="T1" fmla="*/ 0 h 225"/>
              <a:gd name="T2" fmla="*/ 407 w 672"/>
              <a:gd name="T3" fmla="*/ 201 h 225"/>
              <a:gd name="T4" fmla="*/ 0 w 672"/>
              <a:gd name="T5" fmla="*/ 144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2" h="225">
                <a:moveTo>
                  <a:pt x="672" y="0"/>
                </a:moveTo>
                <a:cubicBezTo>
                  <a:pt x="628" y="33"/>
                  <a:pt x="519" y="177"/>
                  <a:pt x="407" y="201"/>
                </a:cubicBezTo>
                <a:cubicBezTo>
                  <a:pt x="295" y="225"/>
                  <a:pt x="85" y="156"/>
                  <a:pt x="0" y="14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77" name="Line 9"/>
          <p:cNvSpPr>
            <a:spLocks noChangeShapeType="1"/>
          </p:cNvSpPr>
          <p:nvPr/>
        </p:nvSpPr>
        <p:spPr bwMode="auto">
          <a:xfrm flipH="1">
            <a:off x="7826375" y="1809750"/>
            <a:ext cx="152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78" name="Line 10"/>
          <p:cNvSpPr>
            <a:spLocks noChangeShapeType="1"/>
          </p:cNvSpPr>
          <p:nvPr/>
        </p:nvSpPr>
        <p:spPr bwMode="auto">
          <a:xfrm flipH="1" flipV="1">
            <a:off x="3559175" y="2571750"/>
            <a:ext cx="762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79" name="Text Box 11"/>
          <p:cNvSpPr txBox="1">
            <a:spLocks noChangeArrowheads="1"/>
          </p:cNvSpPr>
          <p:nvPr/>
        </p:nvSpPr>
        <p:spPr bwMode="auto">
          <a:xfrm>
            <a:off x="4953000" y="1752600"/>
            <a:ext cx="22098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Ice in valley: Normal glacial over-deepening </a:t>
            </a:r>
            <a:endParaRPr lang="en-GB" altLang="en-US" sz="1600"/>
          </a:p>
        </p:txBody>
      </p:sp>
      <p:sp>
        <p:nvSpPr>
          <p:cNvPr id="58380" name="Line 12"/>
          <p:cNvSpPr>
            <a:spLocks noChangeShapeType="1"/>
          </p:cNvSpPr>
          <p:nvPr/>
        </p:nvSpPr>
        <p:spPr bwMode="auto">
          <a:xfrm flipV="1">
            <a:off x="739775" y="4859338"/>
            <a:ext cx="79248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81" name="Freeform 13"/>
          <p:cNvSpPr>
            <a:spLocks/>
          </p:cNvSpPr>
          <p:nvPr/>
        </p:nvSpPr>
        <p:spPr bwMode="auto">
          <a:xfrm>
            <a:off x="739775" y="3733800"/>
            <a:ext cx="8251825" cy="2532063"/>
          </a:xfrm>
          <a:custGeom>
            <a:avLst/>
            <a:gdLst>
              <a:gd name="T0" fmla="*/ 5198 w 5198"/>
              <a:gd name="T1" fmla="*/ 0 h 1595"/>
              <a:gd name="T2" fmla="*/ 5070 w 5198"/>
              <a:gd name="T3" fmla="*/ 567 h 1595"/>
              <a:gd name="T4" fmla="*/ 4649 w 5198"/>
              <a:gd name="T5" fmla="*/ 1189 h 1595"/>
              <a:gd name="T6" fmla="*/ 3808 w 5198"/>
              <a:gd name="T7" fmla="*/ 1555 h 1595"/>
              <a:gd name="T8" fmla="*/ 2473 w 5198"/>
              <a:gd name="T9" fmla="*/ 1427 h 1595"/>
              <a:gd name="T10" fmla="*/ 1353 w 5198"/>
              <a:gd name="T11" fmla="*/ 972 h 1595"/>
              <a:gd name="T12" fmla="*/ 695 w 5198"/>
              <a:gd name="T13" fmla="*/ 1283 h 1595"/>
              <a:gd name="T14" fmla="*/ 0 w 5198"/>
              <a:gd name="T15" fmla="*/ 1502 h 1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98" h="1595">
                <a:moveTo>
                  <a:pt x="5198" y="0"/>
                </a:moveTo>
                <a:cubicBezTo>
                  <a:pt x="5174" y="95"/>
                  <a:pt x="5162" y="369"/>
                  <a:pt x="5070" y="567"/>
                </a:cubicBezTo>
                <a:cubicBezTo>
                  <a:pt x="4978" y="765"/>
                  <a:pt x="4859" y="1024"/>
                  <a:pt x="4649" y="1189"/>
                </a:cubicBezTo>
                <a:cubicBezTo>
                  <a:pt x="4439" y="1354"/>
                  <a:pt x="4171" y="1515"/>
                  <a:pt x="3808" y="1555"/>
                </a:cubicBezTo>
                <a:cubicBezTo>
                  <a:pt x="3445" y="1595"/>
                  <a:pt x="2882" y="1524"/>
                  <a:pt x="2473" y="1427"/>
                </a:cubicBezTo>
                <a:cubicBezTo>
                  <a:pt x="2064" y="1330"/>
                  <a:pt x="1649" y="996"/>
                  <a:pt x="1353" y="972"/>
                </a:cubicBezTo>
                <a:cubicBezTo>
                  <a:pt x="1057" y="948"/>
                  <a:pt x="920" y="1195"/>
                  <a:pt x="695" y="1283"/>
                </a:cubicBezTo>
                <a:cubicBezTo>
                  <a:pt x="470" y="1371"/>
                  <a:pt x="145" y="1457"/>
                  <a:pt x="0" y="1502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82" name="Freeform 14" descr="5%"/>
          <p:cNvSpPr>
            <a:spLocks/>
          </p:cNvSpPr>
          <p:nvPr/>
        </p:nvSpPr>
        <p:spPr bwMode="auto">
          <a:xfrm>
            <a:off x="1008063" y="5041900"/>
            <a:ext cx="2354262" cy="985838"/>
          </a:xfrm>
          <a:custGeom>
            <a:avLst/>
            <a:gdLst>
              <a:gd name="T0" fmla="*/ 0 w 1483"/>
              <a:gd name="T1" fmla="*/ 621 h 621"/>
              <a:gd name="T2" fmla="*/ 585 w 1483"/>
              <a:gd name="T3" fmla="*/ 292 h 621"/>
              <a:gd name="T4" fmla="*/ 1033 w 1483"/>
              <a:gd name="T5" fmla="*/ 18 h 621"/>
              <a:gd name="T6" fmla="*/ 1481 w 1483"/>
              <a:gd name="T7" fmla="*/ 237 h 621"/>
              <a:gd name="T8" fmla="*/ 1042 w 1483"/>
              <a:gd name="T9" fmla="*/ 146 h 621"/>
              <a:gd name="T10" fmla="*/ 549 w 1483"/>
              <a:gd name="T11" fmla="*/ 438 h 621"/>
              <a:gd name="T12" fmla="*/ 0 w 1483"/>
              <a:gd name="T13" fmla="*/ 621 h 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83" h="621">
                <a:moveTo>
                  <a:pt x="0" y="621"/>
                </a:moveTo>
                <a:lnTo>
                  <a:pt x="585" y="292"/>
                </a:lnTo>
                <a:cubicBezTo>
                  <a:pt x="757" y="192"/>
                  <a:pt x="884" y="27"/>
                  <a:pt x="1033" y="18"/>
                </a:cubicBezTo>
                <a:cubicBezTo>
                  <a:pt x="1243" y="0"/>
                  <a:pt x="1479" y="210"/>
                  <a:pt x="1481" y="237"/>
                </a:cubicBezTo>
                <a:cubicBezTo>
                  <a:pt x="1483" y="258"/>
                  <a:pt x="1197" y="113"/>
                  <a:pt x="1042" y="146"/>
                </a:cubicBezTo>
                <a:cubicBezTo>
                  <a:pt x="884" y="165"/>
                  <a:pt x="735" y="359"/>
                  <a:pt x="549" y="438"/>
                </a:cubicBezTo>
                <a:cubicBezTo>
                  <a:pt x="375" y="517"/>
                  <a:pt x="0" y="621"/>
                  <a:pt x="0" y="621"/>
                </a:cubicBezTo>
                <a:close/>
              </a:path>
            </a:pathLst>
          </a:custGeom>
          <a:pattFill prst="pct5">
            <a:fgClr>
              <a:schemeClr val="tx2"/>
            </a:fgClr>
            <a:bgClr>
              <a:schemeClr val="bg1"/>
            </a:bgClr>
          </a:patt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83" name="Line 15"/>
          <p:cNvSpPr>
            <a:spLocks noChangeShapeType="1"/>
          </p:cNvSpPr>
          <p:nvPr/>
        </p:nvSpPr>
        <p:spPr bwMode="auto">
          <a:xfrm flipV="1">
            <a:off x="2797175" y="5468938"/>
            <a:ext cx="1588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84" name="Text Box 16"/>
          <p:cNvSpPr txBox="1">
            <a:spLocks noChangeArrowheads="1"/>
          </p:cNvSpPr>
          <p:nvPr/>
        </p:nvSpPr>
        <p:spPr bwMode="auto">
          <a:xfrm>
            <a:off x="1730375" y="6078538"/>
            <a:ext cx="2362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Lip, grounding point</a:t>
            </a:r>
            <a:endParaRPr lang="en-GB" altLang="en-US" sz="1600"/>
          </a:p>
        </p:txBody>
      </p:sp>
      <p:sp>
        <p:nvSpPr>
          <p:cNvPr id="58385" name="Text Box 17"/>
          <p:cNvSpPr txBox="1">
            <a:spLocks noChangeArrowheads="1"/>
          </p:cNvSpPr>
          <p:nvPr/>
        </p:nvSpPr>
        <p:spPr bwMode="auto">
          <a:xfrm>
            <a:off x="5181600" y="5105400"/>
            <a:ext cx="2362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/>
              <a:t>Over-deepened glacial valley, drowned</a:t>
            </a:r>
            <a:endParaRPr lang="en-GB" altLang="en-US" sz="1600"/>
          </a:p>
        </p:txBody>
      </p:sp>
      <p:sp>
        <p:nvSpPr>
          <p:cNvPr id="58386" name="Line 18"/>
          <p:cNvSpPr>
            <a:spLocks noChangeShapeType="1"/>
          </p:cNvSpPr>
          <p:nvPr/>
        </p:nvSpPr>
        <p:spPr bwMode="auto">
          <a:xfrm>
            <a:off x="1654175" y="1657350"/>
            <a:ext cx="152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387" name="Text Box 19"/>
          <p:cNvSpPr txBox="1">
            <a:spLocks noChangeArrowheads="1"/>
          </p:cNvSpPr>
          <p:nvPr/>
        </p:nvSpPr>
        <p:spPr bwMode="auto">
          <a:xfrm>
            <a:off x="457200" y="228600"/>
            <a:ext cx="3352800" cy="528638"/>
          </a:xfrm>
          <a:prstGeom prst="rect">
            <a:avLst/>
          </a:prstGeom>
          <a:gradFill rotWithShape="1">
            <a:gsLst>
              <a:gs pos="0">
                <a:srgbClr val="CFFDA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2800">
                <a:latin typeface="Comic Sans MS" pitchFamily="66" charset="0"/>
              </a:rPr>
              <a:t>Fjords</a:t>
            </a:r>
          </a:p>
        </p:txBody>
      </p:sp>
      <p:sp>
        <p:nvSpPr>
          <p:cNvPr id="58388" name="Text Box 20"/>
          <p:cNvSpPr txBox="1">
            <a:spLocks noChangeArrowheads="1"/>
          </p:cNvSpPr>
          <p:nvPr/>
        </p:nvSpPr>
        <p:spPr bwMode="auto">
          <a:xfrm>
            <a:off x="609600" y="5105400"/>
            <a:ext cx="1066800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Water</a:t>
            </a:r>
          </a:p>
        </p:txBody>
      </p:sp>
      <p:sp>
        <p:nvSpPr>
          <p:cNvPr id="58389" name="Text Box 21"/>
          <p:cNvSpPr txBox="1">
            <a:spLocks noChangeArrowheads="1"/>
          </p:cNvSpPr>
          <p:nvPr/>
        </p:nvSpPr>
        <p:spPr bwMode="auto">
          <a:xfrm>
            <a:off x="533400" y="2743200"/>
            <a:ext cx="990600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Water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2057400"/>
            <a:ext cx="4202113" cy="449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4934" name="Rectangle 6"/>
          <p:cNvSpPr>
            <a:spLocks noChangeArrowheads="1"/>
          </p:cNvSpPr>
          <p:nvPr/>
        </p:nvSpPr>
        <p:spPr bwMode="auto">
          <a:xfrm rot="-5400000">
            <a:off x="7254082" y="2986881"/>
            <a:ext cx="35052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en-US" sz="1200"/>
              <a:t>www.canadamaps.info/provincemaps</a:t>
            </a:r>
          </a:p>
        </p:txBody>
      </p:sp>
      <p:pic>
        <p:nvPicPr>
          <p:cNvPr id="12493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3000" y="1143000"/>
            <a:ext cx="3700463" cy="525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4936" name="Text Box 8"/>
          <p:cNvSpPr txBox="1">
            <a:spLocks noChangeArrowheads="1"/>
          </p:cNvSpPr>
          <p:nvPr/>
        </p:nvSpPr>
        <p:spPr bwMode="auto">
          <a:xfrm>
            <a:off x="381000" y="296863"/>
            <a:ext cx="8077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Fiords in Canada? West coast, East coast, Northern coast!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57200" y="457200"/>
            <a:ext cx="2590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Complicated by </a:t>
            </a:r>
            <a:r>
              <a:rPr lang="en-US" altLang="en-US" dirty="0" err="1"/>
              <a:t>isostatic</a:t>
            </a:r>
            <a:r>
              <a:rPr lang="en-US" altLang="en-US" dirty="0"/>
              <a:t> rebound!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143000" y="2362200"/>
            <a:ext cx="61722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 err="1" smtClean="0"/>
              <a:t>Eg</a:t>
            </a:r>
            <a:r>
              <a:rPr lang="en-US" altLang="en-US" sz="2000" dirty="0" smtClean="0"/>
              <a:t>, The Canon Fjord, Ellesmere Island</a:t>
            </a:r>
          </a:p>
          <a:p>
            <a:pPr>
              <a:spcBef>
                <a:spcPct val="50000"/>
              </a:spcBef>
            </a:pPr>
            <a:r>
              <a:rPr lang="en-US" altLang="en-US" sz="2000" dirty="0" err="1" smtClean="0"/>
              <a:t>Eg</a:t>
            </a:r>
            <a:r>
              <a:rPr lang="en-US" altLang="en-US" sz="2000" dirty="0" smtClean="0"/>
              <a:t>, Glacier </a:t>
            </a:r>
            <a:r>
              <a:rPr lang="en-US" altLang="en-US" sz="2000" dirty="0"/>
              <a:t>Fiord, Axel Heiberg Island </a:t>
            </a:r>
            <a:endParaRPr lang="en-US" altLang="en-US" sz="2000" dirty="0" smtClean="0"/>
          </a:p>
          <a:p>
            <a:pPr>
              <a:spcBef>
                <a:spcPct val="50000"/>
              </a:spcBef>
            </a:pPr>
            <a:r>
              <a:rPr lang="en-US" altLang="en-US" sz="2000" dirty="0" err="1" smtClean="0"/>
              <a:t>Eg</a:t>
            </a:r>
            <a:r>
              <a:rPr lang="en-US" altLang="en-US" sz="2000" dirty="0" smtClean="0"/>
              <a:t>, </a:t>
            </a:r>
            <a:r>
              <a:rPr lang="en-US" altLang="en-US" sz="2000" b="1" dirty="0" smtClean="0"/>
              <a:t>Rawlings Bay, Ellesmere Island, </a:t>
            </a:r>
            <a:r>
              <a:rPr lang="en-US" altLang="en-US" sz="2000" dirty="0" smtClean="0"/>
              <a:t>fiord</a:t>
            </a:r>
            <a:r>
              <a:rPr lang="en-US" altLang="en-US" sz="2000" b="1" dirty="0" smtClean="0"/>
              <a:t>, s</a:t>
            </a:r>
            <a:r>
              <a:rPr lang="en-US" altLang="en-US" sz="2000" dirty="0" smtClean="0"/>
              <a:t>howing shallow part at lip, traps the floating ice</a:t>
            </a:r>
          </a:p>
          <a:p>
            <a:pPr>
              <a:spcBef>
                <a:spcPct val="50000"/>
              </a:spcBef>
            </a:pPr>
            <a:r>
              <a:rPr lang="en-US" altLang="en-US" sz="2000" dirty="0" err="1" smtClean="0"/>
              <a:t>Eg</a:t>
            </a:r>
            <a:r>
              <a:rPr lang="en-US" altLang="en-US" sz="2000" dirty="0" smtClean="0"/>
              <a:t>, Southern Ellesmere Island, </a:t>
            </a:r>
            <a:r>
              <a:rPr lang="en-US" altLang="en-US" sz="2000" dirty="0" err="1" smtClean="0"/>
              <a:t>Grise</a:t>
            </a:r>
            <a:r>
              <a:rPr lang="en-US" altLang="en-US" sz="2000" dirty="0" smtClean="0"/>
              <a:t> Fiord in </a:t>
            </a:r>
            <a:r>
              <a:rPr lang="en-US" altLang="en-US" sz="2000" dirty="0" err="1" smtClean="0"/>
              <a:t>centre</a:t>
            </a:r>
            <a:r>
              <a:rPr lang="en-US" altLang="en-US" sz="2000" dirty="0" smtClean="0"/>
              <a:t>. Lip = shallow, interior = deeper.</a:t>
            </a:r>
          </a:p>
          <a:p>
            <a:pPr>
              <a:spcBef>
                <a:spcPct val="50000"/>
              </a:spcBef>
            </a:pPr>
            <a:r>
              <a:rPr lang="en-US" altLang="en-US" sz="2000" dirty="0" smtClean="0"/>
              <a:t> </a:t>
            </a:r>
            <a:endParaRPr lang="en-US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Text Box 2"/>
          <p:cNvSpPr txBox="1">
            <a:spLocks noChangeArrowheads="1"/>
          </p:cNvSpPr>
          <p:nvPr/>
        </p:nvSpPr>
        <p:spPr bwMode="auto">
          <a:xfrm>
            <a:off x="838200" y="990600"/>
            <a:ext cx="7315200" cy="371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/>
              <a:t>Impact of isostatic uplift</a:t>
            </a:r>
          </a:p>
          <a:p>
            <a:pPr>
              <a:spcBef>
                <a:spcPct val="50000"/>
              </a:spcBef>
            </a:pPr>
            <a:r>
              <a:rPr lang="en-US" altLang="en-US" sz="2000"/>
              <a:t>In Arctic uplift began ~ 10 ka </a:t>
            </a:r>
          </a:p>
          <a:p>
            <a:pPr>
              <a:spcBef>
                <a:spcPct val="50000"/>
              </a:spcBef>
            </a:pPr>
            <a:r>
              <a:rPr lang="en-US" altLang="en-US" sz="2000"/>
              <a:t>Emergence of coastal regions ... Eg, to 123 masl in Northern Ellesmere Island. </a:t>
            </a:r>
          </a:p>
          <a:p>
            <a:pPr>
              <a:spcBef>
                <a:spcPct val="50000"/>
              </a:spcBef>
            </a:pPr>
            <a:r>
              <a:rPr lang="en-US" altLang="en-US" sz="2000"/>
              <a:t>Created series of outwash deltas, each successively inset beneath older deltas &amp; each gullied as base level lowered, creating badlands </a:t>
            </a:r>
          </a:p>
          <a:p>
            <a:pPr>
              <a:spcBef>
                <a:spcPct val="50000"/>
              </a:spcBef>
            </a:pPr>
            <a:r>
              <a:rPr lang="en-US" altLang="en-US" sz="2000"/>
              <a:t>Impact on fiords ... Bottom of fiord now exposed!</a:t>
            </a:r>
          </a:p>
          <a:p>
            <a:pPr>
              <a:spcBef>
                <a:spcPct val="50000"/>
              </a:spcBef>
            </a:pPr>
            <a:r>
              <a:rPr lang="en-US" altLang="en-US" sz="2000"/>
              <a:t>Best eg, Western Newfoundland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590800" y="5029200"/>
            <a:ext cx="6248400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/>
              <a:t>Western Newfoundland (fjords  cut off from the sea, worst on side facing </a:t>
            </a:r>
            <a:r>
              <a:rPr lang="en-US" altLang="en-US" sz="2000" dirty="0" err="1"/>
              <a:t>Laurentide</a:t>
            </a:r>
            <a:r>
              <a:rPr lang="en-US" altLang="en-US" sz="2000" dirty="0"/>
              <a:t> ice): Trout River Pond, Western Brook Pond</a:t>
            </a:r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7855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6" name="Text Box 4"/>
          <p:cNvSpPr txBox="1">
            <a:spLocks noChangeArrowheads="1"/>
          </p:cNvSpPr>
          <p:nvPr/>
        </p:nvSpPr>
        <p:spPr bwMode="auto">
          <a:xfrm>
            <a:off x="381000" y="533400"/>
            <a:ext cx="6705600" cy="183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What about erosion under streaming ice? </a:t>
            </a:r>
          </a:p>
          <a:p>
            <a:pPr>
              <a:spcBef>
                <a:spcPct val="50000"/>
              </a:spcBef>
            </a:pPr>
            <a:endParaRPr lang="en-US" altLang="en-US" sz="2400" b="1"/>
          </a:p>
          <a:p>
            <a:pPr>
              <a:spcBef>
                <a:spcPct val="50000"/>
              </a:spcBef>
            </a:pPr>
            <a:r>
              <a:rPr lang="en-US" altLang="en-US"/>
              <a:t>Lots! + rapid!</a:t>
            </a:r>
          </a:p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381000" y="2438400"/>
            <a:ext cx="3048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/>
              <a:t>Example 1: Last glacial maximum - Evidence of large ice stream over Great lakes, 800 km long, 250 km wide</a:t>
            </a:r>
          </a:p>
        </p:txBody>
      </p:sp>
      <p:sp>
        <p:nvSpPr>
          <p:cNvPr id="161798" name="Text Box 6"/>
          <p:cNvSpPr txBox="1">
            <a:spLocks noChangeArrowheads="1"/>
          </p:cNvSpPr>
          <p:nvPr/>
        </p:nvSpPr>
        <p:spPr bwMode="auto">
          <a:xfrm>
            <a:off x="228600" y="6324600"/>
            <a:ext cx="533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Eyles 2012</a:t>
            </a:r>
          </a:p>
        </p:txBody>
      </p:sp>
      <p:sp>
        <p:nvSpPr>
          <p:cNvPr id="161799" name="Text Box 7"/>
          <p:cNvSpPr txBox="1">
            <a:spLocks noChangeArrowheads="1"/>
          </p:cNvSpPr>
          <p:nvPr/>
        </p:nvSpPr>
        <p:spPr bwMode="auto">
          <a:xfrm>
            <a:off x="381000" y="4724400"/>
            <a:ext cx="32766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Flowed from Shield to south, over Niagara escarpment and Lake Huron</a:t>
            </a:r>
          </a:p>
        </p:txBody>
      </p:sp>
      <p:pic>
        <p:nvPicPr>
          <p:cNvPr id="161800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60800" y="1809750"/>
            <a:ext cx="5283200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1802" name="AutoShape 10"/>
          <p:cNvSpPr>
            <a:spLocks noChangeArrowheads="1"/>
          </p:cNvSpPr>
          <p:nvPr/>
        </p:nvSpPr>
        <p:spPr bwMode="auto">
          <a:xfrm rot="-2664621">
            <a:off x="6553200" y="3505200"/>
            <a:ext cx="1905000" cy="457200"/>
          </a:xfrm>
          <a:prstGeom prst="leftArrow">
            <a:avLst>
              <a:gd name="adj1" fmla="val 50000"/>
              <a:gd name="adj2" fmla="val 104167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161803" name="Freeform 11"/>
          <p:cNvSpPr>
            <a:spLocks/>
          </p:cNvSpPr>
          <p:nvPr/>
        </p:nvSpPr>
        <p:spPr bwMode="auto">
          <a:xfrm>
            <a:off x="6477000" y="3048000"/>
            <a:ext cx="2182813" cy="1177925"/>
          </a:xfrm>
          <a:custGeom>
            <a:avLst/>
            <a:gdLst>
              <a:gd name="T0" fmla="*/ 1375 w 1375"/>
              <a:gd name="T1" fmla="*/ 742 h 742"/>
              <a:gd name="T2" fmla="*/ 1252 w 1375"/>
              <a:gd name="T3" fmla="*/ 593 h 742"/>
              <a:gd name="T4" fmla="*/ 982 w 1375"/>
              <a:gd name="T5" fmla="*/ 489 h 742"/>
              <a:gd name="T6" fmla="*/ 764 w 1375"/>
              <a:gd name="T7" fmla="*/ 218 h 742"/>
              <a:gd name="T8" fmla="*/ 0 w 1375"/>
              <a:gd name="T9" fmla="*/ 0 h 7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5" h="742">
                <a:moveTo>
                  <a:pt x="1375" y="742"/>
                </a:moveTo>
                <a:cubicBezTo>
                  <a:pt x="1354" y="717"/>
                  <a:pt x="1317" y="635"/>
                  <a:pt x="1252" y="593"/>
                </a:cubicBezTo>
                <a:cubicBezTo>
                  <a:pt x="1187" y="551"/>
                  <a:pt x="1063" y="551"/>
                  <a:pt x="982" y="489"/>
                </a:cubicBezTo>
                <a:cubicBezTo>
                  <a:pt x="901" y="427"/>
                  <a:pt x="928" y="299"/>
                  <a:pt x="764" y="218"/>
                </a:cubicBezTo>
                <a:cubicBezTo>
                  <a:pt x="600" y="137"/>
                  <a:pt x="159" y="45"/>
                  <a:pt x="0" y="0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61804" name="Text Box 12"/>
          <p:cNvSpPr txBox="1">
            <a:spLocks noChangeArrowheads="1"/>
          </p:cNvSpPr>
          <p:nvPr/>
        </p:nvSpPr>
        <p:spPr bwMode="auto">
          <a:xfrm>
            <a:off x="7467600" y="2133600"/>
            <a:ext cx="1143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FF0000"/>
                </a:solidFill>
              </a:rPr>
              <a:t>Shield</a:t>
            </a:r>
          </a:p>
        </p:txBody>
      </p:sp>
      <p:sp>
        <p:nvSpPr>
          <p:cNvPr id="161805" name="Text Box 13"/>
          <p:cNvSpPr txBox="1">
            <a:spLocks noChangeArrowheads="1"/>
          </p:cNvSpPr>
          <p:nvPr/>
        </p:nvSpPr>
        <p:spPr bwMode="auto">
          <a:xfrm>
            <a:off x="4572000" y="2743200"/>
            <a:ext cx="160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FF0000"/>
                </a:solidFill>
              </a:rPr>
              <a:t>Escarpment</a:t>
            </a:r>
          </a:p>
        </p:txBody>
      </p:sp>
    </p:spTree>
    <p:extLst>
      <p:ext uri="{BB962C8B-B14F-4D97-AF65-F5344CB8AC3E}">
        <p14:creationId xmlns:p14="http://schemas.microsoft.com/office/powerpoint/2010/main" val="13375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20" name="Text Box 4"/>
          <p:cNvSpPr txBox="1">
            <a:spLocks noChangeArrowheads="1"/>
          </p:cNvSpPr>
          <p:nvPr/>
        </p:nvSpPr>
        <p:spPr bwMode="auto">
          <a:xfrm>
            <a:off x="381000" y="304800"/>
            <a:ext cx="76962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Produced </a:t>
            </a:r>
            <a:r>
              <a:rPr lang="en-US" altLang="en-US" b="1" dirty="0"/>
              <a:t>huge streamlined forms</a:t>
            </a:r>
            <a:r>
              <a:rPr lang="en-US" altLang="en-US" dirty="0"/>
              <a:t> in rock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Indicates </a:t>
            </a:r>
            <a:r>
              <a:rPr lang="en-US" altLang="en-US" b="1" dirty="0"/>
              <a:t>rapid erosion</a:t>
            </a:r>
          </a:p>
          <a:p>
            <a:pPr>
              <a:spcBef>
                <a:spcPct val="50000"/>
              </a:spcBef>
            </a:pPr>
            <a:r>
              <a:rPr lang="en-US" altLang="en-US" dirty="0" err="1"/>
              <a:t>Eg</a:t>
            </a:r>
            <a:r>
              <a:rPr lang="en-US" altLang="en-US" dirty="0"/>
              <a:t>, “promontories” in the escarpment, facing up-glacier and re-entrant valleys</a:t>
            </a:r>
          </a:p>
          <a:p>
            <a:pPr>
              <a:spcBef>
                <a:spcPct val="50000"/>
              </a:spcBef>
            </a:pPr>
            <a:r>
              <a:rPr lang="en-US" altLang="en-US" dirty="0" err="1"/>
              <a:t>Eg</a:t>
            </a:r>
            <a:r>
              <a:rPr lang="en-US" altLang="en-US" dirty="0"/>
              <a:t>, swarms of rock drumlins</a:t>
            </a:r>
          </a:p>
          <a:p>
            <a:pPr>
              <a:spcBef>
                <a:spcPct val="50000"/>
              </a:spcBef>
            </a:pPr>
            <a:r>
              <a:rPr lang="en-US" altLang="en-US" dirty="0" err="1"/>
              <a:t>Eg</a:t>
            </a:r>
            <a:r>
              <a:rPr lang="en-US" altLang="en-US" dirty="0"/>
              <a:t>, mega-grooves and mega-flutes around resistant rock mounds</a:t>
            </a:r>
          </a:p>
        </p:txBody>
      </p:sp>
      <p:sp>
        <p:nvSpPr>
          <p:cNvPr id="162821" name="Text Box 5"/>
          <p:cNvSpPr txBox="1">
            <a:spLocks noChangeArrowheads="1"/>
          </p:cNvSpPr>
          <p:nvPr/>
        </p:nvSpPr>
        <p:spPr bwMode="auto">
          <a:xfrm>
            <a:off x="3733800" y="6324600"/>
            <a:ext cx="533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/>
              <a:t>Eyles 2012</a:t>
            </a:r>
          </a:p>
        </p:txBody>
      </p:sp>
      <p:pic>
        <p:nvPicPr>
          <p:cNvPr id="16282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0" y="2830513"/>
            <a:ext cx="4114800" cy="349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2823" name="Picture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6800" y="3089275"/>
            <a:ext cx="2403475" cy="320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118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6" name="Text Box 4"/>
          <p:cNvSpPr txBox="1">
            <a:spLocks noChangeArrowheads="1"/>
          </p:cNvSpPr>
          <p:nvPr/>
        </p:nvSpPr>
        <p:spPr bwMode="auto">
          <a:xfrm>
            <a:off x="685800" y="533400"/>
            <a:ext cx="6705600" cy="183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What about erosion under cold-based ice? </a:t>
            </a:r>
          </a:p>
          <a:p>
            <a:pPr>
              <a:spcBef>
                <a:spcPct val="50000"/>
              </a:spcBef>
            </a:pPr>
            <a:endParaRPr lang="en-US" altLang="en-US" sz="2400" b="1"/>
          </a:p>
          <a:p>
            <a:pPr>
              <a:spcBef>
                <a:spcPct val="50000"/>
              </a:spcBef>
            </a:pPr>
            <a:r>
              <a:rPr lang="en-US" altLang="en-US"/>
              <a:t>Not so much! </a:t>
            </a:r>
          </a:p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146439" name="Text Box 7"/>
          <p:cNvSpPr txBox="1">
            <a:spLocks noChangeArrowheads="1"/>
          </p:cNvSpPr>
          <p:nvPr/>
        </p:nvSpPr>
        <p:spPr bwMode="auto">
          <a:xfrm>
            <a:off x="838200" y="3962400"/>
            <a:ext cx="79248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dirty="0"/>
              <a:t>Outlet Glacier From Small Ice Cap, Head of Canon Fiord: After </a:t>
            </a:r>
            <a:r>
              <a:rPr lang="en-US" altLang="en-US" dirty="0" err="1"/>
              <a:t>readvancing</a:t>
            </a:r>
            <a:r>
              <a:rPr lang="en-US" altLang="en-US" dirty="0"/>
              <a:t> during the mid-20th century, this glacier is now receding. It overran the outwash terrace on the left, but did not disturb the loose gravel because the ice is "cold-based", meaning the glacier is frozen to its bed and does not slide. </a:t>
            </a:r>
          </a:p>
        </p:txBody>
      </p:sp>
      <p:sp>
        <p:nvSpPr>
          <p:cNvPr id="146441" name="Rectangle 9"/>
          <p:cNvSpPr>
            <a:spLocks noChangeArrowheads="1"/>
          </p:cNvSpPr>
          <p:nvPr/>
        </p:nvSpPr>
        <p:spPr bwMode="auto">
          <a:xfrm>
            <a:off x="685800" y="2286000"/>
            <a:ext cx="36576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/>
              <a:t>Example 1: Modern cold-based ice, Ellesemere Island</a:t>
            </a:r>
          </a:p>
        </p:txBody>
      </p:sp>
    </p:spTree>
    <p:extLst>
      <p:ext uri="{BB962C8B-B14F-4D97-AF65-F5344CB8AC3E}">
        <p14:creationId xmlns:p14="http://schemas.microsoft.com/office/powerpoint/2010/main" val="318415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60" name="Text Box 4"/>
          <p:cNvSpPr txBox="1">
            <a:spLocks noChangeArrowheads="1"/>
          </p:cNvSpPr>
          <p:nvPr/>
        </p:nvSpPr>
        <p:spPr bwMode="auto">
          <a:xfrm>
            <a:off x="609600" y="381000"/>
            <a:ext cx="35814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/>
              <a:t>Example 2: Quaternary cold-based ice, Nova Scotia</a:t>
            </a:r>
          </a:p>
        </p:txBody>
      </p:sp>
      <p:sp>
        <p:nvSpPr>
          <p:cNvPr id="147461" name="Text Box 5"/>
          <p:cNvSpPr txBox="1">
            <a:spLocks noChangeArrowheads="1"/>
          </p:cNvSpPr>
          <p:nvPr/>
        </p:nvSpPr>
        <p:spPr bwMode="auto">
          <a:xfrm>
            <a:off x="609600" y="1600200"/>
            <a:ext cx="64770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“</a:t>
            </a:r>
            <a:r>
              <a:rPr lang="en-US" altLang="en-US" dirty="0" err="1"/>
              <a:t>Saprolite</a:t>
            </a:r>
            <a:r>
              <a:rPr lang="en-US" altLang="en-US" dirty="0"/>
              <a:t>”: chemically weathered rock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South Mountain Batholith, Nova Scotia has undisturbed  </a:t>
            </a:r>
            <a:r>
              <a:rPr lang="en-US" altLang="en-US" dirty="0" err="1"/>
              <a:t>saprolites</a:t>
            </a:r>
            <a:r>
              <a:rPr lang="en-US" altLang="en-US" dirty="0"/>
              <a:t> underneath glacial till</a:t>
            </a:r>
          </a:p>
          <a:p>
            <a:pPr>
              <a:spcBef>
                <a:spcPct val="50000"/>
              </a:spcBef>
            </a:pPr>
            <a:endParaRPr lang="en-US" altLang="en-US" dirty="0"/>
          </a:p>
        </p:txBody>
      </p:sp>
      <p:sp>
        <p:nvSpPr>
          <p:cNvPr id="147468" name="Text Box 12"/>
          <p:cNvSpPr txBox="1">
            <a:spLocks noChangeArrowheads="1"/>
          </p:cNvSpPr>
          <p:nvPr/>
        </p:nvSpPr>
        <p:spPr bwMode="auto">
          <a:xfrm>
            <a:off x="1066800" y="3429000"/>
            <a:ext cx="5867400" cy="85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 dirty="0" err="1" smtClean="0"/>
              <a:t>Eg</a:t>
            </a:r>
            <a:r>
              <a:rPr lang="en-US" altLang="en-US" sz="1600" dirty="0" smtClean="0"/>
              <a:t>, Weathered </a:t>
            </a:r>
            <a:r>
              <a:rPr lang="en-US" altLang="en-US" sz="1600" dirty="0" err="1"/>
              <a:t>saprolite</a:t>
            </a:r>
            <a:r>
              <a:rPr lang="en-US" altLang="en-US" sz="1600" dirty="0"/>
              <a:t> underlying till, </a:t>
            </a:r>
            <a:r>
              <a:rPr lang="en-US" altLang="en-US" sz="1600" dirty="0" err="1"/>
              <a:t>Sammys</a:t>
            </a:r>
            <a:r>
              <a:rPr lang="en-US" altLang="en-US" sz="1600" dirty="0"/>
              <a:t> Barren, Nova Scotia</a:t>
            </a:r>
          </a:p>
          <a:p>
            <a:pPr>
              <a:spcBef>
                <a:spcPct val="50000"/>
              </a:spcBef>
            </a:pPr>
            <a:r>
              <a:rPr lang="en-US" altLang="en-US" sz="1200" dirty="0"/>
              <a:t>Wahl 2007, Atlantic Geology 43</a:t>
            </a:r>
          </a:p>
        </p:txBody>
      </p:sp>
    </p:spTree>
    <p:extLst>
      <p:ext uri="{BB962C8B-B14F-4D97-AF65-F5344CB8AC3E}">
        <p14:creationId xmlns:p14="http://schemas.microsoft.com/office/powerpoint/2010/main" val="202121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2181</Words>
  <Application>Microsoft Office PowerPoint</Application>
  <PresentationFormat>On-screen Show (4:3)</PresentationFormat>
  <Paragraphs>363</Paragraphs>
  <Slides>49</Slides>
  <Notes>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1" baseType="lpstr">
      <vt:lpstr>Default Design</vt:lpstr>
      <vt:lpstr>PHOTO-PAINT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Characteristics of Alpine Glaciers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Surging Glacier Distribution in North America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Joyce Lundberg</dc:creator>
  <cp:lastModifiedBy>Joyce</cp:lastModifiedBy>
  <cp:revision>28</cp:revision>
  <dcterms:created xsi:type="dcterms:W3CDTF">2011-10-26T02:02:14Z</dcterms:created>
  <dcterms:modified xsi:type="dcterms:W3CDTF">2013-10-21T04:13:08Z</dcterms:modified>
</cp:coreProperties>
</file>