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6" r:id="rId2"/>
    <p:sldId id="257" r:id="rId3"/>
    <p:sldId id="259" r:id="rId4"/>
    <p:sldId id="260" r:id="rId5"/>
    <p:sldId id="354" r:id="rId6"/>
    <p:sldId id="355" r:id="rId7"/>
    <p:sldId id="360" r:id="rId8"/>
    <p:sldId id="361" r:id="rId9"/>
    <p:sldId id="362" r:id="rId10"/>
    <p:sldId id="363" r:id="rId11"/>
    <p:sldId id="364" r:id="rId12"/>
    <p:sldId id="271" r:id="rId13"/>
    <p:sldId id="357" r:id="rId14"/>
    <p:sldId id="273" r:id="rId15"/>
    <p:sldId id="275" r:id="rId16"/>
    <p:sldId id="276" r:id="rId17"/>
    <p:sldId id="277" r:id="rId18"/>
    <p:sldId id="287" r:id="rId19"/>
    <p:sldId id="278" r:id="rId20"/>
    <p:sldId id="290" r:id="rId21"/>
    <p:sldId id="365" r:id="rId22"/>
    <p:sldId id="288" r:id="rId23"/>
    <p:sldId id="358" r:id="rId24"/>
    <p:sldId id="347" r:id="rId25"/>
    <p:sldId id="316" r:id="rId26"/>
    <p:sldId id="371" r:id="rId27"/>
    <p:sldId id="367" r:id="rId28"/>
    <p:sldId id="368" r:id="rId29"/>
    <p:sldId id="369" r:id="rId30"/>
    <p:sldId id="349" r:id="rId31"/>
    <p:sldId id="370" r:id="rId32"/>
    <p:sldId id="351" r:id="rId33"/>
    <p:sldId id="352" r:id="rId34"/>
    <p:sldId id="353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11/3/2014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7236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8161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11/3/2014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05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11/3/2014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0873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11/3/2014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5319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11/3/2014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58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11/3/2014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960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509A250-FF31-4206-8172-F9D3106AACB1}" type="datetimeFigureOut">
              <a:rPr lang="en-US" smtClean="0"/>
              <a:t>11/3/2014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7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11/3/2014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192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546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11/3/2014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440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11/3/2014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4572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gi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Sensation and Perception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Chapter 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581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Difference between </a:t>
            </a:r>
            <a:br>
              <a:rPr lang="en-US" dirty="0" smtClean="0"/>
            </a:br>
            <a:r>
              <a:rPr lang="en-US" dirty="0" smtClean="0"/>
              <a:t>Sensation and Perception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7737" y="2027160"/>
            <a:ext cx="9957943" cy="4195481"/>
          </a:xfrm>
        </p:spPr>
        <p:txBody>
          <a:bodyPr>
            <a:normAutofit/>
          </a:bodyPr>
          <a:lstStyle/>
          <a:p>
            <a:r>
              <a:rPr lang="en-US" dirty="0"/>
              <a:t>Sensation is the stimulation of sense </a:t>
            </a:r>
            <a:r>
              <a:rPr lang="en-US" dirty="0" smtClean="0"/>
              <a:t>organs</a:t>
            </a:r>
          </a:p>
          <a:p>
            <a:pPr lvl="1"/>
            <a:r>
              <a:rPr lang="en-US" sz="2000" dirty="0" smtClean="0"/>
              <a:t>i.e. absorbing </a:t>
            </a:r>
            <a:r>
              <a:rPr lang="en-US" sz="2000" dirty="0"/>
              <a:t>energy from light by the </a:t>
            </a:r>
            <a:r>
              <a:rPr lang="en-US" sz="2000" dirty="0" smtClean="0"/>
              <a:t>eyes</a:t>
            </a:r>
          </a:p>
          <a:p>
            <a:pPr lvl="1"/>
            <a:endParaRPr lang="en-US" sz="2000" dirty="0"/>
          </a:p>
          <a:p>
            <a:r>
              <a:rPr lang="en-US" dirty="0"/>
              <a:t>Perception is the selection, organization, and interpretation of sensory </a:t>
            </a:r>
            <a:r>
              <a:rPr lang="en-US" dirty="0" smtClean="0"/>
              <a:t>input</a:t>
            </a:r>
          </a:p>
          <a:p>
            <a:pPr lvl="1"/>
            <a:r>
              <a:rPr lang="en-US" sz="2000" dirty="0" smtClean="0"/>
              <a:t>translating </a:t>
            </a:r>
            <a:r>
              <a:rPr lang="en-US" sz="2000" dirty="0"/>
              <a:t>the sensory input into something meaningful.</a:t>
            </a:r>
          </a:p>
          <a:p>
            <a:endParaRPr lang="en-US" dirty="0" smtClean="0"/>
          </a:p>
          <a:p>
            <a:r>
              <a:rPr lang="en-US" dirty="0" smtClean="0"/>
              <a:t>These two are hard to separate </a:t>
            </a:r>
            <a:r>
              <a:rPr lang="en-US" dirty="0"/>
              <a:t>because people automatically start organizing incoming sensory stimulation the moment it arrives</a:t>
            </a:r>
          </a:p>
        </p:txBody>
      </p:sp>
    </p:spTree>
    <p:extLst>
      <p:ext uri="{BB962C8B-B14F-4D97-AF65-F5344CB8AC3E}">
        <p14:creationId xmlns:p14="http://schemas.microsoft.com/office/powerpoint/2010/main" val="240429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3840" y="929236"/>
            <a:ext cx="9404723" cy="809412"/>
          </a:xfrm>
        </p:spPr>
        <p:txBody>
          <a:bodyPr/>
          <a:lstStyle/>
          <a:p>
            <a:pPr algn="ctr"/>
            <a:r>
              <a:rPr lang="en-US" dirty="0" smtClean="0"/>
              <a:t>Psychophysics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7685" y="1880317"/>
            <a:ext cx="11024315" cy="443033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study of how physical stimuli are translated into psychological experience</a:t>
            </a:r>
          </a:p>
          <a:p>
            <a:pPr lvl="1"/>
            <a:r>
              <a:rPr lang="en-US" sz="2000" dirty="0"/>
              <a:t>Psychologists in this area are interested mainly in sensation and perception</a:t>
            </a:r>
          </a:p>
          <a:p>
            <a:endParaRPr lang="en-US" dirty="0"/>
          </a:p>
          <a:p>
            <a:r>
              <a:rPr lang="en-US" dirty="0"/>
              <a:t>Sensation begins with a detectable stimulus</a:t>
            </a:r>
          </a:p>
          <a:p>
            <a:pPr lvl="1"/>
            <a:r>
              <a:rPr lang="en-US" sz="2000" dirty="0"/>
              <a:t>But what counts as detectable depends on whom or what is doing the detecting</a:t>
            </a:r>
          </a:p>
          <a:p>
            <a:pPr lvl="1"/>
            <a:endParaRPr lang="en-US" sz="2000" dirty="0"/>
          </a:p>
          <a:p>
            <a:r>
              <a:rPr lang="en-US" dirty="0"/>
              <a:t>Gustav Fechner (1860) – The concept of threshold</a:t>
            </a:r>
          </a:p>
          <a:p>
            <a:pPr lvl="1"/>
            <a:r>
              <a:rPr lang="en-US" sz="2000" dirty="0"/>
              <a:t>He questioned, for any given sense, what is the weakest detectable stimulus</a:t>
            </a:r>
          </a:p>
          <a:p>
            <a:pPr lvl="1"/>
            <a:r>
              <a:rPr lang="en-US" sz="2000" b="1" dirty="0"/>
              <a:t>Threshold</a:t>
            </a:r>
            <a:r>
              <a:rPr lang="en-US" sz="2000" dirty="0"/>
              <a:t>: </a:t>
            </a:r>
          </a:p>
          <a:p>
            <a:pPr lvl="2"/>
            <a:r>
              <a:rPr lang="en-US" sz="2100" dirty="0"/>
              <a:t>A dividing point between energy levels that do and do not have a detectable effect</a:t>
            </a:r>
          </a:p>
          <a:p>
            <a:pPr lvl="1"/>
            <a:r>
              <a:rPr lang="en-US" sz="2100" b="1" dirty="0"/>
              <a:t>Absolute Threshold</a:t>
            </a:r>
          </a:p>
          <a:p>
            <a:pPr lvl="2"/>
            <a:r>
              <a:rPr lang="en-US" sz="2000" dirty="0"/>
              <a:t>The minimal amount of stimulation that an organism can detect</a:t>
            </a:r>
          </a:p>
          <a:p>
            <a:pPr lvl="2"/>
            <a:r>
              <a:rPr lang="en-US" sz="2000" dirty="0"/>
              <a:t>Researchers further defined it as the stimulus intensity that can be detected 50% of the time</a:t>
            </a:r>
          </a:p>
        </p:txBody>
      </p:sp>
    </p:spTree>
    <p:extLst>
      <p:ext uri="{BB962C8B-B14F-4D97-AF65-F5344CB8AC3E}">
        <p14:creationId xmlns:p14="http://schemas.microsoft.com/office/powerpoint/2010/main" val="390879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3036" y="754331"/>
            <a:ext cx="9404723" cy="899565"/>
          </a:xfrm>
        </p:spPr>
        <p:txBody>
          <a:bodyPr/>
          <a:lstStyle/>
          <a:p>
            <a:pPr algn="ctr"/>
            <a:r>
              <a:rPr lang="en-US" dirty="0" smtClean="0"/>
              <a:t>Psychophysics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7836" y="1770845"/>
            <a:ext cx="10771032" cy="456556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 smtClean="0"/>
              <a:t>Just </a:t>
            </a:r>
            <a:r>
              <a:rPr lang="en-US" dirty="0"/>
              <a:t>N</a:t>
            </a:r>
            <a:r>
              <a:rPr lang="en-US" dirty="0" smtClean="0"/>
              <a:t>oticeable </a:t>
            </a:r>
            <a:r>
              <a:rPr lang="en-US" dirty="0"/>
              <a:t>D</a:t>
            </a:r>
            <a:r>
              <a:rPr lang="en-US" dirty="0" smtClean="0"/>
              <a:t>ifference </a:t>
            </a:r>
            <a:r>
              <a:rPr lang="en-US" dirty="0"/>
              <a:t>(JND</a:t>
            </a:r>
            <a:r>
              <a:rPr lang="en-US" dirty="0" smtClean="0"/>
              <a:t>) </a:t>
            </a:r>
          </a:p>
          <a:p>
            <a:pPr lvl="1"/>
            <a:r>
              <a:rPr lang="en-US" sz="2000" dirty="0" smtClean="0"/>
              <a:t>JND: smallest </a:t>
            </a:r>
            <a:r>
              <a:rPr lang="en-US" sz="2000" dirty="0"/>
              <a:t>difference in the amount of stimulation that a specific sense can </a:t>
            </a:r>
            <a:r>
              <a:rPr lang="en-US" sz="2000" dirty="0" smtClean="0"/>
              <a:t>detect</a:t>
            </a:r>
          </a:p>
          <a:p>
            <a:pPr lvl="1"/>
            <a:r>
              <a:rPr lang="en-US" sz="2000" dirty="0" smtClean="0"/>
              <a:t>People’s sensitivity to difference in stimuli</a:t>
            </a:r>
            <a:endParaRPr lang="en-US" sz="2000" dirty="0"/>
          </a:p>
          <a:p>
            <a:endParaRPr lang="en-US" dirty="0" smtClean="0"/>
          </a:p>
          <a:p>
            <a:r>
              <a:rPr lang="en-US" dirty="0" smtClean="0"/>
              <a:t>Weber’s Law</a:t>
            </a:r>
          </a:p>
          <a:p>
            <a:pPr lvl="1"/>
            <a:r>
              <a:rPr lang="en-US" sz="2000" dirty="0" smtClean="0"/>
              <a:t>Demonstrated by Ernst Weber</a:t>
            </a:r>
          </a:p>
          <a:p>
            <a:pPr lvl="1"/>
            <a:r>
              <a:rPr lang="en-US" sz="2000" dirty="0" smtClean="0"/>
              <a:t>The law states that the size of a just noticeable difference is a constant proportion of the size of the initial stimulus</a:t>
            </a:r>
          </a:p>
          <a:p>
            <a:pPr lvl="2"/>
            <a:r>
              <a:rPr lang="en-US" sz="2000" dirty="0" smtClean="0"/>
              <a:t>If there is an increase </a:t>
            </a:r>
            <a:r>
              <a:rPr lang="en-US" sz="2000" dirty="0"/>
              <a:t>in magnitude, </a:t>
            </a:r>
            <a:r>
              <a:rPr lang="en-US" sz="2000" dirty="0" smtClean="0"/>
              <a:t>then the just noticeable difference becomes larger</a:t>
            </a:r>
          </a:p>
          <a:p>
            <a:pPr lvl="2"/>
            <a:r>
              <a:rPr lang="en-US" sz="2000" dirty="0" smtClean="0"/>
              <a:t>300 grams of weight versus 310 grams of weight</a:t>
            </a:r>
          </a:p>
          <a:p>
            <a:pPr lvl="2"/>
            <a:r>
              <a:rPr lang="en-US" sz="2000" dirty="0" smtClean="0"/>
              <a:t>900 grams of weight versus 910 grams of weight</a:t>
            </a:r>
          </a:p>
          <a:p>
            <a:pPr lvl="3"/>
            <a:r>
              <a:rPr lang="en-US" sz="2000" dirty="0" smtClean="0"/>
              <a:t>Magnitude of 900 grams is greater than 300 grams --- therefore a larger difference is needed to be noticed</a:t>
            </a:r>
          </a:p>
        </p:txBody>
      </p:sp>
    </p:spTree>
    <p:extLst>
      <p:ext uri="{BB962C8B-B14F-4D97-AF65-F5344CB8AC3E}">
        <p14:creationId xmlns:p14="http://schemas.microsoft.com/office/powerpoint/2010/main" val="417717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Psychophysics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1118" y="1846108"/>
            <a:ext cx="10809854" cy="4475552"/>
          </a:xfrm>
        </p:spPr>
        <p:txBody>
          <a:bodyPr>
            <a:normAutofit/>
          </a:bodyPr>
          <a:lstStyle/>
          <a:p>
            <a:r>
              <a:rPr lang="en-US" b="1" dirty="0"/>
              <a:t>Signal Detection Theory</a:t>
            </a:r>
          </a:p>
          <a:p>
            <a:pPr lvl="1"/>
            <a:r>
              <a:rPr lang="en-US" sz="2000" dirty="0"/>
              <a:t>The detection of </a:t>
            </a:r>
            <a:r>
              <a:rPr lang="en-US" sz="2000" dirty="0" smtClean="0"/>
              <a:t>stimuli involves decision processes as well as sensory processes</a:t>
            </a:r>
          </a:p>
          <a:p>
            <a:pPr lvl="2"/>
            <a:r>
              <a:rPr lang="en-US" sz="2000" dirty="0" smtClean="0"/>
              <a:t>Both are influenced by a variety of factors besides stimulus intensity</a:t>
            </a:r>
            <a:endParaRPr lang="en-US" dirty="0" smtClean="0"/>
          </a:p>
          <a:p>
            <a:pPr lvl="1"/>
            <a:endParaRPr lang="en-US" sz="2400" dirty="0"/>
          </a:p>
          <a:p>
            <a:pPr lvl="1"/>
            <a:r>
              <a:rPr lang="en-US" sz="2000" dirty="0" smtClean="0"/>
              <a:t>4 possible outcomes in Signal Detection Theory</a:t>
            </a:r>
          </a:p>
          <a:p>
            <a:pPr marL="726948" lvl="2" indent="-342900">
              <a:buFont typeface="+mj-lt"/>
              <a:buAutoNum type="arabicPeriod"/>
            </a:pPr>
            <a:r>
              <a:rPr lang="en-US" sz="2000" dirty="0" smtClean="0"/>
              <a:t>Hits – detecting signals with they are present</a:t>
            </a:r>
          </a:p>
          <a:p>
            <a:pPr marL="726948" lvl="2" indent="-342900">
              <a:buFont typeface="+mj-lt"/>
              <a:buAutoNum type="arabicPeriod"/>
            </a:pPr>
            <a:r>
              <a:rPr lang="en-US" sz="2000" dirty="0" smtClean="0"/>
              <a:t>Misses – failing to detect signals whey they are present</a:t>
            </a:r>
          </a:p>
          <a:p>
            <a:pPr marL="726948" lvl="2" indent="-342900">
              <a:buFont typeface="+mj-lt"/>
              <a:buAutoNum type="arabicPeriod"/>
            </a:pPr>
            <a:r>
              <a:rPr lang="en-US" sz="2000" dirty="0" smtClean="0"/>
              <a:t>False  Alarm – detecting signals whey they are not present</a:t>
            </a:r>
          </a:p>
          <a:p>
            <a:pPr marL="726948" lvl="2" indent="-342900">
              <a:buFont typeface="+mj-lt"/>
              <a:buAutoNum type="arabicPeriod"/>
            </a:pPr>
            <a:r>
              <a:rPr lang="en-US" sz="2000" dirty="0" smtClean="0"/>
              <a:t>Correct Rejections – not detecting signals when they are absent</a:t>
            </a:r>
          </a:p>
        </p:txBody>
      </p:sp>
    </p:spTree>
    <p:extLst>
      <p:ext uri="{BB962C8B-B14F-4D97-AF65-F5344CB8AC3E}">
        <p14:creationId xmlns:p14="http://schemas.microsoft.com/office/powerpoint/2010/main" val="98939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Psychophysics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99602" y="1858987"/>
            <a:ext cx="10809854" cy="4475552"/>
          </a:xfrm>
        </p:spPr>
        <p:txBody>
          <a:bodyPr>
            <a:normAutofit/>
          </a:bodyPr>
          <a:lstStyle/>
          <a:p>
            <a:r>
              <a:rPr lang="en-US" b="1" dirty="0"/>
              <a:t>Subliminal Perception</a:t>
            </a:r>
          </a:p>
          <a:p>
            <a:pPr lvl="1"/>
            <a:r>
              <a:rPr lang="en-US" sz="2000" dirty="0"/>
              <a:t>The registration of sensory input without conscious awareness</a:t>
            </a:r>
          </a:p>
          <a:p>
            <a:pPr lvl="2"/>
            <a:r>
              <a:rPr lang="en-US" sz="2000" dirty="0"/>
              <a:t>Means below the threshold</a:t>
            </a:r>
          </a:p>
          <a:p>
            <a:pPr marL="201168" lvl="1" indent="0">
              <a:buNone/>
            </a:pPr>
            <a:endParaRPr lang="en-US" sz="2400" dirty="0"/>
          </a:p>
          <a:p>
            <a:r>
              <a:rPr lang="en-US" dirty="0"/>
              <a:t>Many researchers have demonstrated that perception can occur without awareness</a:t>
            </a:r>
          </a:p>
          <a:p>
            <a:pPr lvl="1"/>
            <a:r>
              <a:rPr lang="en-US" sz="2000" dirty="0"/>
              <a:t>Subliminal messages in advertising</a:t>
            </a:r>
          </a:p>
          <a:p>
            <a:pPr lvl="2"/>
            <a:r>
              <a:rPr lang="en-US" sz="2000" dirty="0"/>
              <a:t>Research shows that the effects of subliminal perception are relatively weak and of little practical impact</a:t>
            </a:r>
          </a:p>
          <a:p>
            <a:pPr lvl="2"/>
            <a:endParaRPr lang="en-US" sz="2000" dirty="0"/>
          </a:p>
          <a:p>
            <a:r>
              <a:rPr lang="en-US" dirty="0"/>
              <a:t>Prolonged stimulation may lead to </a:t>
            </a:r>
            <a:r>
              <a:rPr lang="en-US" u="sng" dirty="0"/>
              <a:t>sensory adaptation </a:t>
            </a:r>
            <a:r>
              <a:rPr lang="en-US" dirty="0"/>
              <a:t>-- a decline in sensitivity to the stimulus</a:t>
            </a:r>
          </a:p>
          <a:p>
            <a:pPr lvl="1"/>
            <a:r>
              <a:rPr lang="en-US" sz="2000" dirty="0"/>
              <a:t>i.e. the pool is only cold at </a:t>
            </a:r>
            <a:r>
              <a:rPr lang="en-US" sz="2000" dirty="0" smtClean="0"/>
              <a:t>first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0735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lt.ncssm.edu/tiger/diagrams/structure/Waves1-64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7476" y="851963"/>
            <a:ext cx="4069724" cy="3052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6415" y="851963"/>
            <a:ext cx="9404723" cy="809412"/>
          </a:xfrm>
        </p:spPr>
        <p:txBody>
          <a:bodyPr/>
          <a:lstStyle/>
          <a:p>
            <a:pPr algn="ctr"/>
            <a:r>
              <a:rPr lang="en-US" dirty="0" smtClean="0"/>
              <a:t>Vision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6415" y="1871731"/>
            <a:ext cx="10468357" cy="4986269"/>
          </a:xfrm>
        </p:spPr>
        <p:txBody>
          <a:bodyPr>
            <a:normAutofit/>
          </a:bodyPr>
          <a:lstStyle/>
          <a:p>
            <a:r>
              <a:rPr lang="en-US" dirty="0"/>
              <a:t>Light is electromagnetic radiation that travels as a </a:t>
            </a:r>
            <a:r>
              <a:rPr lang="en-US" dirty="0" smtClean="0"/>
              <a:t>wave</a:t>
            </a:r>
          </a:p>
          <a:p>
            <a:pPr lvl="1"/>
            <a:r>
              <a:rPr lang="en-US" sz="2000" dirty="0" smtClean="0"/>
              <a:t>The height of a light wave (amplitude) affects brightness </a:t>
            </a:r>
          </a:p>
          <a:p>
            <a:pPr lvl="1"/>
            <a:r>
              <a:rPr lang="en-US" sz="2000" dirty="0" smtClean="0"/>
              <a:t>The wavelength (distance between peaks) affects colour</a:t>
            </a:r>
          </a:p>
          <a:p>
            <a:pPr lvl="2"/>
            <a:r>
              <a:rPr lang="en-US" sz="2000" dirty="0" smtClean="0"/>
              <a:t>Individuals light waves vary from one another</a:t>
            </a:r>
          </a:p>
          <a:p>
            <a:pPr lvl="1"/>
            <a:endParaRPr lang="en-US" sz="2000" dirty="0" smtClean="0"/>
          </a:p>
          <a:p>
            <a:pPr lvl="1"/>
            <a:r>
              <a:rPr lang="en-US" sz="2000" dirty="0" smtClean="0"/>
              <a:t>Purity of a light wave is determined by how many different wavelengths are mixed together</a:t>
            </a:r>
          </a:p>
          <a:p>
            <a:pPr lvl="2"/>
            <a:r>
              <a:rPr lang="en-US" sz="2000" dirty="0"/>
              <a:t>I</a:t>
            </a:r>
            <a:r>
              <a:rPr lang="en-US" sz="2000" dirty="0" smtClean="0"/>
              <a:t>nfluences </a:t>
            </a:r>
            <a:r>
              <a:rPr lang="en-US" sz="2000" dirty="0"/>
              <a:t>the perception of saturation, or richness of colours.</a:t>
            </a:r>
          </a:p>
          <a:p>
            <a:endParaRPr lang="en-US" dirty="0" smtClean="0"/>
          </a:p>
          <a:p>
            <a:r>
              <a:rPr lang="en-US" dirty="0" smtClean="0"/>
              <a:t>Our Eyes have two </a:t>
            </a:r>
            <a:r>
              <a:rPr lang="en-US" dirty="0"/>
              <a:t>main purposes</a:t>
            </a:r>
          </a:p>
          <a:p>
            <a:pPr lvl="1"/>
            <a:r>
              <a:rPr lang="en-US" sz="2000" dirty="0"/>
              <a:t>Provide housing for the retina: the neural tissue that receives light</a:t>
            </a:r>
          </a:p>
          <a:p>
            <a:pPr lvl="1"/>
            <a:r>
              <a:rPr lang="en-US" sz="2000" dirty="0"/>
              <a:t>Channeling light toward the retina</a:t>
            </a:r>
          </a:p>
        </p:txBody>
      </p:sp>
    </p:spTree>
    <p:extLst>
      <p:ext uri="{BB962C8B-B14F-4D97-AF65-F5344CB8AC3E}">
        <p14:creationId xmlns:p14="http://schemas.microsoft.com/office/powerpoint/2010/main" val="3382983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Eye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938" y="1845734"/>
            <a:ext cx="5200191" cy="4464913"/>
          </a:xfrm>
        </p:spPr>
        <p:txBody>
          <a:bodyPr>
            <a:normAutofit/>
          </a:bodyPr>
          <a:lstStyle/>
          <a:p>
            <a:pPr lvl="1"/>
            <a:r>
              <a:rPr lang="en-US" sz="2000" b="1" dirty="0" smtClean="0"/>
              <a:t>Lens - </a:t>
            </a:r>
            <a:r>
              <a:rPr lang="en-US" sz="2000" dirty="0" smtClean="0"/>
              <a:t>Focuses the </a:t>
            </a:r>
            <a:r>
              <a:rPr lang="en-US" sz="2000" dirty="0"/>
              <a:t>light rays on the </a:t>
            </a:r>
            <a:r>
              <a:rPr lang="en-US" sz="2000" dirty="0" smtClean="0"/>
              <a:t>retina</a:t>
            </a:r>
            <a:endParaRPr lang="en-US" sz="2000" dirty="0"/>
          </a:p>
          <a:p>
            <a:pPr lvl="2"/>
            <a:r>
              <a:rPr lang="en-US" sz="2000" dirty="0" smtClean="0"/>
              <a:t>Visual deficiencies</a:t>
            </a:r>
          </a:p>
          <a:p>
            <a:pPr lvl="3"/>
            <a:r>
              <a:rPr lang="en-US" sz="2000" dirty="0" smtClean="0"/>
              <a:t>Nearsightedness: close objects are seen clearly</a:t>
            </a:r>
          </a:p>
          <a:p>
            <a:pPr lvl="3"/>
            <a:r>
              <a:rPr lang="en-US" sz="2000" dirty="0" smtClean="0"/>
              <a:t>Farsightedness: distant objects are seen clearly</a:t>
            </a:r>
          </a:p>
          <a:p>
            <a:pPr marL="201168" lvl="1" indent="0">
              <a:buNone/>
            </a:pPr>
            <a:endParaRPr lang="en-US" sz="2000" b="1" dirty="0" smtClean="0"/>
          </a:p>
          <a:p>
            <a:pPr lvl="1"/>
            <a:r>
              <a:rPr lang="en-US" sz="2000" b="1" dirty="0"/>
              <a:t>Retina</a:t>
            </a:r>
          </a:p>
          <a:p>
            <a:pPr lvl="2"/>
            <a:r>
              <a:rPr lang="en-US" sz="2000" dirty="0"/>
              <a:t>A piece of neural tissue that lines the back of the eye</a:t>
            </a:r>
          </a:p>
          <a:p>
            <a:pPr lvl="2"/>
            <a:r>
              <a:rPr lang="en-US" sz="2000" dirty="0"/>
              <a:t>It absorbs light</a:t>
            </a:r>
          </a:p>
          <a:p>
            <a:pPr lvl="2"/>
            <a:r>
              <a:rPr lang="en-US" sz="2000" dirty="0"/>
              <a:t>Processes images</a:t>
            </a:r>
          </a:p>
          <a:p>
            <a:pPr lvl="2"/>
            <a:r>
              <a:rPr lang="en-US" sz="2000" dirty="0"/>
              <a:t>Sends information to the brain</a:t>
            </a:r>
          </a:p>
          <a:p>
            <a:pPr marL="201168" lvl="1" indent="0">
              <a:buNone/>
            </a:pPr>
            <a:endParaRPr lang="en-US" sz="2000" b="1" dirty="0" smtClean="0"/>
          </a:p>
          <a:p>
            <a:pPr marL="201168" lvl="1" indent="0">
              <a:buNone/>
            </a:pPr>
            <a:endParaRPr lang="en-US" sz="2000" b="1" dirty="0" smtClean="0"/>
          </a:p>
          <a:p>
            <a:pPr marL="201168" lvl="1" indent="0">
              <a:buNone/>
            </a:pPr>
            <a:endParaRPr lang="en-US" sz="2000" dirty="0" smtClean="0"/>
          </a:p>
          <a:p>
            <a:pPr lvl="2"/>
            <a:endParaRPr lang="en-US" sz="2000" dirty="0"/>
          </a:p>
          <a:p>
            <a:pPr lvl="1"/>
            <a:endParaRPr lang="en-US" sz="20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217920" y="1845734"/>
            <a:ext cx="4937760" cy="4131735"/>
          </a:xfrm>
        </p:spPr>
        <p:txBody>
          <a:bodyPr>
            <a:normAutofit/>
          </a:bodyPr>
          <a:lstStyle/>
          <a:p>
            <a:r>
              <a:rPr lang="en-US" b="1" dirty="0"/>
              <a:t>Optic disk</a:t>
            </a:r>
          </a:p>
          <a:p>
            <a:pPr lvl="1"/>
            <a:r>
              <a:rPr lang="en-US" sz="2000" dirty="0"/>
              <a:t>A hole in the retina where the optic nerve leaves the eye</a:t>
            </a:r>
          </a:p>
          <a:p>
            <a:pPr lvl="2"/>
            <a:r>
              <a:rPr lang="en-US" sz="2000" dirty="0"/>
              <a:t>Blind spot – images that fall on this spot cannot be seen</a:t>
            </a:r>
          </a:p>
          <a:p>
            <a:endParaRPr lang="en-US" dirty="0"/>
          </a:p>
        </p:txBody>
      </p:sp>
      <p:pic>
        <p:nvPicPr>
          <p:cNvPr id="6" name="Picture 5" descr="http://www.mycustomeyecare.com/images/eye_anatomy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325" y="3366082"/>
            <a:ext cx="4784034" cy="31902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91114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035" y="401659"/>
            <a:ext cx="10058400" cy="1450757"/>
          </a:xfrm>
        </p:spPr>
        <p:txBody>
          <a:bodyPr/>
          <a:lstStyle/>
          <a:p>
            <a:pPr algn="ctr"/>
            <a:r>
              <a:rPr lang="en-US" dirty="0" smtClean="0"/>
              <a:t>The Eye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0331" y="1852417"/>
            <a:ext cx="6122504" cy="4468869"/>
          </a:xfrm>
        </p:spPr>
        <p:txBody>
          <a:bodyPr>
            <a:noAutofit/>
          </a:bodyPr>
          <a:lstStyle/>
          <a:p>
            <a:r>
              <a:rPr lang="en-US" u="sng" dirty="0" smtClean="0"/>
              <a:t>Visual Receptors</a:t>
            </a:r>
            <a:endParaRPr lang="en-US" u="sng" dirty="0"/>
          </a:p>
          <a:p>
            <a:pPr lvl="1"/>
            <a:r>
              <a:rPr lang="en-US" sz="2000" b="1" dirty="0" smtClean="0"/>
              <a:t>Rods</a:t>
            </a:r>
          </a:p>
          <a:p>
            <a:pPr lvl="2"/>
            <a:r>
              <a:rPr lang="en-US" sz="2000" dirty="0" smtClean="0"/>
              <a:t>Plays a key role in night vision and peripheral vision</a:t>
            </a:r>
          </a:p>
          <a:p>
            <a:pPr marL="384048" lvl="2" indent="0">
              <a:buNone/>
            </a:pPr>
            <a:endParaRPr lang="en-US" sz="2000" dirty="0"/>
          </a:p>
          <a:p>
            <a:pPr lvl="1"/>
            <a:r>
              <a:rPr lang="en-US" sz="2000" b="1" dirty="0" smtClean="0"/>
              <a:t>Cones</a:t>
            </a:r>
            <a:endParaRPr lang="en-US" sz="2000" b="1" dirty="0"/>
          </a:p>
          <a:p>
            <a:pPr lvl="2"/>
            <a:r>
              <a:rPr lang="en-US" sz="2000" dirty="0" smtClean="0"/>
              <a:t>Plays a key role in daylight vision and </a:t>
            </a:r>
            <a:r>
              <a:rPr lang="en-US" sz="2000" dirty="0" err="1" smtClean="0"/>
              <a:t>colour</a:t>
            </a:r>
            <a:r>
              <a:rPr lang="en-US" sz="2000" dirty="0" smtClean="0"/>
              <a:t> vision</a:t>
            </a:r>
          </a:p>
          <a:p>
            <a:pPr marL="384048" lvl="2" indent="0">
              <a:buNone/>
            </a:pPr>
            <a:endParaRPr lang="en-US" sz="2000" dirty="0" smtClean="0">
              <a:solidFill>
                <a:srgbClr val="0070C0"/>
              </a:solidFill>
            </a:endParaRPr>
          </a:p>
          <a:p>
            <a:pPr lvl="1"/>
            <a:r>
              <a:rPr lang="en-US" sz="2000" b="1" dirty="0" smtClean="0"/>
              <a:t>Fovea</a:t>
            </a:r>
          </a:p>
          <a:p>
            <a:pPr lvl="2"/>
            <a:r>
              <a:rPr lang="en-US" sz="2000" dirty="0" smtClean="0"/>
              <a:t>A tiny spot in the centre of the retina that contains only cones</a:t>
            </a:r>
          </a:p>
          <a:p>
            <a:pPr lvl="3"/>
            <a:r>
              <a:rPr lang="en-US" sz="2000" dirty="0" smtClean="0"/>
              <a:t>Visual acuity is greatest at this spot</a:t>
            </a:r>
          </a:p>
          <a:p>
            <a:pPr lvl="1"/>
            <a:endParaRPr lang="en-US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50194" y="1852416"/>
            <a:ext cx="4937760" cy="4468869"/>
          </a:xfrm>
        </p:spPr>
        <p:txBody>
          <a:bodyPr>
            <a:normAutofit/>
          </a:bodyPr>
          <a:lstStyle/>
          <a:p>
            <a:r>
              <a:rPr lang="en-US" u="sng" dirty="0" smtClean="0"/>
              <a:t>Adaptations</a:t>
            </a:r>
          </a:p>
          <a:p>
            <a:pPr lvl="1"/>
            <a:r>
              <a:rPr lang="en-US" sz="2000" b="1" dirty="0" smtClean="0"/>
              <a:t>Dark adaptation</a:t>
            </a:r>
          </a:p>
          <a:p>
            <a:pPr lvl="2"/>
            <a:r>
              <a:rPr lang="en-US" sz="2000" dirty="0" smtClean="0"/>
              <a:t>Process where the eyes become more sensitive to light in low illumination</a:t>
            </a:r>
          </a:p>
          <a:p>
            <a:pPr marL="384048" lvl="2" indent="0">
              <a:buNone/>
            </a:pPr>
            <a:endParaRPr lang="en-US" sz="2000" dirty="0" smtClean="0"/>
          </a:p>
          <a:p>
            <a:pPr lvl="1"/>
            <a:r>
              <a:rPr lang="en-US" sz="2000" b="1" dirty="0" smtClean="0"/>
              <a:t>Light adaptation</a:t>
            </a:r>
          </a:p>
          <a:p>
            <a:pPr lvl="2"/>
            <a:r>
              <a:rPr lang="en-US" sz="2000" dirty="0" smtClean="0"/>
              <a:t>Process whereby the eyes become less sensitive to light in high illumination</a:t>
            </a:r>
          </a:p>
          <a:p>
            <a:pPr lvl="2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21048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delreyoptometry.com/vision-center/wp-content/uploads/Optic_nerv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2148" y="2625333"/>
            <a:ext cx="3139852" cy="306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9844" y="1006509"/>
            <a:ext cx="9404723" cy="809412"/>
          </a:xfrm>
        </p:spPr>
        <p:txBody>
          <a:bodyPr/>
          <a:lstStyle/>
          <a:p>
            <a:pPr algn="ctr"/>
            <a:r>
              <a:rPr lang="en-US" dirty="0" smtClean="0"/>
              <a:t>Visual Information Processing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76" y="1815921"/>
            <a:ext cx="9464695" cy="5203065"/>
          </a:xfrm>
        </p:spPr>
        <p:txBody>
          <a:bodyPr>
            <a:normAutofit/>
          </a:bodyPr>
          <a:lstStyle/>
          <a:p>
            <a:r>
              <a:rPr lang="en-US" dirty="0" smtClean="0"/>
              <a:t>Receptive Fields</a:t>
            </a:r>
          </a:p>
          <a:p>
            <a:pPr lvl="1"/>
            <a:r>
              <a:rPr lang="en-US" sz="2000" dirty="0" smtClean="0"/>
              <a:t>The </a:t>
            </a:r>
            <a:r>
              <a:rPr lang="en-US" sz="2000" dirty="0"/>
              <a:t>collection of rod and cone receptors that funnel signals to a particular visual cell in the </a:t>
            </a:r>
            <a:r>
              <a:rPr lang="en-US" sz="2000" dirty="0" smtClean="0"/>
              <a:t>retina</a:t>
            </a:r>
          </a:p>
          <a:p>
            <a:endParaRPr lang="en-US" dirty="0" smtClean="0"/>
          </a:p>
          <a:p>
            <a:pPr lvl="0"/>
            <a:r>
              <a:rPr lang="en-US" dirty="0"/>
              <a:t>Light strikes the rods and cones</a:t>
            </a:r>
          </a:p>
          <a:p>
            <a:pPr lvl="1"/>
            <a:r>
              <a:rPr lang="en-US" sz="2000" dirty="0"/>
              <a:t>Rods and cones triggers neural signals </a:t>
            </a:r>
          </a:p>
          <a:p>
            <a:pPr lvl="2"/>
            <a:r>
              <a:rPr lang="en-US" sz="2000" dirty="0"/>
              <a:t>Neural signals move to bipolar cells </a:t>
            </a:r>
            <a:r>
              <a:rPr lang="en-US" sz="2000" dirty="0" smtClean="0"/>
              <a:t>and then continue to move to ganglion cells</a:t>
            </a:r>
            <a:endParaRPr lang="en-US" sz="2000" dirty="0"/>
          </a:p>
          <a:p>
            <a:pPr lvl="3"/>
            <a:r>
              <a:rPr lang="en-US" sz="2000" dirty="0" smtClean="0"/>
              <a:t>Neural </a:t>
            </a:r>
            <a:r>
              <a:rPr lang="en-US" sz="2000" dirty="0"/>
              <a:t>signals continue along the optic nerve to the optic chiasm</a:t>
            </a:r>
          </a:p>
          <a:p>
            <a:pPr lvl="3"/>
            <a:r>
              <a:rPr lang="en-US" sz="2000" dirty="0"/>
              <a:t>At this point the optic nerves from the inside half of each eye cross over and project to the opposite half brain</a:t>
            </a:r>
          </a:p>
          <a:p>
            <a:pPr lvl="4"/>
            <a:r>
              <a:rPr lang="en-US" sz="2000" dirty="0"/>
              <a:t>This crossing ensures that signals from both eyes go to both hemispheres of the brain. </a:t>
            </a:r>
          </a:p>
          <a:p>
            <a:pPr lvl="4"/>
            <a:r>
              <a:rPr lang="en-US" sz="2000" dirty="0"/>
              <a:t>After the crossing, 2 visual pathways exist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8365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Visual Pathways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5459" y="1845733"/>
            <a:ext cx="5339580" cy="2867935"/>
          </a:xfrm>
        </p:spPr>
        <p:txBody>
          <a:bodyPr>
            <a:normAutofit/>
          </a:bodyPr>
          <a:lstStyle/>
          <a:p>
            <a:r>
              <a:rPr lang="en-US" dirty="0" smtClean="0"/>
              <a:t>The Main Pathway</a:t>
            </a:r>
          </a:p>
          <a:p>
            <a:pPr lvl="1"/>
            <a:r>
              <a:rPr lang="en-US" sz="2000" dirty="0" smtClean="0"/>
              <a:t>Goes through the lateral geniculate nucleus in the thalamus and on to the primary visual cortex in the occipital lobe</a:t>
            </a:r>
          </a:p>
          <a:p>
            <a:pPr lvl="1"/>
            <a:endParaRPr lang="en-US" sz="20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35039" y="1845735"/>
            <a:ext cx="5993829" cy="3434603"/>
          </a:xfrm>
        </p:spPr>
        <p:txBody>
          <a:bodyPr>
            <a:normAutofit/>
          </a:bodyPr>
          <a:lstStyle/>
          <a:p>
            <a:pPr marL="384048" lvl="2" indent="0">
              <a:buNone/>
            </a:pPr>
            <a:r>
              <a:rPr lang="en-US" sz="2000" dirty="0" smtClean="0"/>
              <a:t>Divided </a:t>
            </a:r>
            <a:r>
              <a:rPr lang="en-US" sz="2000" dirty="0"/>
              <a:t>into two subspecialty pathways</a:t>
            </a:r>
          </a:p>
          <a:p>
            <a:pPr lvl="3"/>
            <a:r>
              <a:rPr lang="en-US" sz="2000" dirty="0"/>
              <a:t>The </a:t>
            </a:r>
            <a:r>
              <a:rPr lang="en-US" sz="2000" dirty="0" err="1"/>
              <a:t>magnocellular</a:t>
            </a:r>
            <a:r>
              <a:rPr lang="en-US" sz="2000" dirty="0"/>
              <a:t> channel handles brightness</a:t>
            </a:r>
          </a:p>
          <a:p>
            <a:pPr lvl="3"/>
            <a:endParaRPr lang="en-US" sz="2000" dirty="0" smtClean="0"/>
          </a:p>
          <a:p>
            <a:pPr lvl="3"/>
            <a:r>
              <a:rPr lang="en-US" sz="2000" dirty="0" smtClean="0"/>
              <a:t>The </a:t>
            </a:r>
            <a:r>
              <a:rPr lang="en-US" sz="2000" dirty="0" err="1"/>
              <a:t>parvocellular</a:t>
            </a:r>
            <a:r>
              <a:rPr lang="en-US" sz="2000" dirty="0"/>
              <a:t> channel handles perception of </a:t>
            </a:r>
            <a:r>
              <a:rPr lang="en-US" sz="2000" dirty="0" err="1"/>
              <a:t>colour</a:t>
            </a:r>
            <a:endParaRPr lang="en-US" sz="2000" dirty="0"/>
          </a:p>
          <a:p>
            <a:pPr lvl="4"/>
            <a:r>
              <a:rPr lang="en-US" sz="2000" dirty="0"/>
              <a:t>These channels engage in parallel processing, which involves simultaneously extracting different kinds of information from the same input</a:t>
            </a:r>
          </a:p>
          <a:p>
            <a:pPr marL="201168" lvl="1" indent="0">
              <a:buNone/>
            </a:pPr>
            <a:endParaRPr lang="en-US" sz="2000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Content Placeholder 3"/>
          <p:cNvSpPr txBox="1">
            <a:spLocks/>
          </p:cNvSpPr>
          <p:nvPr/>
        </p:nvSpPr>
        <p:spPr>
          <a:xfrm>
            <a:off x="695459" y="5447763"/>
            <a:ext cx="9599913" cy="944568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The Other Pathway</a:t>
            </a:r>
          </a:p>
          <a:p>
            <a:pPr lvl="1"/>
            <a:r>
              <a:rPr lang="en-US" sz="2000" dirty="0" smtClean="0"/>
              <a:t>Goes through the superior </a:t>
            </a:r>
            <a:r>
              <a:rPr lang="en-US" sz="2000" dirty="0" err="1" smtClean="0"/>
              <a:t>colliculus</a:t>
            </a:r>
            <a:r>
              <a:rPr lang="en-US" sz="2000" dirty="0" smtClean="0"/>
              <a:t> to the thalamus and onto the primary visual cortex</a:t>
            </a:r>
          </a:p>
          <a:p>
            <a:pPr lvl="1"/>
            <a:endParaRPr lang="en-US" sz="2000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391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Colour Vision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462300"/>
          </a:xfrm>
        </p:spPr>
        <p:txBody>
          <a:bodyPr>
            <a:normAutofit/>
          </a:bodyPr>
          <a:lstStyle/>
          <a:p>
            <a:r>
              <a:rPr lang="en-US" dirty="0"/>
              <a:t>Humans can differentiate between millions of colours</a:t>
            </a:r>
          </a:p>
          <a:p>
            <a:pPr lvl="1"/>
            <a:r>
              <a:rPr lang="en-US" sz="2000" dirty="0"/>
              <a:t>Mixing of colours helps with this process</a:t>
            </a:r>
          </a:p>
          <a:p>
            <a:pPr lvl="1"/>
            <a:endParaRPr lang="en-US" sz="2000" dirty="0"/>
          </a:p>
          <a:p>
            <a:r>
              <a:rPr lang="en-US" dirty="0"/>
              <a:t>Subtractive Colour Mixing</a:t>
            </a:r>
          </a:p>
          <a:p>
            <a:pPr lvl="1"/>
            <a:r>
              <a:rPr lang="en-US" sz="2000" dirty="0"/>
              <a:t>The removal of some wavelengths of light – leaving less light than was originally there</a:t>
            </a:r>
          </a:p>
          <a:p>
            <a:pPr lvl="1"/>
            <a:endParaRPr lang="en-US" sz="2000" dirty="0"/>
          </a:p>
          <a:p>
            <a:r>
              <a:rPr lang="en-US" dirty="0"/>
              <a:t>Additive Colour Mixing</a:t>
            </a:r>
          </a:p>
          <a:p>
            <a:pPr lvl="1"/>
            <a:r>
              <a:rPr lang="en-US" sz="2000" dirty="0"/>
              <a:t>Superimposing lights – putting more light in the mixture than exists in any one light by itself</a:t>
            </a:r>
          </a:p>
          <a:p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789865" y="1956157"/>
            <a:ext cx="4937760" cy="44623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/>
              <a:t>Colour</a:t>
            </a:r>
            <a:r>
              <a:rPr lang="en-US" dirty="0" smtClean="0"/>
              <a:t> is a function of the dominant wavelength in a mixture of wavelengths</a:t>
            </a:r>
          </a:p>
          <a:p>
            <a:pPr lvl="1"/>
            <a:endParaRPr lang="en-US" sz="2000" dirty="0" smtClean="0"/>
          </a:p>
          <a:p>
            <a:pPr lvl="1"/>
            <a:r>
              <a:rPr lang="en-US" sz="2000" dirty="0" smtClean="0"/>
              <a:t>Lights with longer wavelengths appear red</a:t>
            </a:r>
          </a:p>
          <a:p>
            <a:pPr lvl="1"/>
            <a:endParaRPr lang="en-US" sz="2000" dirty="0" smtClean="0"/>
          </a:p>
          <a:p>
            <a:pPr lvl="1"/>
            <a:r>
              <a:rPr lang="en-US" sz="2000" dirty="0" smtClean="0"/>
              <a:t>Lights with shorter wavelengths appear violet</a:t>
            </a:r>
          </a:p>
          <a:p>
            <a:pPr lvl="1"/>
            <a:endParaRPr lang="en-US" sz="2000" dirty="0" smtClean="0"/>
          </a:p>
          <a:p>
            <a:pPr lvl="1"/>
            <a:r>
              <a:rPr lang="en-US" sz="2000" dirty="0" err="1" smtClean="0"/>
              <a:t>Colour</a:t>
            </a:r>
            <a:r>
              <a:rPr lang="en-US" sz="2000" dirty="0" smtClean="0"/>
              <a:t> is a psychological interpretation</a:t>
            </a:r>
          </a:p>
          <a:p>
            <a:pPr lvl="2"/>
            <a:r>
              <a:rPr lang="en-US" sz="2000" dirty="0" smtClean="0"/>
              <a:t>The “</a:t>
            </a:r>
            <a:r>
              <a:rPr lang="en-US" sz="2000" dirty="0" err="1" smtClean="0"/>
              <a:t>colour</a:t>
            </a:r>
            <a:r>
              <a:rPr lang="en-US" sz="2000" dirty="0" smtClean="0"/>
              <a:t>” we see is the wavelengths that are being reflected by a specific object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17566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colourmanagementandworkflow.files.wordpress.com/2013/03/w10-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1" y="375339"/>
            <a:ext cx="10316024" cy="5611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09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ananthologyofangels.files.wordpress.com/2013/01/pink-ribbon-547x6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4764" y="1816873"/>
            <a:ext cx="2023663" cy="242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6869" y="1111407"/>
            <a:ext cx="9404723" cy="69350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Effects of Colour on Behaviour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018" y="1804909"/>
            <a:ext cx="6715190" cy="4870360"/>
          </a:xfrm>
        </p:spPr>
        <p:txBody>
          <a:bodyPr/>
          <a:lstStyle/>
          <a:p>
            <a:r>
              <a:rPr lang="en-US" dirty="0" smtClean="0"/>
              <a:t>Andrew Elliot and colleagues (2007) reported that colours can have automatic, unconscious effects on behaviour</a:t>
            </a:r>
          </a:p>
          <a:p>
            <a:endParaRPr lang="en-US" dirty="0"/>
          </a:p>
          <a:p>
            <a:r>
              <a:rPr lang="en-US" dirty="0" smtClean="0"/>
              <a:t>People learn associations based on certain colours being paired repeatedly with certain experiences</a:t>
            </a:r>
          </a:p>
          <a:p>
            <a:endParaRPr lang="en-US" dirty="0"/>
          </a:p>
          <a:p>
            <a:r>
              <a:rPr lang="en-US" dirty="0" smtClean="0"/>
              <a:t>What do you think when you see . . .     </a:t>
            </a:r>
          </a:p>
          <a:p>
            <a:pPr lvl="1"/>
            <a:r>
              <a:rPr lang="en-US" sz="2000" dirty="0" smtClean="0"/>
              <a:t>Red ink on your homework?</a:t>
            </a:r>
          </a:p>
          <a:p>
            <a:pPr lvl="1"/>
            <a:r>
              <a:rPr lang="en-US" sz="2000" dirty="0" smtClean="0"/>
              <a:t>Red sign while driving?</a:t>
            </a:r>
          </a:p>
          <a:p>
            <a:pPr lvl="1"/>
            <a:r>
              <a:rPr lang="en-US" sz="2000" dirty="0" smtClean="0"/>
              <a:t>Pink ribbon?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pPr lvl="1"/>
            <a:endParaRPr lang="en-US" dirty="0"/>
          </a:p>
          <a:p>
            <a:endParaRPr lang="en-US" dirty="0"/>
          </a:p>
        </p:txBody>
      </p:sp>
      <p:pic>
        <p:nvPicPr>
          <p:cNvPr id="3076" name="Picture 4" descr="http://upload.wikimedia.org/wikipedia/commons/thumb/1/1a/South_Africa_-_Do_Not_Enter.svg/600px-South_Africa_-_Do_Not_Enter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986" y="4059653"/>
            <a:ext cx="2186469" cy="218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lh6.ggpht.com/-qeI9g4tX64g/UWQ4FbUIoSI/AAAAAAAACyw/OIi5SyVH5tY/RedInk_thumb%25255B53%25255D.jpg?imgmax=80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700" y="3474347"/>
            <a:ext cx="2082800" cy="2771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129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2072" y="983366"/>
            <a:ext cx="9404723" cy="783654"/>
          </a:xfrm>
        </p:spPr>
        <p:txBody>
          <a:bodyPr/>
          <a:lstStyle/>
          <a:p>
            <a:pPr algn="ctr"/>
            <a:r>
              <a:rPr lang="en-US" dirty="0" smtClean="0"/>
              <a:t>Information Processing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8643" y="1867437"/>
            <a:ext cx="10799774" cy="438758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We need to understand how people organize their visual inputs</a:t>
            </a:r>
          </a:p>
          <a:p>
            <a:pPr marL="0" indent="0">
              <a:buNone/>
            </a:pPr>
            <a:endParaRPr lang="en-US" sz="100" dirty="0"/>
          </a:p>
          <a:p>
            <a:pPr marL="0" indent="0">
              <a:buNone/>
            </a:pPr>
            <a:r>
              <a:rPr lang="en-US" u="sng" dirty="0"/>
              <a:t>Feature analysis</a:t>
            </a:r>
            <a:endParaRPr lang="en-US" dirty="0"/>
          </a:p>
          <a:p>
            <a:pPr lvl="1"/>
            <a:r>
              <a:rPr lang="en-US" sz="2000" dirty="0"/>
              <a:t>The process of detecting specific elements in visual input and assembling them into a more complex form</a:t>
            </a:r>
          </a:p>
          <a:p>
            <a:pPr lvl="1"/>
            <a:r>
              <a:rPr lang="en-US" sz="2000" dirty="0"/>
              <a:t>Include two different processes</a:t>
            </a:r>
          </a:p>
          <a:p>
            <a:pPr lvl="2"/>
            <a:r>
              <a:rPr lang="en-US" sz="2000" b="1" dirty="0"/>
              <a:t>Bottom-up processing</a:t>
            </a:r>
          </a:p>
          <a:p>
            <a:pPr lvl="3"/>
            <a:r>
              <a:rPr lang="en-US" sz="2000" dirty="0"/>
              <a:t>A progression from individual elements to the whole</a:t>
            </a:r>
          </a:p>
          <a:p>
            <a:pPr marL="566928" lvl="3" indent="0">
              <a:buNone/>
            </a:pPr>
            <a:endParaRPr lang="en-US" sz="2000" dirty="0"/>
          </a:p>
          <a:p>
            <a:pPr lvl="2"/>
            <a:r>
              <a:rPr lang="en-US" sz="2000" b="1" dirty="0"/>
              <a:t>Top-down processing</a:t>
            </a:r>
          </a:p>
          <a:p>
            <a:pPr lvl="3"/>
            <a:r>
              <a:rPr lang="en-US" sz="2000" dirty="0"/>
              <a:t>A progression from the whole to the elements</a:t>
            </a:r>
          </a:p>
          <a:p>
            <a:pPr lvl="3"/>
            <a:r>
              <a:rPr lang="en-US" sz="2000" dirty="0"/>
              <a:t>i.e. being able to read a word before its individual letters</a:t>
            </a:r>
            <a:endParaRPr lang="en-US" sz="1800" dirty="0"/>
          </a:p>
          <a:p>
            <a:pPr lvl="1"/>
            <a:endParaRPr lang="en-US" sz="1800" dirty="0"/>
          </a:p>
          <a:p>
            <a:pPr marL="0" indent="0">
              <a:buNone/>
            </a:pPr>
            <a:endParaRPr lang="en-US" sz="2000" dirty="0" smtClean="0"/>
          </a:p>
          <a:p>
            <a:pPr lvl="1"/>
            <a:endParaRPr lang="en-US" sz="2000" dirty="0"/>
          </a:p>
          <a:p>
            <a:pPr marL="0" indent="0">
              <a:buNone/>
            </a:pPr>
            <a:endParaRPr lang="en-US" sz="2200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1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Gestalt Principles of Perception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097280" y="1737360"/>
            <a:ext cx="8937937" cy="112368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As we learned in Chapter 1, Gestalt psychologist demonstrated that the whole can be greater than the sum of its parts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0" dirty="0"/>
              <a:t>Gestalt emphasis is still present in the study of </a:t>
            </a:r>
            <a:r>
              <a:rPr lang="en-US" b="0" dirty="0" smtClean="0"/>
              <a:t>perception</a:t>
            </a:r>
            <a:endParaRPr lang="en-US" b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704066" y="2861043"/>
            <a:ext cx="6045133" cy="45803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1. Figure and Ground</a:t>
            </a:r>
          </a:p>
          <a:p>
            <a:pPr marL="857250" lvl="1" indent="-457200"/>
            <a:r>
              <a:rPr lang="en-US" sz="2000" dirty="0" smtClean="0"/>
              <a:t>Dividing visual displays into figure and ground helps people organize visual perceptions</a:t>
            </a:r>
          </a:p>
          <a:p>
            <a:pPr marL="1257300" lvl="2" indent="-457200"/>
            <a:r>
              <a:rPr lang="en-US" sz="2000" dirty="0" smtClean="0"/>
              <a:t>Figure: the thing being looked at</a:t>
            </a:r>
          </a:p>
          <a:p>
            <a:pPr marL="1257300" lvl="2" indent="-457200"/>
            <a:r>
              <a:rPr lang="en-US" sz="2000" dirty="0" smtClean="0"/>
              <a:t>Ground: the background</a:t>
            </a:r>
          </a:p>
          <a:p>
            <a:pPr marL="1257300" lvl="2" indent="-457200"/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2. Proximity</a:t>
            </a:r>
          </a:p>
          <a:p>
            <a:pPr lvl="1"/>
            <a:r>
              <a:rPr lang="en-US" sz="2000" dirty="0" smtClean="0"/>
              <a:t>Things that are close to one another seem to belong together </a:t>
            </a:r>
            <a:endParaRPr lang="en-US" sz="2000" dirty="0"/>
          </a:p>
        </p:txBody>
      </p:sp>
      <p:pic>
        <p:nvPicPr>
          <p:cNvPr id="4098" name="Picture 2" descr="http://www.vanseodesign.com/blog/wp-content/uploads/2010/01/figureground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323" y="2861042"/>
            <a:ext cx="2442382" cy="34312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ttp://upload.wikimedia.org/wikipedia/commons/2/22/Gestalt_proximity.svg"/>
          <p:cNvSpPr>
            <a:spLocks noChangeAspect="1" noChangeArrowheads="1"/>
          </p:cNvSpPr>
          <p:nvPr/>
        </p:nvSpPr>
        <p:spPr bwMode="auto">
          <a:xfrm>
            <a:off x="5413848" y="409389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 descr="File:Gestalt proximity.sv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662993" y="3239650"/>
            <a:ext cx="4452939" cy="17084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333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ttp://admin.drhealth.md/wp-content/uploads/Colour-blindnes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728" y="3657600"/>
            <a:ext cx="2819813" cy="253447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50609" y="976135"/>
            <a:ext cx="9404723" cy="745017"/>
          </a:xfrm>
        </p:spPr>
        <p:txBody>
          <a:bodyPr/>
          <a:lstStyle/>
          <a:p>
            <a:pPr algn="ctr"/>
            <a:r>
              <a:rPr lang="en-US" dirty="0"/>
              <a:t>Gestalt Principles of Perception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88641" y="1880316"/>
            <a:ext cx="5139043" cy="52159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3. Closure</a:t>
            </a:r>
          </a:p>
          <a:p>
            <a:pPr lvl="1"/>
            <a:r>
              <a:rPr lang="en-US" sz="2000" dirty="0" smtClean="0"/>
              <a:t>Group elements to create a sense of closure – or completeness</a:t>
            </a:r>
          </a:p>
          <a:p>
            <a:pPr lvl="2"/>
            <a:r>
              <a:rPr lang="en-US" sz="2000" dirty="0" smtClean="0"/>
              <a:t>May “close” an image that has gaps in it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4. Similarity</a:t>
            </a:r>
          </a:p>
          <a:p>
            <a:pPr lvl="1"/>
            <a:r>
              <a:rPr lang="en-US" sz="2000" dirty="0" smtClean="0"/>
              <a:t>Group stimuli that are similar</a:t>
            </a:r>
          </a:p>
          <a:p>
            <a:pPr lvl="2"/>
            <a:r>
              <a:rPr lang="en-US" sz="2000" dirty="0" smtClean="0"/>
              <a:t>Objects of the same colour may be grouped together to see a larger image</a:t>
            </a:r>
          </a:p>
          <a:p>
            <a:pPr marL="914400" lvl="2" indent="0">
              <a:buNone/>
            </a:pPr>
            <a:endParaRPr lang="en-US" sz="1800" dirty="0"/>
          </a:p>
        </p:txBody>
      </p:sp>
      <p:pic>
        <p:nvPicPr>
          <p:cNvPr id="8" name="Picture 7" descr="http://1.bp.blogspot.com/-B5oO-zT8FK0/UJ1uyU_SFxI/AAAAAAAAAG0/3F0OoptFJZU/s1600/closur17.gif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9327" y="1880316"/>
            <a:ext cx="3322793" cy="26121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6419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38201" y="993630"/>
            <a:ext cx="9404723" cy="745017"/>
          </a:xfrm>
        </p:spPr>
        <p:txBody>
          <a:bodyPr/>
          <a:lstStyle/>
          <a:p>
            <a:pPr algn="ctr"/>
            <a:r>
              <a:rPr lang="en-US" dirty="0"/>
              <a:t>Gestalt Principles of Perception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901520" y="1944710"/>
            <a:ext cx="5139043" cy="52159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5. Simplicity</a:t>
            </a:r>
          </a:p>
          <a:p>
            <a:pPr lvl="1"/>
            <a:r>
              <a:rPr lang="en-US" sz="2000" dirty="0" smtClean="0"/>
              <a:t>Group elements that combine to form a more simpler figure</a:t>
            </a:r>
          </a:p>
          <a:p>
            <a:pPr lvl="1"/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6. Continuity</a:t>
            </a:r>
          </a:p>
          <a:p>
            <a:pPr lvl="1"/>
            <a:r>
              <a:rPr lang="en-US" sz="2000" dirty="0" smtClean="0"/>
              <a:t>To follow in whatever direction your eye has been led</a:t>
            </a:r>
          </a:p>
          <a:p>
            <a:pPr lvl="2"/>
            <a:r>
              <a:rPr lang="en-US" sz="2000" dirty="0" smtClean="0"/>
              <a:t>Connection of points that result in a “smooth” path</a:t>
            </a:r>
          </a:p>
        </p:txBody>
      </p:sp>
      <p:sp>
        <p:nvSpPr>
          <p:cNvPr id="3" name="AutoShape 2" descr="http://www.craigmcbreen.com/wp-content/uploads/2012/09/Gestalt-principles-of-design-image2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http://www.craigmcbreen.com/wp-content/uploads/2012/09/Gestalt-principles-of-design-image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563" y="4077906"/>
            <a:ext cx="5576182" cy="210395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4" name="Picture 4" descr="http://changingminds.org/images/gestalt_pragnan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337" y="1944710"/>
            <a:ext cx="4165190" cy="190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58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9172" y="1048132"/>
            <a:ext cx="9404723" cy="719259"/>
          </a:xfrm>
        </p:spPr>
        <p:txBody>
          <a:bodyPr/>
          <a:lstStyle/>
          <a:p>
            <a:pPr algn="ctr"/>
            <a:r>
              <a:rPr lang="en-US" dirty="0" smtClean="0"/>
              <a:t>Gestalt - Perceptual Hypotheses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21" y="1867437"/>
            <a:ext cx="10506993" cy="487036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Need to understand how these organized perceptions result in a representation of the real world</a:t>
            </a:r>
          </a:p>
          <a:p>
            <a:pPr marL="0" indent="0">
              <a:buNone/>
            </a:pPr>
            <a:r>
              <a:rPr lang="en-US" u="sng" dirty="0" smtClean="0"/>
              <a:t>Two Kinds of Stimuli</a:t>
            </a:r>
          </a:p>
          <a:p>
            <a:pPr marL="0" indent="0">
              <a:buNone/>
            </a:pPr>
            <a:r>
              <a:rPr lang="en-US" dirty="0" smtClean="0"/>
              <a:t>1</a:t>
            </a:r>
            <a:r>
              <a:rPr lang="en-US" b="1" dirty="0" smtClean="0"/>
              <a:t>. Distal stimuli</a:t>
            </a:r>
          </a:p>
          <a:p>
            <a:pPr lvl="2">
              <a:buSzPct val="50000"/>
              <a:buFont typeface="Courier New" panose="02070309020205020404" pitchFamily="49" charset="0"/>
              <a:buChar char="o"/>
            </a:pPr>
            <a:r>
              <a:rPr lang="en-US" sz="2000" dirty="0" smtClean="0"/>
              <a:t>Stimuli that lies in the distance (in the world outside the body)</a:t>
            </a:r>
          </a:p>
          <a:p>
            <a:pPr lvl="3">
              <a:buSzPct val="50000"/>
              <a:buFont typeface="Courier New" panose="02070309020205020404" pitchFamily="49" charset="0"/>
              <a:buChar char="o"/>
            </a:pPr>
            <a:r>
              <a:rPr lang="en-US" sz="2000" dirty="0" smtClean="0"/>
              <a:t>These are the objects you are looking at</a:t>
            </a:r>
          </a:p>
          <a:p>
            <a:pPr marL="457200" indent="-457200"/>
            <a:endParaRPr lang="en-US" dirty="0"/>
          </a:p>
          <a:p>
            <a:pPr marL="0" indent="0">
              <a:buNone/>
            </a:pPr>
            <a:r>
              <a:rPr lang="en-US" dirty="0" smtClean="0"/>
              <a:t>2. </a:t>
            </a:r>
            <a:r>
              <a:rPr lang="en-US" b="1" dirty="0" smtClean="0"/>
              <a:t>Proximal stimuli</a:t>
            </a:r>
          </a:p>
          <a:p>
            <a:pPr lvl="1"/>
            <a:r>
              <a:rPr lang="en-US" sz="2000" dirty="0" smtClean="0"/>
              <a:t>Stimuli energies that impact directly on sensory receptor</a:t>
            </a:r>
          </a:p>
          <a:p>
            <a:pPr lvl="2"/>
            <a:r>
              <a:rPr lang="en-US" sz="2000" dirty="0" smtClean="0"/>
              <a:t>Images formed by patterns of light falling on the retinas</a:t>
            </a:r>
          </a:p>
          <a:p>
            <a:pPr lvl="2"/>
            <a:r>
              <a:rPr lang="en-US" sz="2000" dirty="0" smtClean="0"/>
              <a:t>Stimuli are distorted 2-dimensional versions of their actual 3-dimensional counterparts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9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532" y="1087143"/>
            <a:ext cx="9404723" cy="719259"/>
          </a:xfrm>
        </p:spPr>
        <p:txBody>
          <a:bodyPr/>
          <a:lstStyle/>
          <a:p>
            <a:r>
              <a:rPr lang="en-US" dirty="0"/>
              <a:t>Formulating Perceptual Hypotheses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1" y="1987640"/>
            <a:ext cx="7265437" cy="487036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Perceptual hypothesis</a:t>
            </a:r>
          </a:p>
          <a:p>
            <a:pPr lvl="1"/>
            <a:r>
              <a:rPr lang="en-US" sz="2000" dirty="0"/>
              <a:t>A</a:t>
            </a:r>
            <a:r>
              <a:rPr lang="en-US" sz="2000" dirty="0" smtClean="0"/>
              <a:t>n inference about which distal stimuli could be responsible for the proximal stimuli sensed</a:t>
            </a:r>
          </a:p>
          <a:p>
            <a:pPr lvl="2"/>
            <a:r>
              <a:rPr lang="en-US" sz="2000" dirty="0" smtClean="0"/>
              <a:t>People make educated guesses about the pattern to determine what they are exactly viewing</a:t>
            </a:r>
          </a:p>
          <a:p>
            <a:pPr lvl="2"/>
            <a:r>
              <a:rPr lang="en-US" sz="2000" dirty="0" smtClean="0"/>
              <a:t>The context in which something appears often guides people’s perceptual hypotheses</a:t>
            </a:r>
          </a:p>
          <a:p>
            <a:pPr marL="0" indent="0">
              <a:buNone/>
            </a:pPr>
            <a:endParaRPr lang="en-US" sz="2400" dirty="0" smtClean="0"/>
          </a:p>
          <a:p>
            <a:endParaRPr lang="en-US" dirty="0"/>
          </a:p>
        </p:txBody>
      </p:sp>
      <p:pic>
        <p:nvPicPr>
          <p:cNvPr id="6146" name="Picture 2" descr="http://www.bainbrdg.demon.co.uk/Figures/Wif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836" y="1934631"/>
            <a:ext cx="3777146" cy="415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003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2478" y="1058025"/>
            <a:ext cx="9404723" cy="719259"/>
          </a:xfrm>
        </p:spPr>
        <p:txBody>
          <a:bodyPr/>
          <a:lstStyle/>
          <a:p>
            <a:pPr algn="ctr"/>
            <a:r>
              <a:rPr lang="en-US" dirty="0" smtClean="0"/>
              <a:t>Perceiving Depth or Distance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326" y="1777284"/>
            <a:ext cx="10506993" cy="4870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900" dirty="0" smtClean="0"/>
              <a:t>Depth Perception</a:t>
            </a:r>
          </a:p>
          <a:p>
            <a:pPr lvl="1"/>
            <a:r>
              <a:rPr lang="en-US" sz="1900" dirty="0" smtClean="0"/>
              <a:t>Interpretation of visual cues that indicate how near or far away objects are</a:t>
            </a:r>
          </a:p>
          <a:p>
            <a:pPr lvl="1"/>
            <a:r>
              <a:rPr lang="en-US" sz="1900" dirty="0" smtClean="0"/>
              <a:t>People rely upon two types of cues to judge distance</a:t>
            </a:r>
          </a:p>
          <a:p>
            <a:pPr lvl="2"/>
            <a:r>
              <a:rPr lang="en-US" sz="1900" dirty="0" smtClean="0"/>
              <a:t>Binocular and Monocular Cues</a:t>
            </a:r>
          </a:p>
          <a:p>
            <a:pPr lvl="1"/>
            <a:endParaRPr lang="en-US" sz="1900" dirty="0"/>
          </a:p>
          <a:p>
            <a:pPr marL="0" indent="0">
              <a:buNone/>
            </a:pPr>
            <a:r>
              <a:rPr lang="en-US" sz="1900" dirty="0" smtClean="0"/>
              <a:t>1. </a:t>
            </a:r>
            <a:r>
              <a:rPr lang="en-US" sz="1900" u="sng" dirty="0" smtClean="0"/>
              <a:t>Binocular Cues</a:t>
            </a:r>
          </a:p>
          <a:p>
            <a:pPr marL="857250" lvl="1" indent="-457200"/>
            <a:r>
              <a:rPr lang="en-US" sz="1900" dirty="0" smtClean="0"/>
              <a:t>Clues about distance based on the differing views of the two eyes</a:t>
            </a:r>
          </a:p>
          <a:p>
            <a:pPr marL="107442" indent="0">
              <a:buNone/>
            </a:pPr>
            <a:r>
              <a:rPr lang="en-US" sz="1900" b="1" dirty="0" smtClean="0"/>
              <a:t>    Retinal disparity</a:t>
            </a:r>
            <a:endParaRPr lang="en-US" sz="1900" b="1" dirty="0"/>
          </a:p>
          <a:p>
            <a:pPr marL="1040130" lvl="2" indent="-457200"/>
            <a:r>
              <a:rPr lang="en-US" sz="1900" dirty="0" smtClean="0"/>
              <a:t>The fact that objects project images to slightly different locations on the right and left retinas --- the right and left eye see slightly different views of the object</a:t>
            </a:r>
          </a:p>
          <a:p>
            <a:pPr marL="1257300" lvl="2" indent="-457200"/>
            <a:r>
              <a:rPr lang="en-US" sz="1900" dirty="0" smtClean="0"/>
              <a:t>The closer the object gets the greater the disparity between the images</a:t>
            </a:r>
          </a:p>
          <a:p>
            <a:pPr marL="324612" indent="0">
              <a:buNone/>
            </a:pPr>
            <a:r>
              <a:rPr lang="en-US" sz="1900" b="1" dirty="0" smtClean="0"/>
              <a:t>Convergence</a:t>
            </a:r>
            <a:endParaRPr lang="en-US" sz="1900" b="1" dirty="0"/>
          </a:p>
          <a:p>
            <a:pPr marL="1257300" lvl="2" indent="-457200"/>
            <a:r>
              <a:rPr lang="en-US" sz="1900" dirty="0" smtClean="0"/>
              <a:t>sensing the eyes converging toward each other as they focus on closer objects </a:t>
            </a:r>
          </a:p>
          <a:p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217289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1080" y="1063451"/>
            <a:ext cx="9404723" cy="719259"/>
          </a:xfrm>
        </p:spPr>
        <p:txBody>
          <a:bodyPr>
            <a:normAutofit/>
          </a:bodyPr>
          <a:lstStyle/>
          <a:p>
            <a:pPr lvl="2" algn="ctr" rtl="0">
              <a:lnSpc>
                <a:spcPct val="85000"/>
              </a:lnSpc>
              <a:spcBef>
                <a:spcPct val="0"/>
              </a:spcBef>
            </a:pPr>
            <a:r>
              <a:rPr lang="en-US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Perceiving Depth or Distance</a:t>
            </a:r>
            <a:endParaRPr lang="en-US" sz="48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8202" y="1782710"/>
            <a:ext cx="9023798" cy="51773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    2. </a:t>
            </a:r>
            <a:r>
              <a:rPr lang="en-US" u="sng" dirty="0" smtClean="0"/>
              <a:t>Monocular Cues</a:t>
            </a:r>
          </a:p>
          <a:p>
            <a:pPr lvl="1"/>
            <a:r>
              <a:rPr lang="en-US" sz="2000" dirty="0" smtClean="0"/>
              <a:t>Clues about distance based on the image in either eye alone</a:t>
            </a:r>
          </a:p>
          <a:p>
            <a:pPr lvl="1"/>
            <a:endParaRPr lang="en-US" sz="2000" b="1" dirty="0" smtClean="0"/>
          </a:p>
          <a:p>
            <a:pPr lvl="1"/>
            <a:r>
              <a:rPr lang="en-US" sz="2000" b="1" dirty="0" smtClean="0"/>
              <a:t>Motion Parallax</a:t>
            </a:r>
          </a:p>
          <a:p>
            <a:pPr lvl="2"/>
            <a:r>
              <a:rPr lang="en-US" sz="2000" dirty="0" smtClean="0"/>
              <a:t>Images of objects at different distances moving across the retina at different rates</a:t>
            </a:r>
            <a:endParaRPr lang="en-US" sz="2000" dirty="0"/>
          </a:p>
          <a:p>
            <a:pPr lvl="1"/>
            <a:endParaRPr lang="en-US" sz="2000" b="1" dirty="0" smtClean="0"/>
          </a:p>
          <a:p>
            <a:pPr lvl="1"/>
            <a:r>
              <a:rPr lang="en-US" sz="2000" b="1" dirty="0" smtClean="0"/>
              <a:t>Pictorial Depth Cues</a:t>
            </a:r>
            <a:endParaRPr lang="en-US" sz="2000" dirty="0"/>
          </a:p>
          <a:p>
            <a:pPr lvl="2"/>
            <a:r>
              <a:rPr lang="en-US" sz="2000" dirty="0" smtClean="0"/>
              <a:t>clues about distance that can be given in a flat picture</a:t>
            </a:r>
          </a:p>
          <a:p>
            <a:pPr lvl="2"/>
            <a:r>
              <a:rPr lang="en-US" sz="2000" u="sng" dirty="0" smtClean="0"/>
              <a:t>Linear perspective</a:t>
            </a:r>
            <a:endParaRPr lang="en-US" sz="2000" dirty="0"/>
          </a:p>
          <a:p>
            <a:pPr lvl="3"/>
            <a:r>
              <a:rPr lang="en-US" sz="2000" dirty="0" smtClean="0"/>
              <a:t>reflecting the fact that lines converge in the distance </a:t>
            </a:r>
          </a:p>
          <a:p>
            <a:pPr marL="384048" lvl="2" indent="0">
              <a:buNone/>
            </a:pPr>
            <a:endParaRPr lang="en-US" sz="2000" dirty="0" smtClean="0"/>
          </a:p>
          <a:p>
            <a:pPr lvl="2"/>
            <a:r>
              <a:rPr lang="en-US" sz="2000" u="sng" dirty="0" smtClean="0"/>
              <a:t>Texture gradients</a:t>
            </a:r>
            <a:endParaRPr lang="en-US" sz="2000" dirty="0"/>
          </a:p>
          <a:p>
            <a:pPr lvl="3"/>
            <a:r>
              <a:rPr lang="en-US" sz="2000" dirty="0" smtClean="0"/>
              <a:t>details of an object are too small to see when the object is far away</a:t>
            </a:r>
          </a:p>
          <a:p>
            <a:endParaRPr lang="en-US" dirty="0"/>
          </a:p>
        </p:txBody>
      </p:sp>
      <p:pic>
        <p:nvPicPr>
          <p:cNvPr id="7" name="Picture 4" descr="http://4.bp.blogspot.com/-U_bB5wMfzY8/T1jlW6j4zKI/AAAAAAAAAFI/V_PekpaI8vc/s1600/Linear+Perspectiv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2710"/>
            <a:ext cx="3096246" cy="209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Aridez del terreno de Regreso a Uyuni, Bolivi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067695"/>
            <a:ext cx="3168203" cy="2165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3465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ttp://3.bp.blogspot.com/-CUbOCR6_ptQ/UnszLTU2F1I/AAAAAAAAAFY/OA-osgu57wg/s1600/oclusion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563" y="1853738"/>
            <a:ext cx="2574209" cy="193676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539" y="967873"/>
            <a:ext cx="9404723" cy="719259"/>
          </a:xfrm>
        </p:spPr>
        <p:txBody>
          <a:bodyPr/>
          <a:lstStyle/>
          <a:p>
            <a:pPr algn="ctr"/>
            <a:r>
              <a:rPr lang="en-US" dirty="0"/>
              <a:t>Perceiving Depth or Distance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597" y="1815920"/>
            <a:ext cx="7589430" cy="4500474"/>
          </a:xfrm>
        </p:spPr>
        <p:txBody>
          <a:bodyPr>
            <a:normAutofit/>
          </a:bodyPr>
          <a:lstStyle/>
          <a:p>
            <a:pPr marL="201168" lvl="1" indent="0">
              <a:buNone/>
            </a:pPr>
            <a:r>
              <a:rPr lang="en-US" sz="2000" b="1" dirty="0"/>
              <a:t>Pictorial Depth </a:t>
            </a:r>
            <a:r>
              <a:rPr lang="en-US" sz="2000" b="1" dirty="0" smtClean="0"/>
              <a:t>Cues (continued)</a:t>
            </a:r>
            <a:endParaRPr lang="en-US" sz="2000" dirty="0"/>
          </a:p>
          <a:p>
            <a:pPr marL="0" indent="0">
              <a:buNone/>
            </a:pPr>
            <a:r>
              <a:rPr lang="en-US" u="sng" dirty="0" smtClean="0"/>
              <a:t>Interposition</a:t>
            </a:r>
          </a:p>
          <a:p>
            <a:pPr lvl="1"/>
            <a:r>
              <a:rPr lang="en-US" sz="2000" dirty="0" smtClean="0"/>
              <a:t>when an object becomes between you and another object allowing you to know that one object is closer</a:t>
            </a:r>
          </a:p>
          <a:p>
            <a:pPr marL="0" indent="0">
              <a:buNone/>
            </a:pPr>
            <a:r>
              <a:rPr lang="en-US" u="sng" dirty="0" smtClean="0"/>
              <a:t>Relative size</a:t>
            </a:r>
          </a:p>
          <a:p>
            <a:pPr lvl="1"/>
            <a:r>
              <a:rPr lang="en-US" sz="2000" dirty="0" smtClean="0"/>
              <a:t>closer objects appear larger</a:t>
            </a:r>
          </a:p>
          <a:p>
            <a:pPr marL="0" indent="0">
              <a:buNone/>
            </a:pPr>
            <a:r>
              <a:rPr lang="en-US" u="sng" dirty="0" smtClean="0"/>
              <a:t>Height </a:t>
            </a:r>
            <a:r>
              <a:rPr lang="en-US" u="sng" dirty="0"/>
              <a:t>in plane</a:t>
            </a:r>
          </a:p>
          <a:p>
            <a:pPr lvl="1"/>
            <a:r>
              <a:rPr lang="en-US" sz="2000" dirty="0"/>
              <a:t>distant objects appear higher in a picture</a:t>
            </a:r>
          </a:p>
          <a:p>
            <a:pPr marL="0" indent="0">
              <a:buNone/>
            </a:pPr>
            <a:r>
              <a:rPr lang="en-US" u="sng" dirty="0"/>
              <a:t>Light and shadow</a:t>
            </a:r>
          </a:p>
          <a:p>
            <a:pPr lvl="1"/>
            <a:r>
              <a:rPr lang="en-US" sz="2000" dirty="0"/>
              <a:t>effects of shadowing help judge distance</a:t>
            </a:r>
          </a:p>
          <a:p>
            <a:pPr marL="201168" lvl="1" indent="0">
              <a:buNone/>
            </a:pPr>
            <a:endParaRPr lang="en-US" sz="2000" dirty="0" smtClean="0"/>
          </a:p>
          <a:p>
            <a:endParaRPr lang="en-US" dirty="0"/>
          </a:p>
        </p:txBody>
      </p:sp>
      <p:pic>
        <p:nvPicPr>
          <p:cNvPr id="4" name="Picture 3" descr="http://psych1-2.wikispaces.com/file/view/Interposition.jpg/205990930/800x389/Interposition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058" b="14795"/>
          <a:stretch/>
        </p:blipFill>
        <p:spPr bwMode="auto">
          <a:xfrm>
            <a:off x="5482076" y="2960999"/>
            <a:ext cx="2701951" cy="21033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http://www.manfromplaid.net/lights/images/lights2_4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735"/>
          <a:stretch/>
        </p:blipFill>
        <p:spPr bwMode="auto">
          <a:xfrm>
            <a:off x="9404253" y="3846991"/>
            <a:ext cx="2590800" cy="27146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http://novamagazine.com.au/images/2011/2011-04-bright-light-deep-shadow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2302" y="5064368"/>
            <a:ext cx="2701951" cy="17936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7154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371769"/>
            <a:ext cx="10058400" cy="1450757"/>
          </a:xfrm>
        </p:spPr>
        <p:txBody>
          <a:bodyPr/>
          <a:lstStyle/>
          <a:p>
            <a:pPr algn="ctr"/>
            <a:r>
              <a:rPr lang="en-US" dirty="0" smtClean="0"/>
              <a:t>Optical Illusions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843" y="1822526"/>
            <a:ext cx="8033453" cy="44987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u="sng" dirty="0" smtClean="0"/>
              <a:t>Optical Illusion</a:t>
            </a:r>
          </a:p>
          <a:p>
            <a:pPr lvl="1"/>
            <a:r>
              <a:rPr lang="en-US" sz="2000" dirty="0" smtClean="0"/>
              <a:t>An </a:t>
            </a:r>
            <a:r>
              <a:rPr lang="en-US" sz="2000" dirty="0"/>
              <a:t>apparently inexplicable discrepancy between the appearance of a visual stimulus and its physical </a:t>
            </a:r>
            <a:r>
              <a:rPr lang="en-US" sz="2000" dirty="0" smtClean="0"/>
              <a:t>reality</a:t>
            </a:r>
            <a:endParaRPr lang="en-US" sz="2000" dirty="0"/>
          </a:p>
          <a:p>
            <a:pPr marL="0" indent="0">
              <a:buNone/>
            </a:pPr>
            <a:r>
              <a:rPr lang="en-US" b="1" dirty="0" smtClean="0"/>
              <a:t>Muller-</a:t>
            </a:r>
            <a:r>
              <a:rPr lang="en-US" b="1" dirty="0" err="1" smtClean="0"/>
              <a:t>Lyer</a:t>
            </a:r>
            <a:r>
              <a:rPr lang="en-US" b="1" dirty="0" smtClean="0"/>
              <a:t> Illusion</a:t>
            </a:r>
          </a:p>
          <a:p>
            <a:pPr lvl="1"/>
            <a:r>
              <a:rPr lang="en-US" sz="2000" dirty="0" smtClean="0"/>
              <a:t>Two vertical lines are equal in length, but appear different</a:t>
            </a:r>
          </a:p>
          <a:p>
            <a:pPr marL="0" indent="0">
              <a:buNone/>
            </a:pPr>
            <a:r>
              <a:rPr lang="en-US" b="1" dirty="0" smtClean="0"/>
              <a:t>Ames Room</a:t>
            </a:r>
          </a:p>
          <a:p>
            <a:pPr lvl="1"/>
            <a:r>
              <a:rPr lang="en-US" sz="2000" dirty="0" smtClean="0"/>
              <a:t>A room built with a trapezoidal rear wall and a sloping floor and ceiling</a:t>
            </a:r>
          </a:p>
          <a:p>
            <a:pPr marL="0" indent="0">
              <a:buNone/>
            </a:pPr>
            <a:r>
              <a:rPr lang="en-US" b="1" dirty="0" smtClean="0"/>
              <a:t>Impossible Figures</a:t>
            </a:r>
          </a:p>
          <a:p>
            <a:pPr lvl="1"/>
            <a:r>
              <a:rPr lang="en-US" sz="2000" dirty="0" smtClean="0"/>
              <a:t>Objects that can be represented in two-dimensional pictures but cannot exist in three-dimensional space</a:t>
            </a:r>
          </a:p>
          <a:p>
            <a:pPr marL="0" indent="0">
              <a:buNone/>
            </a:pPr>
            <a:endParaRPr lang="en-US" dirty="0"/>
          </a:p>
          <a:p>
            <a:pPr>
              <a:buAutoNum type="arabicPeriod"/>
            </a:pPr>
            <a:endParaRPr lang="en-US" sz="2000" dirty="0"/>
          </a:p>
        </p:txBody>
      </p:sp>
      <p:pic>
        <p:nvPicPr>
          <p:cNvPr id="9224" name="Picture 8" descr="http://www.rit.edu/cla/gssp400/muller/m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614942" y="245423"/>
            <a:ext cx="2170969" cy="217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Pictur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0949" y="2304757"/>
            <a:ext cx="3274695" cy="232788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28" name="Picture 12" descr="http://www.mhhe.com/cls/psy/ch04/3prong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901425" y="4762090"/>
            <a:ext cx="2105025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833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8160" y="1122419"/>
            <a:ext cx="9404723" cy="719259"/>
          </a:xfrm>
        </p:spPr>
        <p:txBody>
          <a:bodyPr/>
          <a:lstStyle/>
          <a:p>
            <a:pPr algn="ctr"/>
            <a:r>
              <a:rPr lang="en-US" dirty="0" smtClean="0"/>
              <a:t>Sense of Hearing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6720" y="1841678"/>
            <a:ext cx="10506993" cy="5479961"/>
          </a:xfrm>
        </p:spPr>
        <p:txBody>
          <a:bodyPr>
            <a:normAutofit/>
          </a:bodyPr>
          <a:lstStyle/>
          <a:p>
            <a:pPr marL="201168" lvl="1" indent="0">
              <a:buNone/>
            </a:pPr>
            <a:r>
              <a:rPr lang="en-US" sz="2000" dirty="0"/>
              <a:t>Sound waves are vibrations of molecules traveling through the air</a:t>
            </a:r>
          </a:p>
          <a:p>
            <a:pPr lvl="1"/>
            <a:r>
              <a:rPr lang="en-US" sz="2000" dirty="0"/>
              <a:t>Characterized by:</a:t>
            </a:r>
          </a:p>
          <a:p>
            <a:pPr lvl="2"/>
            <a:r>
              <a:rPr lang="en-US" sz="2000" b="1" dirty="0"/>
              <a:t>Amplitude (loudness)</a:t>
            </a:r>
          </a:p>
          <a:p>
            <a:pPr lvl="3"/>
            <a:r>
              <a:rPr lang="en-US" sz="2000" dirty="0"/>
              <a:t>Description of sound pressure and is measured in decibels (</a:t>
            </a:r>
            <a:r>
              <a:rPr lang="en-US" sz="2000" dirty="0" err="1"/>
              <a:t>db</a:t>
            </a:r>
            <a:r>
              <a:rPr lang="en-US" sz="2000" dirty="0"/>
              <a:t>)</a:t>
            </a:r>
          </a:p>
          <a:p>
            <a:pPr lvl="3"/>
            <a:r>
              <a:rPr lang="en-US" sz="2000" dirty="0"/>
              <a:t>Perceived loudness is higher with increasing decibel level</a:t>
            </a:r>
          </a:p>
          <a:p>
            <a:pPr lvl="2"/>
            <a:r>
              <a:rPr lang="en-US" sz="2000" b="1" dirty="0"/>
              <a:t>Wavelength (pitch)</a:t>
            </a:r>
          </a:p>
          <a:p>
            <a:pPr lvl="3"/>
            <a:r>
              <a:rPr lang="en-US" sz="2000" dirty="0"/>
              <a:t>Described in terms of frequency and is measured in cycles per second, or hertz (Hz)</a:t>
            </a:r>
          </a:p>
          <a:p>
            <a:pPr lvl="3"/>
            <a:r>
              <a:rPr lang="en-US" sz="2000" dirty="0"/>
              <a:t>In general, the higher the frequency (more cycles per second), the higher the pitch</a:t>
            </a:r>
          </a:p>
          <a:p>
            <a:pPr lvl="2"/>
            <a:r>
              <a:rPr lang="en-US" sz="2000" b="1" dirty="0"/>
              <a:t>Purity</a:t>
            </a:r>
          </a:p>
          <a:p>
            <a:pPr lvl="3"/>
            <a:r>
              <a:rPr lang="en-US" sz="2000" dirty="0"/>
              <a:t>A single frequency vibration is the purest – i.e. a tuning fork</a:t>
            </a:r>
          </a:p>
          <a:p>
            <a:pPr lvl="3"/>
            <a:r>
              <a:rPr lang="en-US" sz="2000" dirty="0"/>
              <a:t>Most sounds are complex mixtures of </a:t>
            </a:r>
            <a:r>
              <a:rPr lang="en-US" sz="2000" dirty="0" smtClean="0"/>
              <a:t>frequencies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8569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8160" y="1122419"/>
            <a:ext cx="9404723" cy="719259"/>
          </a:xfrm>
        </p:spPr>
        <p:txBody>
          <a:bodyPr/>
          <a:lstStyle/>
          <a:p>
            <a:pPr algn="ctr"/>
            <a:r>
              <a:rPr lang="en-US" dirty="0" smtClean="0"/>
              <a:t>Sense of Hearing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6720" y="1841678"/>
            <a:ext cx="10506993" cy="54799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Timbre</a:t>
            </a:r>
          </a:p>
          <a:p>
            <a:pPr lvl="1"/>
            <a:r>
              <a:rPr lang="en-US" sz="2000" dirty="0" smtClean="0"/>
              <a:t>The quality of a sound that distinguishes different types of sound production</a:t>
            </a:r>
          </a:p>
          <a:p>
            <a:pPr lvl="2"/>
            <a:r>
              <a:rPr lang="en-US" sz="2000" dirty="0" smtClean="0"/>
              <a:t>It is what makes a particular sound different from another --- even if they have the same pitch and loudness</a:t>
            </a:r>
          </a:p>
          <a:p>
            <a:pPr lvl="2"/>
            <a:r>
              <a:rPr lang="en-US" sz="2000" dirty="0" smtClean="0"/>
              <a:t>i.e. the difference in sound when a b-flat is played with the same pitch and loudness on a French horn and a piano</a:t>
            </a:r>
          </a:p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83222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4297" y="980751"/>
            <a:ext cx="9404723" cy="719259"/>
          </a:xfrm>
        </p:spPr>
        <p:txBody>
          <a:bodyPr/>
          <a:lstStyle/>
          <a:p>
            <a:pPr algn="ctr"/>
            <a:r>
              <a:rPr lang="en-US" dirty="0" smtClean="0"/>
              <a:t>The Auditory Pathway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39" y="1828801"/>
            <a:ext cx="7353348" cy="487036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Sound waves vibrate bones of the middle ear</a:t>
            </a:r>
          </a:p>
          <a:p>
            <a:endParaRPr lang="en-US" dirty="0" smtClean="0"/>
          </a:p>
          <a:p>
            <a:r>
              <a:rPr lang="en-US" dirty="0" smtClean="0"/>
              <a:t>Stirrup hits against the oval window of cochlea</a:t>
            </a:r>
          </a:p>
          <a:p>
            <a:endParaRPr lang="en-US" dirty="0" smtClean="0"/>
          </a:p>
          <a:p>
            <a:r>
              <a:rPr lang="en-US" dirty="0" smtClean="0"/>
              <a:t>Sets the fluid inside in motion</a:t>
            </a:r>
          </a:p>
          <a:p>
            <a:endParaRPr lang="en-US" dirty="0" smtClean="0"/>
          </a:p>
          <a:p>
            <a:r>
              <a:rPr lang="en-US" dirty="0" smtClean="0"/>
              <a:t>Hair cells are stimulated with the movement of the basilar membrane</a:t>
            </a:r>
          </a:p>
          <a:p>
            <a:endParaRPr lang="en-US" dirty="0" smtClean="0"/>
          </a:p>
          <a:p>
            <a:r>
              <a:rPr lang="en-US" dirty="0" smtClean="0"/>
              <a:t>Physical stimulation converted into neural impulses</a:t>
            </a:r>
          </a:p>
          <a:p>
            <a:endParaRPr lang="en-US" dirty="0" smtClean="0"/>
          </a:p>
          <a:p>
            <a:r>
              <a:rPr lang="en-US" dirty="0" smtClean="0"/>
              <a:t>Sent through the thalamus to the auditory cortex (temporal lobes)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5" name="Picture 2" descr="https://www.nde-ed.org/EducationResources/HighSchool/Sound/Graphics/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652" y="1828801"/>
            <a:ext cx="4942064" cy="3721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029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1943" y="1135299"/>
            <a:ext cx="9404723" cy="719259"/>
          </a:xfrm>
        </p:spPr>
        <p:txBody>
          <a:bodyPr/>
          <a:lstStyle/>
          <a:p>
            <a:pPr algn="ctr"/>
            <a:r>
              <a:rPr lang="en-US" dirty="0" smtClean="0"/>
              <a:t>Auditory Localization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0809" y="1854558"/>
            <a:ext cx="10506993" cy="4870360"/>
          </a:xfrm>
        </p:spPr>
        <p:txBody>
          <a:bodyPr/>
          <a:lstStyle/>
          <a:p>
            <a:r>
              <a:rPr lang="en-US" b="1" dirty="0" smtClean="0"/>
              <a:t>Auditory Localization</a:t>
            </a:r>
          </a:p>
          <a:p>
            <a:pPr lvl="1"/>
            <a:r>
              <a:rPr lang="en-US" sz="2000" dirty="0" smtClean="0"/>
              <a:t>Locating the source of a sound in space</a:t>
            </a:r>
          </a:p>
          <a:p>
            <a:endParaRPr lang="en-US" dirty="0" smtClean="0"/>
          </a:p>
          <a:p>
            <a:r>
              <a:rPr lang="en-US" dirty="0" smtClean="0"/>
              <a:t>2 Important Cues</a:t>
            </a:r>
          </a:p>
          <a:p>
            <a:pPr lvl="1"/>
            <a:r>
              <a:rPr lang="en-US" sz="2000" b="1" dirty="0" smtClean="0"/>
              <a:t>Intensity</a:t>
            </a:r>
            <a:r>
              <a:rPr lang="en-US" sz="2000" dirty="0" smtClean="0"/>
              <a:t> – Loudness</a:t>
            </a:r>
          </a:p>
          <a:p>
            <a:pPr lvl="1"/>
            <a:r>
              <a:rPr lang="en-US" sz="2000" b="1" dirty="0" smtClean="0"/>
              <a:t>Timing of sounds arriving at each ear</a:t>
            </a:r>
          </a:p>
          <a:p>
            <a:pPr lvl="2"/>
            <a:r>
              <a:rPr lang="en-US" sz="2000" dirty="0"/>
              <a:t>A sound in your left ear produces a greater intensity in your left ear, as opposed to your right ear. </a:t>
            </a:r>
            <a:endParaRPr lang="en-US" sz="2000" dirty="0" smtClean="0"/>
          </a:p>
          <a:p>
            <a:pPr lvl="3"/>
            <a:r>
              <a:rPr lang="en-US" sz="2000" dirty="0" smtClean="0"/>
              <a:t>Also</a:t>
            </a:r>
            <a:r>
              <a:rPr lang="en-US" sz="2000" dirty="0"/>
              <a:t>, your head produces a “shadow” or partial sound </a:t>
            </a:r>
            <a:r>
              <a:rPr lang="en-US" sz="2000" dirty="0" smtClean="0"/>
              <a:t>barrier</a:t>
            </a:r>
          </a:p>
          <a:p>
            <a:pPr lvl="2"/>
            <a:r>
              <a:rPr lang="en-US" sz="2000" dirty="0"/>
              <a:t>H</a:t>
            </a:r>
            <a:r>
              <a:rPr lang="en-US" sz="2000" dirty="0" smtClean="0"/>
              <a:t>umans </a:t>
            </a:r>
            <a:r>
              <a:rPr lang="en-US" sz="2000" dirty="0"/>
              <a:t>have been shown to detect timing differences as small as 1/100,000 of a </a:t>
            </a:r>
            <a:r>
              <a:rPr lang="en-US" sz="2000" dirty="0" smtClean="0"/>
              <a:t>second</a:t>
            </a:r>
            <a:endParaRPr lang="en-US" sz="2000" dirty="0"/>
          </a:p>
          <a:p>
            <a:pPr lvl="2"/>
            <a:endParaRPr lang="en-US" sz="2000" dirty="0" smtClean="0"/>
          </a:p>
          <a:p>
            <a:pPr lvl="2"/>
            <a:endParaRPr lang="en-US" sz="2000" dirty="0"/>
          </a:p>
          <a:p>
            <a:pPr lvl="1"/>
            <a:endParaRPr lang="en-US" sz="22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23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Taste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792" y="1845734"/>
            <a:ext cx="5481247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The Gustatory System</a:t>
            </a:r>
          </a:p>
          <a:p>
            <a:pPr lvl="1"/>
            <a:r>
              <a:rPr lang="en-US" sz="2000" dirty="0" smtClean="0"/>
              <a:t>Stimuli for taste are chemical substances that are dissolvable in water</a:t>
            </a:r>
          </a:p>
          <a:p>
            <a:pPr lvl="1"/>
            <a:r>
              <a:rPr lang="en-US" sz="2000" dirty="0" smtClean="0"/>
              <a:t>Receptors </a:t>
            </a:r>
            <a:r>
              <a:rPr lang="en-US" sz="2000" dirty="0"/>
              <a:t>for taste are </a:t>
            </a:r>
            <a:r>
              <a:rPr lang="en-US" sz="2000" dirty="0" smtClean="0"/>
              <a:t>cells </a:t>
            </a:r>
            <a:r>
              <a:rPr lang="en-US" sz="2000" dirty="0"/>
              <a:t>found in the taste </a:t>
            </a:r>
            <a:r>
              <a:rPr lang="en-US" sz="2000" dirty="0" smtClean="0"/>
              <a:t>buds</a:t>
            </a:r>
          </a:p>
          <a:p>
            <a:pPr lvl="2"/>
            <a:r>
              <a:rPr lang="en-US" sz="2000" dirty="0" smtClean="0"/>
              <a:t>They </a:t>
            </a:r>
            <a:r>
              <a:rPr lang="en-US" sz="2000" dirty="0"/>
              <a:t>line the trenches around tiny bumps on the tongue. </a:t>
            </a:r>
            <a:endParaRPr lang="en-US" sz="2000" dirty="0" smtClean="0"/>
          </a:p>
          <a:p>
            <a:pPr lvl="2"/>
            <a:r>
              <a:rPr lang="en-US" sz="2000" dirty="0" smtClean="0"/>
              <a:t>These </a:t>
            </a:r>
            <a:r>
              <a:rPr lang="en-US" sz="2000" dirty="0"/>
              <a:t>cells absorb chemicals, trigger neural impulses, and send the information throughout the thalamus and on to the </a:t>
            </a:r>
            <a:r>
              <a:rPr lang="en-US" sz="2000" dirty="0" smtClean="0"/>
              <a:t>cortex  </a:t>
            </a:r>
            <a:endParaRPr lang="en-US" sz="2000" dirty="0"/>
          </a:p>
          <a:p>
            <a:pPr marL="0" indent="0">
              <a:buNone/>
            </a:pPr>
            <a:endParaRPr lang="en-US" sz="18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5398824" cy="4023360"/>
          </a:xfrm>
        </p:spPr>
        <p:txBody>
          <a:bodyPr>
            <a:normAutofit/>
          </a:bodyPr>
          <a:lstStyle/>
          <a:p>
            <a:pPr lvl="1"/>
            <a:r>
              <a:rPr lang="en-US" sz="2000" dirty="0"/>
              <a:t>Four primary tastes</a:t>
            </a:r>
          </a:p>
          <a:p>
            <a:pPr lvl="2"/>
            <a:r>
              <a:rPr lang="en-US" sz="2000" dirty="0"/>
              <a:t>Sweet, Sour, Bitter, and Salty</a:t>
            </a:r>
          </a:p>
          <a:p>
            <a:pPr lvl="2"/>
            <a:r>
              <a:rPr lang="en-US" sz="2000" dirty="0"/>
              <a:t>Unevenly distributed on the tongue</a:t>
            </a:r>
          </a:p>
          <a:p>
            <a:pPr lvl="3"/>
            <a:r>
              <a:rPr lang="en-US" sz="2000" dirty="0"/>
              <a:t>Taste results from a complex blend of these 4</a:t>
            </a:r>
          </a:p>
          <a:p>
            <a:pPr lvl="3"/>
            <a:r>
              <a:rPr lang="en-US" sz="2000" dirty="0"/>
              <a:t>Learned and social processes also affect our preferred tastes</a:t>
            </a:r>
          </a:p>
          <a:p>
            <a:pPr lvl="4"/>
            <a:r>
              <a:rPr lang="en-US" sz="2000" dirty="0"/>
              <a:t>Cultural difference</a:t>
            </a:r>
          </a:p>
          <a:p>
            <a:pPr lvl="4"/>
            <a:r>
              <a:rPr lang="en-US" sz="2000" dirty="0"/>
              <a:t>Western versus Non-Western dietary habits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77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023" y="967873"/>
            <a:ext cx="9404723" cy="719259"/>
          </a:xfrm>
        </p:spPr>
        <p:txBody>
          <a:bodyPr/>
          <a:lstStyle/>
          <a:p>
            <a:pPr algn="ctr"/>
            <a:r>
              <a:rPr lang="en-US" dirty="0" smtClean="0"/>
              <a:t>Smell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887" y="1687132"/>
            <a:ext cx="10506993" cy="5479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900" dirty="0" smtClean="0"/>
              <a:t>The </a:t>
            </a:r>
            <a:r>
              <a:rPr lang="en-US" sz="1900" dirty="0"/>
              <a:t>Olfactory System</a:t>
            </a:r>
          </a:p>
          <a:p>
            <a:pPr lvl="1"/>
            <a:r>
              <a:rPr lang="en-US" sz="1900" dirty="0"/>
              <a:t>Stimuli: substances carried in the air</a:t>
            </a:r>
          </a:p>
          <a:p>
            <a:pPr lvl="1"/>
            <a:r>
              <a:rPr lang="en-US" sz="1900" dirty="0"/>
              <a:t>Dissolved in the mucus in the nose</a:t>
            </a:r>
          </a:p>
          <a:p>
            <a:pPr lvl="1"/>
            <a:endParaRPr lang="en-US" sz="1900" dirty="0"/>
          </a:p>
          <a:p>
            <a:pPr lvl="1"/>
            <a:r>
              <a:rPr lang="en-US" sz="1900" dirty="0"/>
              <a:t>Olfactory receptors are called olfactory cilia and are located in the upper portion of the nasal passages</a:t>
            </a:r>
          </a:p>
          <a:p>
            <a:pPr lvl="2"/>
            <a:r>
              <a:rPr lang="en-US" sz="1900" dirty="0"/>
              <a:t>Receptors synapse directly with cells in the olfactory bulb at the base of the brain. </a:t>
            </a:r>
          </a:p>
          <a:p>
            <a:pPr lvl="2"/>
            <a:r>
              <a:rPr lang="en-US" sz="1900" dirty="0"/>
              <a:t>Olfaction is the only sense, therefore, that is not routed through the </a:t>
            </a:r>
            <a:r>
              <a:rPr lang="en-US" sz="1900" dirty="0" smtClean="0"/>
              <a:t>thalamus</a:t>
            </a:r>
          </a:p>
          <a:p>
            <a:pPr marL="914400" lvl="2" indent="0">
              <a:buNone/>
            </a:pPr>
            <a:endParaRPr lang="en-US" sz="1900" dirty="0"/>
          </a:p>
          <a:p>
            <a:pPr lvl="1"/>
            <a:r>
              <a:rPr lang="en-US" sz="1900" dirty="0"/>
              <a:t>Humans can distinguish among about 10,000 odours, but for some reason have a hard time attaching names to odours quite frequently</a:t>
            </a:r>
          </a:p>
          <a:p>
            <a:pPr lvl="1"/>
            <a:endParaRPr lang="en-US" sz="1900" dirty="0"/>
          </a:p>
          <a:p>
            <a:r>
              <a:rPr lang="en-US" sz="1900" dirty="0"/>
              <a:t>Smell as a form of communication</a:t>
            </a:r>
          </a:p>
          <a:p>
            <a:pPr lvl="1"/>
            <a:r>
              <a:rPr lang="en-US" sz="1900" dirty="0"/>
              <a:t>Pheromones: chemical messages that can be sent by one organism to another member of the same species</a:t>
            </a:r>
          </a:p>
          <a:p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46388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1266" y="929236"/>
            <a:ext cx="9404723" cy="719259"/>
          </a:xfrm>
        </p:spPr>
        <p:txBody>
          <a:bodyPr/>
          <a:lstStyle/>
          <a:p>
            <a:pPr algn="ctr"/>
            <a:r>
              <a:rPr lang="en-US" dirty="0" smtClean="0"/>
              <a:t>Touch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7931" y="1893195"/>
            <a:ext cx="10506993" cy="4870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When our skin is “stimulated” it can occur in three forms: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Temperature </a:t>
            </a:r>
            <a:r>
              <a:rPr lang="en-US" dirty="0"/>
              <a:t>is registered by free nerve endings in the skin that are specific for cold and </a:t>
            </a:r>
            <a:r>
              <a:rPr lang="en-US" dirty="0" smtClean="0"/>
              <a:t>warmth</a:t>
            </a:r>
          </a:p>
          <a:p>
            <a:pPr marL="0" indent="0">
              <a:buNone/>
            </a:pPr>
            <a:endParaRPr lang="en-US" sz="700" dirty="0" smtClean="0"/>
          </a:p>
          <a:p>
            <a:pPr marL="0" indent="0">
              <a:buNone/>
            </a:pPr>
            <a:r>
              <a:rPr lang="en-US" dirty="0"/>
              <a:t>Pain receptors are also mostly free nerve endings which transmit information to the brain via two types of pathways...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The fast pathway that registers localized pain and relays it to the brain in a fraction of a second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The slow pathway that lags a second or two behind and carries less localized, longer-lasting aching or burning pain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8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28833" y="1893195"/>
            <a:ext cx="457200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Mechanical – 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pinching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crushing</a:t>
            </a:r>
          </a:p>
          <a:p>
            <a:pPr marL="457200" indent="-457200">
              <a:buAutoNum type="arabicParenR"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Chemical --  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bleach on your skin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AutoNum type="arabicParenR"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Thermal – 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heat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and cold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10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8235" y="916357"/>
            <a:ext cx="9404723" cy="719259"/>
          </a:xfrm>
        </p:spPr>
        <p:txBody>
          <a:bodyPr/>
          <a:lstStyle/>
          <a:p>
            <a:pPr algn="ctr"/>
            <a:r>
              <a:rPr lang="en-US" dirty="0" smtClean="0"/>
              <a:t>Feeling Pain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21" y="1815922"/>
            <a:ext cx="10506993" cy="4870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Gate-control theory</a:t>
            </a:r>
          </a:p>
          <a:p>
            <a:pPr lvl="1"/>
            <a:r>
              <a:rPr lang="en-US" sz="2000" dirty="0"/>
              <a:t>Incoming pain sensations must pass through a “gate” in the spinal cord that can be closed, thus blocking ascending pain signals</a:t>
            </a:r>
          </a:p>
          <a:p>
            <a:pPr lvl="2"/>
            <a:r>
              <a:rPr lang="en-US" sz="2000" dirty="0"/>
              <a:t>Not a physical “gate” – but neural activity that inhibits incoming pain signals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The psychological element in pain perception is clear when something distracts your attention from pain and the hurting temporarily disappears</a:t>
            </a:r>
            <a:endParaRPr lang="en-US" sz="1050" dirty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344403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5509" y="954994"/>
            <a:ext cx="9404723" cy="719259"/>
          </a:xfrm>
        </p:spPr>
        <p:txBody>
          <a:bodyPr/>
          <a:lstStyle/>
          <a:p>
            <a:pPr algn="ctr"/>
            <a:r>
              <a:rPr lang="en-US" dirty="0" smtClean="0"/>
              <a:t>Other Senses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567" y="1880316"/>
            <a:ext cx="10506993" cy="51644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The Kinesthetic System</a:t>
            </a:r>
          </a:p>
          <a:p>
            <a:pPr lvl="1"/>
            <a:r>
              <a:rPr lang="en-US" dirty="0" smtClean="0"/>
              <a:t>Monitors the positions of the various parts of the body</a:t>
            </a:r>
          </a:p>
          <a:p>
            <a:pPr lvl="1"/>
            <a:r>
              <a:rPr lang="en-US" dirty="0"/>
              <a:t>Kinesthetic receptors lie in the </a:t>
            </a:r>
            <a:r>
              <a:rPr lang="en-US" dirty="0" smtClean="0"/>
              <a:t>joints indicating </a:t>
            </a:r>
            <a:r>
              <a:rPr lang="en-US" dirty="0"/>
              <a:t>how much they are </a:t>
            </a:r>
            <a:r>
              <a:rPr lang="en-US" dirty="0" smtClean="0"/>
              <a:t>bending</a:t>
            </a:r>
            <a:endParaRPr lang="en-US" dirty="0"/>
          </a:p>
          <a:p>
            <a:pPr lvl="2"/>
            <a:r>
              <a:rPr lang="en-US" sz="1800" dirty="0" smtClean="0"/>
              <a:t>They are also </a:t>
            </a:r>
            <a:r>
              <a:rPr lang="en-US" sz="1800" dirty="0"/>
              <a:t>in the </a:t>
            </a:r>
            <a:r>
              <a:rPr lang="en-US" sz="1800" dirty="0" smtClean="0"/>
              <a:t>muscles registering </a:t>
            </a:r>
            <a:r>
              <a:rPr lang="en-US" sz="1800" dirty="0"/>
              <a:t>tautness or </a:t>
            </a:r>
            <a:r>
              <a:rPr lang="en-US" sz="1800" dirty="0" smtClean="0"/>
              <a:t>extension</a:t>
            </a:r>
          </a:p>
          <a:p>
            <a:pPr lvl="2"/>
            <a:endParaRPr lang="en-US" sz="1800" dirty="0"/>
          </a:p>
          <a:p>
            <a:pPr marL="0" indent="0">
              <a:buNone/>
            </a:pPr>
            <a:r>
              <a:rPr lang="en-US" b="1" dirty="0" smtClean="0"/>
              <a:t>The Vestibular System</a:t>
            </a:r>
          </a:p>
          <a:p>
            <a:pPr lvl="1"/>
            <a:r>
              <a:rPr lang="en-US" dirty="0" smtClean="0"/>
              <a:t>Responds to gravity and keeps you informed of your body’s location in space</a:t>
            </a:r>
          </a:p>
          <a:p>
            <a:pPr lvl="1"/>
            <a:r>
              <a:rPr lang="en-US" dirty="0" smtClean="0"/>
              <a:t>Provides your sense of balance and equilibrium</a:t>
            </a:r>
          </a:p>
          <a:p>
            <a:pPr lvl="1"/>
            <a:r>
              <a:rPr lang="en-US" dirty="0" smtClean="0"/>
              <a:t>Fluid-filled semicircular canals, filled with hair cells, make up the largest part of the vestibular system</a:t>
            </a:r>
          </a:p>
          <a:p>
            <a:pPr lvl="2"/>
            <a:r>
              <a:rPr lang="en-US" sz="1800" dirty="0"/>
              <a:t>When your head moves, the fluid moves, which moves the hair cells, which in turn initiate neural signals that travel to the brain</a:t>
            </a:r>
          </a:p>
          <a:p>
            <a:pPr marL="0" indent="0">
              <a:buNone/>
            </a:pPr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81094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br>
              <a:rPr lang="en-US" dirty="0" smtClean="0"/>
            </a:br>
            <a:r>
              <a:rPr lang="en-US" dirty="0" smtClean="0"/>
              <a:t>Comments?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369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958</TotalTime>
  <Words>2447</Words>
  <Application>Microsoft Office PowerPoint</Application>
  <PresentationFormat>Widescreen</PresentationFormat>
  <Paragraphs>363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Courier New</vt:lpstr>
      <vt:lpstr>Retrospect</vt:lpstr>
      <vt:lpstr>Sensation and Perception</vt:lpstr>
      <vt:lpstr>Difference between  Sensation and Perception</vt:lpstr>
      <vt:lpstr>Psychophysics</vt:lpstr>
      <vt:lpstr>Psychophysics</vt:lpstr>
      <vt:lpstr>Psychophysics</vt:lpstr>
      <vt:lpstr>Psychophysics</vt:lpstr>
      <vt:lpstr>Vision</vt:lpstr>
      <vt:lpstr>The Eye</vt:lpstr>
      <vt:lpstr>The Eye</vt:lpstr>
      <vt:lpstr>Visual Information Processing</vt:lpstr>
      <vt:lpstr>Visual Pathways</vt:lpstr>
      <vt:lpstr>Colour Vision</vt:lpstr>
      <vt:lpstr>PowerPoint Presentation</vt:lpstr>
      <vt:lpstr>Effects of Colour on Behaviour</vt:lpstr>
      <vt:lpstr>Information Processing</vt:lpstr>
      <vt:lpstr>Gestalt Principles of Perception</vt:lpstr>
      <vt:lpstr>Gestalt Principles of Perception</vt:lpstr>
      <vt:lpstr>Gestalt Principles of Perception</vt:lpstr>
      <vt:lpstr>Gestalt - Perceptual Hypotheses</vt:lpstr>
      <vt:lpstr>Formulating Perceptual Hypotheses</vt:lpstr>
      <vt:lpstr>Perceiving Depth or Distance</vt:lpstr>
      <vt:lpstr>Perceiving Depth or Distance</vt:lpstr>
      <vt:lpstr>Perceiving Depth or Distance</vt:lpstr>
      <vt:lpstr>Optical Illusions</vt:lpstr>
      <vt:lpstr>Sense of Hearing</vt:lpstr>
      <vt:lpstr>Sense of Hearing</vt:lpstr>
      <vt:lpstr>The Auditory Pathway</vt:lpstr>
      <vt:lpstr>Auditory Localization</vt:lpstr>
      <vt:lpstr>Taste</vt:lpstr>
      <vt:lpstr>Smell</vt:lpstr>
      <vt:lpstr>Touch</vt:lpstr>
      <vt:lpstr>Feeling Pain</vt:lpstr>
      <vt:lpstr>Other Senses</vt:lpstr>
      <vt:lpstr>Questions? Comments?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Sensation and Perception</dc:title>
  <dc:creator>Robert Atchison</dc:creator>
  <cp:lastModifiedBy>Mike Paniccia</cp:lastModifiedBy>
  <cp:revision>82</cp:revision>
  <dcterms:created xsi:type="dcterms:W3CDTF">2014-08-06T12:40:12Z</dcterms:created>
  <dcterms:modified xsi:type="dcterms:W3CDTF">2014-11-03T14:54:53Z</dcterms:modified>
</cp:coreProperties>
</file>