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6" r:id="rId2"/>
    <p:sldId id="262" r:id="rId3"/>
    <p:sldId id="391" r:id="rId4"/>
    <p:sldId id="406" r:id="rId5"/>
    <p:sldId id="404" r:id="rId6"/>
    <p:sldId id="266" r:id="rId7"/>
    <p:sldId id="382" r:id="rId8"/>
    <p:sldId id="371" r:id="rId9"/>
    <p:sldId id="374" r:id="rId10"/>
    <p:sldId id="276" r:id="rId11"/>
    <p:sldId id="278" r:id="rId12"/>
    <p:sldId id="360" r:id="rId13"/>
    <p:sldId id="354" r:id="rId14"/>
    <p:sldId id="274" r:id="rId15"/>
    <p:sldId id="313" r:id="rId16"/>
    <p:sldId id="314" r:id="rId17"/>
    <p:sldId id="292" r:id="rId18"/>
    <p:sldId id="288" r:id="rId19"/>
    <p:sldId id="291" r:id="rId20"/>
    <p:sldId id="282" r:id="rId21"/>
    <p:sldId id="296" r:id="rId22"/>
    <p:sldId id="322" r:id="rId23"/>
    <p:sldId id="284" r:id="rId24"/>
    <p:sldId id="271" r:id="rId25"/>
    <p:sldId id="326" r:id="rId26"/>
    <p:sldId id="410" r:id="rId27"/>
    <p:sldId id="337" r:id="rId28"/>
    <p:sldId id="343" r:id="rId29"/>
    <p:sldId id="345" r:id="rId30"/>
    <p:sldId id="352" r:id="rId31"/>
    <p:sldId id="303" r:id="rId32"/>
    <p:sldId id="302" r:id="rId33"/>
    <p:sldId id="329" r:id="rId34"/>
    <p:sldId id="333" r:id="rId35"/>
    <p:sldId id="331" r:id="rId36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ECFF"/>
    <a:srgbClr val="FF9966"/>
    <a:srgbClr val="FF0000"/>
    <a:srgbClr val="E8FF9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33" autoAdjust="0"/>
    <p:restoredTop sz="94660"/>
  </p:normalViewPr>
  <p:slideViewPr>
    <p:cSldViewPr>
      <p:cViewPr>
        <p:scale>
          <a:sx n="79" d="100"/>
          <a:sy n="79" d="100"/>
        </p:scale>
        <p:origin x="-562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6" d="100"/>
        <a:sy n="9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69792E5C-0614-4C1B-B7FD-BC5F97CFBDC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27625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798B380C-6BB3-4E88-B1BD-DE29B7345E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8955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35BAB5-50CF-4532-BB1B-2159B67F34A0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23DFBC-BECC-4B85-95B7-9C4E5BFC7E9C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DA916B-90EA-4395-B709-FAB6B30B4E8E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82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91432" tIns="45716" rIns="91432" bIns="45716"/>
          <a:lstStyle/>
          <a:p>
            <a:pPr>
              <a:lnSpc>
                <a:spcPct val="80000"/>
              </a:lnSpc>
            </a:pPr>
            <a:endParaRPr lang="en-US" altLang="en-US" sz="600"/>
          </a:p>
        </p:txBody>
      </p:sp>
      <p:sp>
        <p:nvSpPr>
          <p:cNvPr id="18227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 anchor="b"/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35879088" indent="-35447288" algn="l">
              <a:defRPr>
                <a:solidFill>
                  <a:schemeClr val="tx1"/>
                </a:solidFill>
                <a:latin typeface="Arial" charset="0"/>
              </a:defRPr>
            </a:lvl2pPr>
            <a:lvl3pPr marL="48904525" indent="-48039338" algn="l"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C036A5B9-1D0D-4BAA-95AF-69885B572006}" type="slidenum">
              <a:rPr lang="en-US" altLang="en-US" sz="1200">
                <a:ea typeface="ＭＳ Ｐゴシック" pitchFamily="-111" charset="-128"/>
              </a:rPr>
              <a:pPr algn="r"/>
              <a:t>3</a:t>
            </a:fld>
            <a:endParaRPr lang="en-US" altLang="en-US" sz="1200">
              <a:ea typeface="ＭＳ Ｐゴシック" pitchFamily="-111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1AE548-259D-4D91-AC4F-797869841691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202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20F804-A46F-4A03-B566-9A4584C0350E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26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952C8E-9685-49D1-AF07-13F60D74A29B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52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4FD907-2AEA-4C1C-95BC-60872B040879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4E0887-4B6C-4753-8B96-476070927A07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203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413D4C-FCA4-4B37-8553-CE2A69C3F76A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20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3008E1-15C4-40EF-B7FC-F9202C62557D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206F2D-D20B-46F9-A1FD-CD8D83AFC0CA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296BC8-CF6D-44AA-B180-2DBF3BC035A7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21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65D484-7A24-4B68-BE83-C73578F2080A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5E5677-5E5D-4F56-93F8-F9D19552DA81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8CB932-9EFC-48CA-BA21-0CA3A6144585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3004A5-76E1-429C-9382-15961DA907F4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230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A9FDE3-55EF-45F8-8223-48070A3F0637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232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747FB2-3DD2-4D58-8979-BDD840F89F2C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233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281E69-C9CC-4495-819A-B5E26E6CBAA9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C24502-4931-4974-933F-A7FCFE242581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A4A6F0-E54B-49C2-9ABA-CE758D247231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244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DC1704-DE91-442B-9E04-3DFABAAB1C6B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246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666686-64CA-402B-B7F4-1077C8C539F9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FA52AC-0609-44EB-8592-74B92D14661E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253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A6A009-AB46-4E6A-8326-645B6180B16E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24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A0C51F-F056-410B-81A4-7DE49EC6035A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09BC50-FEE5-4A0C-A45F-6597D0292629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235B55-8057-4BAB-BA89-8B447ED50269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FF80C-9B22-43BF-AD32-E20A68C967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384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3B20B-34A0-45DF-B451-DF5943CA43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7903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B6C30F-1103-4EC4-B499-B5C965FA70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0530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23054-8862-4B49-8F8C-FD74C97FE3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6548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D2DB91-2F88-4BE8-B9C0-44C651BBAF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2471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AA72D-9B57-4D37-B13C-F12C73774C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7415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04202-13DB-49F5-97E3-0F9D1AB8B86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6485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74F70B-F6C0-4059-B134-03AE7BC30B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8343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6A02F-922C-4A69-B6F3-B87E9E4B70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180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8E8D8-12DB-4399-8F47-20620DBC9E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360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9DE5C-9DBB-4A5D-9A83-ABC1EE86B27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6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83505E78-FC23-40B3-BC2A-E155BC3AECC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9FD42-909C-48CF-849A-00BD546233F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295400" y="1066800"/>
            <a:ext cx="6781800" cy="3886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l"/>
            <a:r>
              <a:rPr lang="en-CA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Canada’s</a:t>
            </a:r>
          </a:p>
          <a:p>
            <a:pPr algn="l"/>
            <a:r>
              <a:rPr lang="en-CA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Biomes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CED35-3BFA-4332-91FE-E8D6BDA1581E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4495800" y="3200400"/>
            <a:ext cx="4114800" cy="2514600"/>
          </a:xfrm>
          <a:prstGeom prst="rect">
            <a:avLst/>
          </a:prstGeom>
          <a:gradFill rotWithShape="1">
            <a:gsLst>
              <a:gs pos="0">
                <a:srgbClr val="FF99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4419600" y="990600"/>
            <a:ext cx="4191000" cy="20574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457200" y="3352800"/>
            <a:ext cx="3352800" cy="1676400"/>
          </a:xfrm>
          <a:prstGeom prst="rect">
            <a:avLst/>
          </a:prstGeom>
          <a:gradFill rotWithShape="1">
            <a:gsLst>
              <a:gs pos="0">
                <a:srgbClr val="FF9966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457200" y="1143000"/>
            <a:ext cx="3352800" cy="16764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33400" y="1219200"/>
            <a:ext cx="3581400" cy="366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/>
            </a:pPr>
            <a:r>
              <a:rPr lang="en-US" altLang="en-US">
                <a:latin typeface="Comic Sans MS" pitchFamily="66" charset="0"/>
              </a:rPr>
              <a:t>Climate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Precipitation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Light (canopy cover)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Temperature</a:t>
            </a:r>
          </a:p>
          <a:p>
            <a:pPr lvl="1"/>
            <a:endParaRPr lang="en-US" altLang="en-US">
              <a:latin typeface="Comic Sans MS" pitchFamily="66" charset="0"/>
            </a:endParaRPr>
          </a:p>
          <a:p>
            <a:pPr lvl="1"/>
            <a:endParaRPr lang="en-US" altLang="en-US">
              <a:latin typeface="Comic Sans MS" pitchFamily="66" charset="0"/>
            </a:endParaRPr>
          </a:p>
          <a:p>
            <a:endParaRPr lang="en-US" altLang="en-US">
              <a:latin typeface="Comic Sans MS" pitchFamily="66" charset="0"/>
            </a:endParaRPr>
          </a:p>
          <a:p>
            <a:endParaRPr lang="en-US" altLang="en-US">
              <a:latin typeface="Comic Sans MS" pitchFamily="66" charset="0"/>
            </a:endParaRPr>
          </a:p>
          <a:p>
            <a:r>
              <a:rPr lang="en-US" altLang="en-US">
                <a:latin typeface="Comic Sans MS" pitchFamily="66" charset="0"/>
              </a:rPr>
              <a:t>2. Soils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Nutrients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Air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Water</a:t>
            </a:r>
          </a:p>
          <a:p>
            <a:r>
              <a:rPr lang="en-US" altLang="en-US">
                <a:latin typeface="Comic Sans MS" pitchFamily="66" charset="0"/>
              </a:rPr>
              <a:t>(Glacial history)</a:t>
            </a:r>
            <a:endParaRPr lang="en-CA" altLang="en-US">
              <a:latin typeface="Comic Sans MS" pitchFamily="66" charset="0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57200" y="457200"/>
            <a:ext cx="601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2400"/>
              <a:t>What controls vegetation?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572000" y="1143000"/>
            <a:ext cx="3962400" cy="421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omic Sans MS" pitchFamily="66" charset="0"/>
              </a:rPr>
              <a:t>3. Topography	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Availability of moisture (precipitation, drainage)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Availability of radiation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Slope – stability of ground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Altitude (temperature)</a:t>
            </a:r>
          </a:p>
          <a:p>
            <a:endParaRPr lang="en-US" altLang="en-US">
              <a:latin typeface="Comic Sans MS" pitchFamily="66" charset="0"/>
            </a:endParaRPr>
          </a:p>
          <a:p>
            <a:endParaRPr lang="en-US" altLang="en-US">
              <a:latin typeface="Comic Sans MS" pitchFamily="66" charset="0"/>
            </a:endParaRPr>
          </a:p>
          <a:p>
            <a:r>
              <a:rPr lang="en-US" altLang="en-US">
                <a:latin typeface="Comic Sans MS" pitchFamily="66" charset="0"/>
              </a:rPr>
              <a:t>4. Quaternary history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Deposition</a:t>
            </a: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Erosion</a:t>
            </a:r>
          </a:p>
          <a:p>
            <a:pPr lvl="1"/>
            <a:r>
              <a:rPr lang="en-US" altLang="en-US">
                <a:latin typeface="Comic Sans MS" pitchFamily="66" charset="0"/>
              </a:rPr>
              <a:t>	Glaciers erased pre-glacial vegetation (except from 2 areas – S. Prairies &amp; Beringia) </a:t>
            </a:r>
            <a:endParaRPr lang="en-CA" altLang="en-US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914400" y="1981201"/>
            <a:ext cx="2819400" cy="3851722"/>
          </a:xfrm>
          <a:prstGeom prst="rect">
            <a:avLst/>
          </a:prstGeom>
          <a:gradFill>
            <a:gsLst>
              <a:gs pos="0">
                <a:srgbClr val="92D050"/>
              </a:gs>
              <a:gs pos="100000">
                <a:srgbClr val="E8FF9F"/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6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BCC23-A805-43D8-A95A-83F0424F0777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2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 algn="l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45CEA8C6-1158-4BB6-8EF2-A6889D1416F7}" type="slidenum">
              <a:rPr lang="en-US" altLang="en-US" sz="1400">
                <a:ea typeface="ＭＳ Ｐゴシック" pitchFamily="-111" charset="-128"/>
              </a:rPr>
              <a:pPr algn="r"/>
              <a:t>3</a:t>
            </a:fld>
            <a:endParaRPr lang="en-US" altLang="en-US" sz="1400">
              <a:ea typeface="ＭＳ Ｐゴシック" pitchFamily="-111" charset="-128"/>
            </a:endParaRPr>
          </a:p>
        </p:txBody>
      </p:sp>
      <p:sp>
        <p:nvSpPr>
          <p:cNvPr id="181251" name="Rectangle 2"/>
          <p:cNvSpPr>
            <a:spLocks noChangeArrowheads="1"/>
          </p:cNvSpPr>
          <p:nvPr/>
        </p:nvSpPr>
        <p:spPr bwMode="auto">
          <a:xfrm>
            <a:off x="533400" y="369888"/>
            <a:ext cx="7391400" cy="5463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 algn="l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15000"/>
              </a:spcBef>
              <a:spcAft>
                <a:spcPct val="15000"/>
              </a:spcAft>
            </a:pPr>
            <a:r>
              <a:rPr lang="en-US" altLang="en-US" sz="2800" dirty="0">
                <a:latin typeface="Comic Sans MS" pitchFamily="66" charset="0"/>
                <a:ea typeface="ＭＳ Ｐゴシック" pitchFamily="-111" charset="-128"/>
              </a:rPr>
              <a:t>What is a biome?</a:t>
            </a:r>
          </a:p>
          <a:p>
            <a:pPr>
              <a:spcBef>
                <a:spcPct val="15000"/>
              </a:spcBef>
              <a:spcAft>
                <a:spcPct val="15000"/>
              </a:spcAft>
            </a:pPr>
            <a:r>
              <a:rPr lang="en-US" altLang="en-US" sz="2000" dirty="0">
                <a:latin typeface="Comic Sans MS" pitchFamily="66" charset="0"/>
                <a:ea typeface="ＭＳ Ｐゴシック" pitchFamily="-111" charset="-128"/>
              </a:rPr>
              <a:t>• Large (global patterns), stable, terrestrial ecosystem characterized by a specific plant and animal communities</a:t>
            </a:r>
          </a:p>
          <a:p>
            <a:pPr>
              <a:spcBef>
                <a:spcPct val="15000"/>
              </a:spcBef>
              <a:spcAft>
                <a:spcPct val="15000"/>
              </a:spcAft>
            </a:pPr>
            <a:r>
              <a:rPr lang="en-US" altLang="en-US" sz="2000" dirty="0">
                <a:latin typeface="Comic Sans MS" pitchFamily="66" charset="0"/>
                <a:ea typeface="ＭＳ Ｐゴシック" pitchFamily="-111" charset="-128"/>
              </a:rPr>
              <a:t>• Named after dominant vegetation (6 broad biomes):</a:t>
            </a:r>
            <a:r>
              <a:rPr lang="en-US" altLang="en-US" sz="2000" dirty="0">
                <a:latin typeface="Comic Sans MS" pitchFamily="66" charset="0"/>
                <a:ea typeface="ＭＳ Ｐゴシック" pitchFamily="-111" charset="-128"/>
                <a:sym typeface="Wingdings" pitchFamily="2" charset="2"/>
              </a:rPr>
              <a:t> </a:t>
            </a:r>
          </a:p>
          <a:p>
            <a:pPr lvl="1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 dirty="0" smtClean="0">
                <a:latin typeface="Comic Sans MS" pitchFamily="66" charset="0"/>
                <a:ea typeface="ＭＳ Ｐゴシック" pitchFamily="-111" charset="-128"/>
              </a:rPr>
              <a:t>forest </a:t>
            </a:r>
          </a:p>
          <a:p>
            <a:pPr lvl="1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 dirty="0" smtClean="0">
                <a:latin typeface="Comic Sans MS" pitchFamily="66" charset="0"/>
                <a:ea typeface="ＭＳ Ｐゴシック" pitchFamily="-111" charset="-128"/>
              </a:rPr>
              <a:t>savanna </a:t>
            </a:r>
          </a:p>
          <a:p>
            <a:pPr lvl="1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 dirty="0" smtClean="0">
                <a:latin typeface="Comic Sans MS" pitchFamily="66" charset="0"/>
                <a:ea typeface="ＭＳ Ｐゴシック" pitchFamily="-111" charset="-128"/>
              </a:rPr>
              <a:t>grassland </a:t>
            </a:r>
          </a:p>
          <a:p>
            <a:pPr lvl="1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 dirty="0" err="1" smtClean="0">
                <a:latin typeface="Comic Sans MS" pitchFamily="66" charset="0"/>
                <a:ea typeface="ＭＳ Ｐゴシック" pitchFamily="-111" charset="-128"/>
              </a:rPr>
              <a:t>shrubland</a:t>
            </a:r>
            <a:r>
              <a:rPr lang="en-US" altLang="en-US" sz="3200" dirty="0" smtClean="0">
                <a:latin typeface="Comic Sans MS" pitchFamily="66" charset="0"/>
                <a:ea typeface="ＭＳ Ｐゴシック" pitchFamily="-111" charset="-128"/>
              </a:rPr>
              <a:t> </a:t>
            </a:r>
          </a:p>
          <a:p>
            <a:pPr lvl="1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 dirty="0" smtClean="0">
                <a:latin typeface="Comic Sans MS" pitchFamily="66" charset="0"/>
                <a:ea typeface="ＭＳ Ｐゴシック" pitchFamily="-111" charset="-128"/>
              </a:rPr>
              <a:t>desert</a:t>
            </a:r>
          </a:p>
          <a:p>
            <a:pPr lvl="1">
              <a:spcBef>
                <a:spcPct val="15000"/>
              </a:spcBef>
              <a:spcAft>
                <a:spcPct val="15000"/>
              </a:spcAft>
            </a:pPr>
            <a:r>
              <a:rPr lang="en-US" altLang="en-US" sz="3200" dirty="0" smtClean="0">
                <a:latin typeface="Comic Sans MS" pitchFamily="66" charset="0"/>
                <a:ea typeface="ＭＳ Ｐゴシック" pitchFamily="-111" charset="-128"/>
              </a:rPr>
              <a:t>tundra</a:t>
            </a:r>
            <a:endParaRPr lang="en-US" altLang="en-US" sz="3200" dirty="0">
              <a:latin typeface="Comic Sans MS" pitchFamily="66" charset="0"/>
              <a:ea typeface="ＭＳ Ｐゴシック" pitchFamily="-111" charset="-128"/>
            </a:endParaRPr>
          </a:p>
        </p:txBody>
      </p:sp>
      <p:sp>
        <p:nvSpPr>
          <p:cNvPr id="181252" name="Rectangle 3"/>
          <p:cNvSpPr>
            <a:spLocks noChangeArrowheads="1"/>
          </p:cNvSpPr>
          <p:nvPr/>
        </p:nvSpPr>
        <p:spPr bwMode="auto">
          <a:xfrm>
            <a:off x="949569" y="6345983"/>
            <a:ext cx="7086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 algn="l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 dirty="0">
                <a:latin typeface="Comic Sans MS" pitchFamily="66" charset="0"/>
                <a:ea typeface="ＭＳ Ｐゴシック" pitchFamily="-111" charset="-128"/>
              </a:rPr>
              <a:t>Controlled by rainfall and temperature</a:t>
            </a:r>
          </a:p>
        </p:txBody>
      </p:sp>
      <p:grpSp>
        <p:nvGrpSpPr>
          <p:cNvPr id="7" name="Group 9"/>
          <p:cNvGrpSpPr>
            <a:grpSpLocks/>
          </p:cNvGrpSpPr>
          <p:nvPr/>
        </p:nvGrpSpPr>
        <p:grpSpPr bwMode="auto">
          <a:xfrm>
            <a:off x="4648200" y="2133600"/>
            <a:ext cx="4038600" cy="4038600"/>
            <a:chOff x="2928" y="1008"/>
            <a:chExt cx="2544" cy="2544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2928" y="1008"/>
              <a:ext cx="2544" cy="2544"/>
            </a:xfrm>
            <a:prstGeom prst="rect">
              <a:avLst/>
            </a:prstGeom>
            <a:solidFill>
              <a:srgbClr val="E8FF9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2976" y="1776"/>
              <a:ext cx="2434" cy="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 algn="l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800100" indent="-342900" algn="l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257300" indent="-342900" algn="l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714500" indent="-342900" algn="l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171700" indent="-342900" algn="l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6289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0861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5433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0005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 dirty="0">
                <a:latin typeface="Comic Sans MS" pitchFamily="66" charset="0"/>
              </a:endParaRPr>
            </a:p>
            <a:p>
              <a:pPr>
                <a:buFontTx/>
                <a:buChar char="•"/>
              </a:pPr>
              <a:r>
                <a:rPr lang="en-US" altLang="en-US" sz="2000" dirty="0" err="1">
                  <a:latin typeface="Comic Sans MS" pitchFamily="66" charset="0"/>
                </a:rPr>
                <a:t>Midlatitude</a:t>
              </a:r>
              <a:r>
                <a:rPr lang="en-US" altLang="en-US" sz="2000" dirty="0">
                  <a:latin typeface="Comic Sans MS" pitchFamily="66" charset="0"/>
                </a:rPr>
                <a:t> Broadleaf and Mixed Forest  </a:t>
              </a:r>
            </a:p>
            <a:p>
              <a:pPr>
                <a:buFontTx/>
                <a:buChar char="•"/>
              </a:pPr>
              <a:r>
                <a:rPr lang="en-US" altLang="en-US" sz="2000" dirty="0" err="1">
                  <a:latin typeface="Comic Sans MS" pitchFamily="66" charset="0"/>
                </a:rPr>
                <a:t>Needleleaf</a:t>
              </a:r>
              <a:r>
                <a:rPr lang="en-US" altLang="en-US" sz="2000" dirty="0">
                  <a:latin typeface="Comic Sans MS" pitchFamily="66" charset="0"/>
                </a:rPr>
                <a:t> Forest and Montane Forest  </a:t>
              </a:r>
            </a:p>
            <a:p>
              <a:pPr>
                <a:buFontTx/>
                <a:buChar char="•"/>
              </a:pPr>
              <a:r>
                <a:rPr lang="en-US" altLang="en-US" sz="2000" dirty="0">
                  <a:latin typeface="Comic Sans MS" pitchFamily="66" charset="0"/>
                </a:rPr>
                <a:t>Temperate Rain Forest  </a:t>
              </a:r>
            </a:p>
            <a:p>
              <a:pPr>
                <a:buFontTx/>
                <a:buChar char="•"/>
              </a:pPr>
              <a:r>
                <a:rPr lang="en-US" altLang="en-US" sz="2000" dirty="0" err="1">
                  <a:latin typeface="Comic Sans MS" pitchFamily="66" charset="0"/>
                </a:rPr>
                <a:t>Midlatitude</a:t>
              </a:r>
              <a:r>
                <a:rPr lang="en-US" altLang="en-US" sz="2000" dirty="0">
                  <a:latin typeface="Comic Sans MS" pitchFamily="66" charset="0"/>
                </a:rPr>
                <a:t> Grasslands   </a:t>
              </a:r>
            </a:p>
            <a:p>
              <a:pPr>
                <a:buFontTx/>
                <a:buChar char="•"/>
              </a:pPr>
              <a:r>
                <a:rPr lang="en-US" altLang="en-US" sz="2000" dirty="0">
                  <a:latin typeface="Comic Sans MS" pitchFamily="66" charset="0"/>
                </a:rPr>
                <a:t>Arctic and Alpine Tundra</a:t>
              </a:r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3024" y="1152"/>
              <a:ext cx="223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 sz="4400">
                  <a:solidFill>
                    <a:schemeClr val="tx2"/>
                  </a:solidFill>
                  <a:latin typeface="Arial" charset="0"/>
                </a:defRPr>
              </a:lvl1pPr>
              <a:lvl2pPr>
                <a:defRPr sz="4400">
                  <a:solidFill>
                    <a:schemeClr val="tx2"/>
                  </a:solidFill>
                  <a:latin typeface="Arial" charset="0"/>
                </a:defRPr>
              </a:lvl2pPr>
              <a:lvl3pPr>
                <a:defRPr sz="4400">
                  <a:solidFill>
                    <a:schemeClr val="tx2"/>
                  </a:solidFill>
                  <a:latin typeface="Arial" charset="0"/>
                </a:defRPr>
              </a:lvl3pPr>
              <a:lvl4pPr>
                <a:defRPr sz="4400">
                  <a:solidFill>
                    <a:schemeClr val="tx2"/>
                  </a:solidFill>
                  <a:latin typeface="Arial" charset="0"/>
                </a:defRPr>
              </a:lvl4pPr>
              <a:lvl5pPr>
                <a:defRPr sz="4400">
                  <a:solidFill>
                    <a:schemeClr val="tx2"/>
                  </a:solidFill>
                  <a:latin typeface="Arial" charset="0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charset="0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charset="0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charset="0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r>
                <a:rPr lang="en-US" altLang="en-US" sz="2400" dirty="0">
                  <a:latin typeface="Comic Sans MS" pitchFamily="66" charset="0"/>
                  <a:cs typeface="Times New Roman" pitchFamily="18" charset="0"/>
                </a:rPr>
                <a:t>Canada’s </a:t>
              </a:r>
              <a:r>
                <a:rPr lang="en-US" altLang="en-US" sz="2400" dirty="0" smtClean="0">
                  <a:latin typeface="Comic Sans MS" pitchFamily="66" charset="0"/>
                  <a:cs typeface="Times New Roman" pitchFamily="18" charset="0"/>
                </a:rPr>
                <a:t>5 Biomes</a:t>
              </a:r>
              <a:endParaRPr lang="en-US" altLang="en-US" sz="2400" dirty="0">
                <a:latin typeface="Comic Sans MS" pitchFamily="66" charset="0"/>
                <a:cs typeface="Times New Roman" pitchFamily="18" charset="0"/>
              </a:endParaRPr>
            </a:p>
          </p:txBody>
        </p:sp>
      </p:grp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2514600" y="2366356"/>
            <a:ext cx="2186246" cy="144364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2514600" y="2366356"/>
            <a:ext cx="2186246" cy="205324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2514599" y="2366356"/>
            <a:ext cx="2133601" cy="256732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>
            <a:off x="2971801" y="3604873"/>
            <a:ext cx="1676399" cy="172912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" name="Line 10"/>
          <p:cNvSpPr>
            <a:spLocks noChangeShapeType="1"/>
          </p:cNvSpPr>
          <p:nvPr/>
        </p:nvSpPr>
        <p:spPr bwMode="auto">
          <a:xfrm>
            <a:off x="2438909" y="5491445"/>
            <a:ext cx="2209800" cy="17844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61" name="Text Box 7"/>
          <p:cNvSpPr txBox="1">
            <a:spLocks noChangeArrowheads="1"/>
          </p:cNvSpPr>
          <p:nvPr/>
        </p:nvSpPr>
        <p:spPr bwMode="auto">
          <a:xfrm>
            <a:off x="401638" y="855663"/>
            <a:ext cx="1023937" cy="560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32</a:t>
            </a:r>
          </a:p>
        </p:txBody>
      </p:sp>
      <p:sp>
        <p:nvSpPr>
          <p:cNvPr id="198662" name="Text Box 8"/>
          <p:cNvSpPr txBox="1">
            <a:spLocks noChangeArrowheads="1"/>
          </p:cNvSpPr>
          <p:nvPr/>
        </p:nvSpPr>
        <p:spPr bwMode="auto">
          <a:xfrm>
            <a:off x="414338" y="1627188"/>
            <a:ext cx="1027112" cy="560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24</a:t>
            </a:r>
          </a:p>
        </p:txBody>
      </p:sp>
      <p:sp>
        <p:nvSpPr>
          <p:cNvPr id="198663" name="Text Box 9"/>
          <p:cNvSpPr txBox="1">
            <a:spLocks noChangeArrowheads="1"/>
          </p:cNvSpPr>
          <p:nvPr/>
        </p:nvSpPr>
        <p:spPr bwMode="auto">
          <a:xfrm>
            <a:off x="414338" y="2355850"/>
            <a:ext cx="1027112" cy="560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16</a:t>
            </a:r>
          </a:p>
        </p:txBody>
      </p:sp>
      <p:sp>
        <p:nvSpPr>
          <p:cNvPr id="198664" name="Text Box 10"/>
          <p:cNvSpPr txBox="1">
            <a:spLocks noChangeArrowheads="1"/>
          </p:cNvSpPr>
          <p:nvPr/>
        </p:nvSpPr>
        <p:spPr bwMode="auto">
          <a:xfrm>
            <a:off x="401638" y="3071813"/>
            <a:ext cx="1023937" cy="560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8</a:t>
            </a:r>
          </a:p>
        </p:txBody>
      </p:sp>
      <p:sp>
        <p:nvSpPr>
          <p:cNvPr id="198665" name="Text Box 11"/>
          <p:cNvSpPr txBox="1">
            <a:spLocks noChangeArrowheads="1"/>
          </p:cNvSpPr>
          <p:nvPr/>
        </p:nvSpPr>
        <p:spPr bwMode="auto">
          <a:xfrm>
            <a:off x="401638" y="3829050"/>
            <a:ext cx="1023937" cy="560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0</a:t>
            </a:r>
          </a:p>
        </p:txBody>
      </p:sp>
      <p:sp>
        <p:nvSpPr>
          <p:cNvPr id="198666" name="Text Box 12"/>
          <p:cNvSpPr txBox="1">
            <a:spLocks noChangeArrowheads="1"/>
          </p:cNvSpPr>
          <p:nvPr/>
        </p:nvSpPr>
        <p:spPr bwMode="auto">
          <a:xfrm>
            <a:off x="407988" y="4586288"/>
            <a:ext cx="1023937" cy="560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-8</a:t>
            </a:r>
          </a:p>
        </p:txBody>
      </p:sp>
      <p:sp>
        <p:nvSpPr>
          <p:cNvPr id="198667" name="Text Box 13"/>
          <p:cNvSpPr txBox="1">
            <a:spLocks noChangeArrowheads="1"/>
          </p:cNvSpPr>
          <p:nvPr/>
        </p:nvSpPr>
        <p:spPr bwMode="auto">
          <a:xfrm>
            <a:off x="115888" y="5314950"/>
            <a:ext cx="1465262" cy="560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-16</a:t>
            </a:r>
          </a:p>
        </p:txBody>
      </p:sp>
      <p:sp>
        <p:nvSpPr>
          <p:cNvPr id="198668" name="Text Box 14"/>
          <p:cNvSpPr txBox="1">
            <a:spLocks noChangeArrowheads="1"/>
          </p:cNvSpPr>
          <p:nvPr/>
        </p:nvSpPr>
        <p:spPr bwMode="auto">
          <a:xfrm>
            <a:off x="1398588" y="5757863"/>
            <a:ext cx="960437" cy="403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500</a:t>
            </a:r>
          </a:p>
        </p:txBody>
      </p:sp>
      <p:sp>
        <p:nvSpPr>
          <p:cNvPr id="198669" name="Text Box 15"/>
          <p:cNvSpPr txBox="1">
            <a:spLocks noChangeArrowheads="1"/>
          </p:cNvSpPr>
          <p:nvPr/>
        </p:nvSpPr>
        <p:spPr bwMode="auto">
          <a:xfrm>
            <a:off x="2209800" y="5757863"/>
            <a:ext cx="1020763" cy="403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1000</a:t>
            </a:r>
          </a:p>
        </p:txBody>
      </p:sp>
      <p:sp>
        <p:nvSpPr>
          <p:cNvPr id="198670" name="Text Box 16"/>
          <p:cNvSpPr txBox="1">
            <a:spLocks noChangeArrowheads="1"/>
          </p:cNvSpPr>
          <p:nvPr/>
        </p:nvSpPr>
        <p:spPr bwMode="auto">
          <a:xfrm>
            <a:off x="3030538" y="5757863"/>
            <a:ext cx="1041400" cy="403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1500</a:t>
            </a:r>
          </a:p>
        </p:txBody>
      </p:sp>
      <p:sp>
        <p:nvSpPr>
          <p:cNvPr id="198671" name="Text Box 17"/>
          <p:cNvSpPr txBox="1">
            <a:spLocks noChangeArrowheads="1"/>
          </p:cNvSpPr>
          <p:nvPr/>
        </p:nvSpPr>
        <p:spPr bwMode="auto">
          <a:xfrm>
            <a:off x="3810000" y="5791200"/>
            <a:ext cx="120332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2000</a:t>
            </a:r>
          </a:p>
        </p:txBody>
      </p:sp>
      <p:sp>
        <p:nvSpPr>
          <p:cNvPr id="198672" name="Text Box 18"/>
          <p:cNvSpPr txBox="1">
            <a:spLocks noChangeArrowheads="1"/>
          </p:cNvSpPr>
          <p:nvPr/>
        </p:nvSpPr>
        <p:spPr bwMode="auto">
          <a:xfrm>
            <a:off x="4760913" y="5757863"/>
            <a:ext cx="981075" cy="403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2500</a:t>
            </a:r>
          </a:p>
        </p:txBody>
      </p:sp>
      <p:sp>
        <p:nvSpPr>
          <p:cNvPr id="198673" name="Text Box 19"/>
          <p:cNvSpPr txBox="1">
            <a:spLocks noChangeArrowheads="1"/>
          </p:cNvSpPr>
          <p:nvPr/>
        </p:nvSpPr>
        <p:spPr bwMode="auto">
          <a:xfrm>
            <a:off x="5564188" y="5767388"/>
            <a:ext cx="974725" cy="400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3000</a:t>
            </a:r>
          </a:p>
        </p:txBody>
      </p:sp>
      <p:sp>
        <p:nvSpPr>
          <p:cNvPr id="198674" name="Text Box 20"/>
          <p:cNvSpPr txBox="1">
            <a:spLocks noChangeArrowheads="1"/>
          </p:cNvSpPr>
          <p:nvPr/>
        </p:nvSpPr>
        <p:spPr bwMode="auto">
          <a:xfrm>
            <a:off x="6367463" y="5772150"/>
            <a:ext cx="1036637" cy="401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3500</a:t>
            </a:r>
          </a:p>
        </p:txBody>
      </p:sp>
      <p:sp>
        <p:nvSpPr>
          <p:cNvPr id="198675" name="Text Box 21"/>
          <p:cNvSpPr txBox="1">
            <a:spLocks noChangeArrowheads="1"/>
          </p:cNvSpPr>
          <p:nvPr/>
        </p:nvSpPr>
        <p:spPr bwMode="auto">
          <a:xfrm>
            <a:off x="7170738" y="5775325"/>
            <a:ext cx="1076325" cy="400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algn="ctr" eaLnBrk="1" hangingPunct="1"/>
            <a:r>
              <a:rPr lang="en-US" altLang="en-US" sz="1400"/>
              <a:t>4000</a:t>
            </a:r>
          </a:p>
        </p:txBody>
      </p:sp>
      <p:sp>
        <p:nvSpPr>
          <p:cNvPr id="198676" name="Text Box 23"/>
          <p:cNvSpPr txBox="1">
            <a:spLocks noChangeArrowheads="1"/>
          </p:cNvSpPr>
          <p:nvPr/>
        </p:nvSpPr>
        <p:spPr bwMode="auto">
          <a:xfrm>
            <a:off x="2667000" y="6172200"/>
            <a:ext cx="3124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600"/>
              <a:t>Mean annual precipitation (mm)</a:t>
            </a:r>
          </a:p>
        </p:txBody>
      </p:sp>
      <p:sp>
        <p:nvSpPr>
          <p:cNvPr id="198677" name="Line 24"/>
          <p:cNvSpPr>
            <a:spLocks noChangeShapeType="1"/>
          </p:cNvSpPr>
          <p:nvPr/>
        </p:nvSpPr>
        <p:spPr bwMode="auto">
          <a:xfrm>
            <a:off x="1239838" y="790575"/>
            <a:ext cx="0" cy="4872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78" name="Line 25"/>
          <p:cNvSpPr>
            <a:spLocks noChangeShapeType="1"/>
          </p:cNvSpPr>
          <p:nvPr/>
        </p:nvSpPr>
        <p:spPr bwMode="auto">
          <a:xfrm>
            <a:off x="1206500" y="5662613"/>
            <a:ext cx="74041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79" name="Line 26"/>
          <p:cNvSpPr>
            <a:spLocks noChangeShapeType="1"/>
          </p:cNvSpPr>
          <p:nvPr/>
        </p:nvSpPr>
        <p:spPr bwMode="auto">
          <a:xfrm flipH="1">
            <a:off x="1157288" y="4919663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0" name="Line 27"/>
          <p:cNvSpPr>
            <a:spLocks noChangeShapeType="1"/>
          </p:cNvSpPr>
          <p:nvPr/>
        </p:nvSpPr>
        <p:spPr bwMode="auto">
          <a:xfrm flipH="1">
            <a:off x="1157288" y="4156075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1" name="Line 28"/>
          <p:cNvSpPr>
            <a:spLocks noChangeShapeType="1"/>
          </p:cNvSpPr>
          <p:nvPr/>
        </p:nvSpPr>
        <p:spPr bwMode="auto">
          <a:xfrm flipH="1">
            <a:off x="1157288" y="3414713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2" name="Line 29"/>
          <p:cNvSpPr>
            <a:spLocks noChangeShapeType="1"/>
          </p:cNvSpPr>
          <p:nvPr/>
        </p:nvSpPr>
        <p:spPr bwMode="auto">
          <a:xfrm flipH="1">
            <a:off x="1157288" y="2651125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3" name="Line 30"/>
          <p:cNvSpPr>
            <a:spLocks noChangeShapeType="1"/>
          </p:cNvSpPr>
          <p:nvPr/>
        </p:nvSpPr>
        <p:spPr bwMode="auto">
          <a:xfrm flipH="1">
            <a:off x="1157288" y="2651125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4" name="Line 31"/>
          <p:cNvSpPr>
            <a:spLocks noChangeShapeType="1"/>
          </p:cNvSpPr>
          <p:nvPr/>
        </p:nvSpPr>
        <p:spPr bwMode="auto">
          <a:xfrm flipH="1">
            <a:off x="1157288" y="1925638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5" name="Line 32"/>
          <p:cNvSpPr>
            <a:spLocks noChangeShapeType="1"/>
          </p:cNvSpPr>
          <p:nvPr/>
        </p:nvSpPr>
        <p:spPr bwMode="auto">
          <a:xfrm flipH="1">
            <a:off x="1157288" y="1162050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6" name="Line 34"/>
          <p:cNvSpPr>
            <a:spLocks noChangeShapeType="1"/>
          </p:cNvSpPr>
          <p:nvPr/>
        </p:nvSpPr>
        <p:spPr bwMode="auto">
          <a:xfrm>
            <a:off x="2833688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7" name="Line 35"/>
          <p:cNvSpPr>
            <a:spLocks noChangeShapeType="1"/>
          </p:cNvSpPr>
          <p:nvPr/>
        </p:nvSpPr>
        <p:spPr bwMode="auto">
          <a:xfrm>
            <a:off x="2017713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8" name="Line 36"/>
          <p:cNvSpPr>
            <a:spLocks noChangeShapeType="1"/>
          </p:cNvSpPr>
          <p:nvPr/>
        </p:nvSpPr>
        <p:spPr bwMode="auto">
          <a:xfrm>
            <a:off x="3665538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89" name="Line 37"/>
          <p:cNvSpPr>
            <a:spLocks noChangeShapeType="1"/>
          </p:cNvSpPr>
          <p:nvPr/>
        </p:nvSpPr>
        <p:spPr bwMode="auto">
          <a:xfrm>
            <a:off x="4481513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90" name="Line 38"/>
          <p:cNvSpPr>
            <a:spLocks noChangeShapeType="1"/>
          </p:cNvSpPr>
          <p:nvPr/>
        </p:nvSpPr>
        <p:spPr bwMode="auto">
          <a:xfrm>
            <a:off x="5313363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91" name="Line 39"/>
          <p:cNvSpPr>
            <a:spLocks noChangeShapeType="1"/>
          </p:cNvSpPr>
          <p:nvPr/>
        </p:nvSpPr>
        <p:spPr bwMode="auto">
          <a:xfrm>
            <a:off x="6115050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92" name="Line 40"/>
          <p:cNvSpPr>
            <a:spLocks noChangeShapeType="1"/>
          </p:cNvSpPr>
          <p:nvPr/>
        </p:nvSpPr>
        <p:spPr bwMode="auto">
          <a:xfrm>
            <a:off x="6946900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93" name="Line 41"/>
          <p:cNvSpPr>
            <a:spLocks noChangeShapeType="1"/>
          </p:cNvSpPr>
          <p:nvPr/>
        </p:nvSpPr>
        <p:spPr bwMode="auto">
          <a:xfrm>
            <a:off x="8594725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94" name="Line 42"/>
          <p:cNvSpPr>
            <a:spLocks noChangeShapeType="1"/>
          </p:cNvSpPr>
          <p:nvPr/>
        </p:nvSpPr>
        <p:spPr bwMode="auto">
          <a:xfrm>
            <a:off x="7762875" y="5662613"/>
            <a:ext cx="0" cy="88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95" name="Line 43"/>
          <p:cNvSpPr>
            <a:spLocks noChangeShapeType="1"/>
          </p:cNvSpPr>
          <p:nvPr/>
        </p:nvSpPr>
        <p:spPr bwMode="auto">
          <a:xfrm flipH="1">
            <a:off x="1157288" y="5662613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696" name="Text Box 44"/>
          <p:cNvSpPr txBox="1">
            <a:spLocks noChangeArrowheads="1"/>
          </p:cNvSpPr>
          <p:nvPr/>
        </p:nvSpPr>
        <p:spPr bwMode="auto">
          <a:xfrm rot="-5400000">
            <a:off x="-934243" y="2791619"/>
            <a:ext cx="3122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600"/>
              <a:t>Mean annual temperature (</a:t>
            </a:r>
            <a:r>
              <a:rPr lang="en-US" altLang="en-US" sz="1600">
                <a:sym typeface="Symbol" pitchFamily="18" charset="2"/>
              </a:rPr>
              <a:t>°C)</a:t>
            </a:r>
          </a:p>
        </p:txBody>
      </p:sp>
      <p:sp>
        <p:nvSpPr>
          <p:cNvPr id="198697" name="Freeform 45" descr="Dashed horizontal"/>
          <p:cNvSpPr>
            <a:spLocks/>
          </p:cNvSpPr>
          <p:nvPr/>
        </p:nvSpPr>
        <p:spPr bwMode="auto">
          <a:xfrm>
            <a:off x="1138238" y="3729038"/>
            <a:ext cx="1997075" cy="1401762"/>
          </a:xfrm>
          <a:custGeom>
            <a:avLst/>
            <a:gdLst>
              <a:gd name="T0" fmla="*/ 2147483647 w 1152"/>
              <a:gd name="T1" fmla="*/ 2147483647 h 776"/>
              <a:gd name="T2" fmla="*/ 2147483647 w 1152"/>
              <a:gd name="T3" fmla="*/ 2147483647 h 776"/>
              <a:gd name="T4" fmla="*/ 2147483647 w 1152"/>
              <a:gd name="T5" fmla="*/ 2147483647 h 776"/>
              <a:gd name="T6" fmla="*/ 2147483647 w 1152"/>
              <a:gd name="T7" fmla="*/ 2147483647 h 776"/>
              <a:gd name="T8" fmla="*/ 2147483647 w 1152"/>
              <a:gd name="T9" fmla="*/ 2147483647 h 776"/>
              <a:gd name="T10" fmla="*/ 2147483647 w 1152"/>
              <a:gd name="T11" fmla="*/ 2147483647 h 776"/>
              <a:gd name="T12" fmla="*/ 2147483647 w 1152"/>
              <a:gd name="T13" fmla="*/ 2147483647 h 776"/>
              <a:gd name="T14" fmla="*/ 2147483647 w 1152"/>
              <a:gd name="T15" fmla="*/ 2147483647 h 77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152"/>
              <a:gd name="T25" fmla="*/ 0 h 776"/>
              <a:gd name="T26" fmla="*/ 1152 w 1152"/>
              <a:gd name="T27" fmla="*/ 776 h 77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152" h="776">
                <a:moveTo>
                  <a:pt x="1104" y="40"/>
                </a:moveTo>
                <a:cubicBezTo>
                  <a:pt x="1096" y="8"/>
                  <a:pt x="1064" y="32"/>
                  <a:pt x="1008" y="40"/>
                </a:cubicBezTo>
                <a:cubicBezTo>
                  <a:pt x="952" y="48"/>
                  <a:pt x="920" y="0"/>
                  <a:pt x="768" y="88"/>
                </a:cubicBezTo>
                <a:cubicBezTo>
                  <a:pt x="616" y="176"/>
                  <a:pt x="192" y="456"/>
                  <a:pt x="96" y="568"/>
                </a:cubicBezTo>
                <a:cubicBezTo>
                  <a:pt x="0" y="680"/>
                  <a:pt x="120" y="776"/>
                  <a:pt x="192" y="760"/>
                </a:cubicBezTo>
                <a:cubicBezTo>
                  <a:pt x="264" y="744"/>
                  <a:pt x="384" y="560"/>
                  <a:pt x="528" y="472"/>
                </a:cubicBezTo>
                <a:cubicBezTo>
                  <a:pt x="672" y="384"/>
                  <a:pt x="960" y="304"/>
                  <a:pt x="1056" y="232"/>
                </a:cubicBezTo>
                <a:cubicBezTo>
                  <a:pt x="1152" y="160"/>
                  <a:pt x="1112" y="72"/>
                  <a:pt x="1104" y="40"/>
                </a:cubicBezTo>
                <a:close/>
              </a:path>
            </a:pathLst>
          </a:custGeom>
          <a:pattFill prst="dashHorz">
            <a:fgClr>
              <a:srgbClr val="C0C0C0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8698" name="Text Box 46"/>
          <p:cNvSpPr txBox="1">
            <a:spLocks noChangeArrowheads="1"/>
          </p:cNvSpPr>
          <p:nvPr/>
        </p:nvSpPr>
        <p:spPr bwMode="auto">
          <a:xfrm rot="19077355">
            <a:off x="1144586" y="4235557"/>
            <a:ext cx="18986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200" dirty="0"/>
              <a:t>Arctic and alpine tundra</a:t>
            </a:r>
          </a:p>
        </p:txBody>
      </p:sp>
      <p:sp>
        <p:nvSpPr>
          <p:cNvPr id="198700" name="Freeform 49" descr="80%"/>
          <p:cNvSpPr>
            <a:spLocks/>
          </p:cNvSpPr>
          <p:nvPr/>
        </p:nvSpPr>
        <p:spPr bwMode="auto">
          <a:xfrm>
            <a:off x="3646488" y="1263650"/>
            <a:ext cx="4867275" cy="619125"/>
          </a:xfrm>
          <a:custGeom>
            <a:avLst/>
            <a:gdLst>
              <a:gd name="T0" fmla="*/ 2147483647 w 2808"/>
              <a:gd name="T1" fmla="*/ 2147483647 h 336"/>
              <a:gd name="T2" fmla="*/ 2147483647 w 2808"/>
              <a:gd name="T3" fmla="*/ 2147483647 h 336"/>
              <a:gd name="T4" fmla="*/ 2147483647 w 2808"/>
              <a:gd name="T5" fmla="*/ 2147483647 h 336"/>
              <a:gd name="T6" fmla="*/ 2147483647 w 2808"/>
              <a:gd name="T7" fmla="*/ 2147483647 h 336"/>
              <a:gd name="T8" fmla="*/ 2147483647 w 2808"/>
              <a:gd name="T9" fmla="*/ 2147483647 h 336"/>
              <a:gd name="T10" fmla="*/ 2147483647 w 2808"/>
              <a:gd name="T11" fmla="*/ 2147483647 h 336"/>
              <a:gd name="T12" fmla="*/ 2147483647 w 2808"/>
              <a:gd name="T13" fmla="*/ 2147483647 h 336"/>
              <a:gd name="T14" fmla="*/ 2147483647 w 2808"/>
              <a:gd name="T15" fmla="*/ 2147483647 h 336"/>
              <a:gd name="T16" fmla="*/ 2147483647 w 2808"/>
              <a:gd name="T17" fmla="*/ 2147483647 h 336"/>
              <a:gd name="T18" fmla="*/ 2147483647 w 2808"/>
              <a:gd name="T19" fmla="*/ 2147483647 h 336"/>
              <a:gd name="T20" fmla="*/ 2147483647 w 2808"/>
              <a:gd name="T21" fmla="*/ 2147483647 h 3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08"/>
              <a:gd name="T34" fmla="*/ 0 h 336"/>
              <a:gd name="T35" fmla="*/ 2808 w 2808"/>
              <a:gd name="T36" fmla="*/ 336 h 3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08" h="336">
                <a:moveTo>
                  <a:pt x="2384" y="32"/>
                </a:moveTo>
                <a:cubicBezTo>
                  <a:pt x="2024" y="32"/>
                  <a:pt x="896" y="0"/>
                  <a:pt x="512" y="32"/>
                </a:cubicBezTo>
                <a:cubicBezTo>
                  <a:pt x="128" y="64"/>
                  <a:pt x="160" y="176"/>
                  <a:pt x="80" y="224"/>
                </a:cubicBezTo>
                <a:cubicBezTo>
                  <a:pt x="0" y="272"/>
                  <a:pt x="8" y="304"/>
                  <a:pt x="32" y="320"/>
                </a:cubicBezTo>
                <a:cubicBezTo>
                  <a:pt x="56" y="336"/>
                  <a:pt x="144" y="336"/>
                  <a:pt x="224" y="320"/>
                </a:cubicBezTo>
                <a:cubicBezTo>
                  <a:pt x="304" y="304"/>
                  <a:pt x="328" y="240"/>
                  <a:pt x="512" y="224"/>
                </a:cubicBezTo>
                <a:cubicBezTo>
                  <a:pt x="696" y="208"/>
                  <a:pt x="1008" y="224"/>
                  <a:pt x="1328" y="224"/>
                </a:cubicBezTo>
                <a:cubicBezTo>
                  <a:pt x="1648" y="224"/>
                  <a:pt x="2192" y="240"/>
                  <a:pt x="2432" y="224"/>
                </a:cubicBezTo>
                <a:cubicBezTo>
                  <a:pt x="2672" y="208"/>
                  <a:pt x="2728" y="160"/>
                  <a:pt x="2768" y="128"/>
                </a:cubicBezTo>
                <a:cubicBezTo>
                  <a:pt x="2808" y="96"/>
                  <a:pt x="2736" y="48"/>
                  <a:pt x="2672" y="32"/>
                </a:cubicBezTo>
                <a:cubicBezTo>
                  <a:pt x="2608" y="16"/>
                  <a:pt x="2744" y="32"/>
                  <a:pt x="2384" y="32"/>
                </a:cubicBezTo>
                <a:close/>
              </a:path>
            </a:pathLst>
          </a:custGeom>
          <a:pattFill prst="pct80">
            <a:fgClr>
              <a:schemeClr val="accent1">
                <a:alpha val="47842"/>
              </a:schemeClr>
            </a:fgClr>
            <a:bgClr>
              <a:schemeClr val="bg1">
                <a:alpha val="47842"/>
              </a:schemeClr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8701" name="Freeform 50" descr="5%"/>
          <p:cNvSpPr>
            <a:spLocks/>
          </p:cNvSpPr>
          <p:nvPr/>
        </p:nvSpPr>
        <p:spPr bwMode="auto">
          <a:xfrm>
            <a:off x="2093913" y="1425575"/>
            <a:ext cx="2759075" cy="1609725"/>
          </a:xfrm>
          <a:custGeom>
            <a:avLst/>
            <a:gdLst>
              <a:gd name="T0" fmla="*/ 2147483647 w 1592"/>
              <a:gd name="T1" fmla="*/ 2147483647 h 872"/>
              <a:gd name="T2" fmla="*/ 2147483647 w 1592"/>
              <a:gd name="T3" fmla="*/ 2147483647 h 872"/>
              <a:gd name="T4" fmla="*/ 2147483647 w 1592"/>
              <a:gd name="T5" fmla="*/ 2147483647 h 872"/>
              <a:gd name="T6" fmla="*/ 2147483647 w 1592"/>
              <a:gd name="T7" fmla="*/ 2147483647 h 872"/>
              <a:gd name="T8" fmla="*/ 2147483647 w 1592"/>
              <a:gd name="T9" fmla="*/ 2147483647 h 872"/>
              <a:gd name="T10" fmla="*/ 2147483647 w 1592"/>
              <a:gd name="T11" fmla="*/ 2147483647 h 872"/>
              <a:gd name="T12" fmla="*/ 2147483647 w 1592"/>
              <a:gd name="T13" fmla="*/ 2147483647 h 872"/>
              <a:gd name="T14" fmla="*/ 2147483647 w 1592"/>
              <a:gd name="T15" fmla="*/ 2147483647 h 872"/>
              <a:gd name="T16" fmla="*/ 2147483647 w 1592"/>
              <a:gd name="T17" fmla="*/ 2147483647 h 872"/>
              <a:gd name="T18" fmla="*/ 2147483647 w 1592"/>
              <a:gd name="T19" fmla="*/ 2147483647 h 872"/>
              <a:gd name="T20" fmla="*/ 2147483647 w 1592"/>
              <a:gd name="T21" fmla="*/ 2147483647 h 872"/>
              <a:gd name="T22" fmla="*/ 2147483647 w 1592"/>
              <a:gd name="T23" fmla="*/ 2147483647 h 87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92"/>
              <a:gd name="T37" fmla="*/ 0 h 872"/>
              <a:gd name="T38" fmla="*/ 1592 w 1592"/>
              <a:gd name="T39" fmla="*/ 872 h 872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92" h="872">
                <a:moveTo>
                  <a:pt x="1024" y="40"/>
                </a:moveTo>
                <a:cubicBezTo>
                  <a:pt x="896" y="24"/>
                  <a:pt x="736" y="0"/>
                  <a:pt x="592" y="40"/>
                </a:cubicBezTo>
                <a:cubicBezTo>
                  <a:pt x="448" y="80"/>
                  <a:pt x="256" y="192"/>
                  <a:pt x="160" y="280"/>
                </a:cubicBezTo>
                <a:cubicBezTo>
                  <a:pt x="64" y="368"/>
                  <a:pt x="32" y="480"/>
                  <a:pt x="16" y="568"/>
                </a:cubicBezTo>
                <a:cubicBezTo>
                  <a:pt x="0" y="656"/>
                  <a:pt x="8" y="760"/>
                  <a:pt x="64" y="808"/>
                </a:cubicBezTo>
                <a:cubicBezTo>
                  <a:pt x="120" y="856"/>
                  <a:pt x="208" y="848"/>
                  <a:pt x="352" y="856"/>
                </a:cubicBezTo>
                <a:cubicBezTo>
                  <a:pt x="496" y="864"/>
                  <a:pt x="776" y="872"/>
                  <a:pt x="928" y="856"/>
                </a:cubicBezTo>
                <a:cubicBezTo>
                  <a:pt x="1080" y="840"/>
                  <a:pt x="1160" y="824"/>
                  <a:pt x="1264" y="760"/>
                </a:cubicBezTo>
                <a:cubicBezTo>
                  <a:pt x="1368" y="696"/>
                  <a:pt x="1512" y="552"/>
                  <a:pt x="1552" y="472"/>
                </a:cubicBezTo>
                <a:cubicBezTo>
                  <a:pt x="1592" y="392"/>
                  <a:pt x="1536" y="336"/>
                  <a:pt x="1504" y="280"/>
                </a:cubicBezTo>
                <a:cubicBezTo>
                  <a:pt x="1472" y="224"/>
                  <a:pt x="1440" y="176"/>
                  <a:pt x="1360" y="136"/>
                </a:cubicBezTo>
                <a:cubicBezTo>
                  <a:pt x="1280" y="96"/>
                  <a:pt x="1152" y="56"/>
                  <a:pt x="1024" y="40"/>
                </a:cubicBezTo>
                <a:close/>
              </a:path>
            </a:pathLst>
          </a:custGeom>
          <a:pattFill prst="pct5">
            <a:fgClr>
              <a:srgbClr val="C0C0C0">
                <a:alpha val="54901"/>
              </a:srgbClr>
            </a:fgClr>
            <a:bgClr>
              <a:schemeClr val="bg1">
                <a:alpha val="54901"/>
              </a:schemeClr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8702" name="Freeform 51"/>
          <p:cNvSpPr>
            <a:spLocks/>
          </p:cNvSpPr>
          <p:nvPr/>
        </p:nvSpPr>
        <p:spPr bwMode="auto">
          <a:xfrm>
            <a:off x="1428750" y="1204913"/>
            <a:ext cx="1219200" cy="2627312"/>
          </a:xfrm>
          <a:custGeom>
            <a:avLst/>
            <a:gdLst>
              <a:gd name="T0" fmla="*/ 2147483647 w 704"/>
              <a:gd name="T1" fmla="*/ 2147483647 h 1424"/>
              <a:gd name="T2" fmla="*/ 2147483647 w 704"/>
              <a:gd name="T3" fmla="*/ 2147483647 h 1424"/>
              <a:gd name="T4" fmla="*/ 2147483647 w 704"/>
              <a:gd name="T5" fmla="*/ 2147483647 h 1424"/>
              <a:gd name="T6" fmla="*/ 2147483647 w 704"/>
              <a:gd name="T7" fmla="*/ 2147483647 h 1424"/>
              <a:gd name="T8" fmla="*/ 2147483647 w 704"/>
              <a:gd name="T9" fmla="*/ 2147483647 h 1424"/>
              <a:gd name="T10" fmla="*/ 2147483647 w 704"/>
              <a:gd name="T11" fmla="*/ 2147483647 h 1424"/>
              <a:gd name="T12" fmla="*/ 2147483647 w 704"/>
              <a:gd name="T13" fmla="*/ 2147483647 h 1424"/>
              <a:gd name="T14" fmla="*/ 2147483647 w 704"/>
              <a:gd name="T15" fmla="*/ 2147483647 h 1424"/>
              <a:gd name="T16" fmla="*/ 2147483647 w 704"/>
              <a:gd name="T17" fmla="*/ 2147483647 h 1424"/>
              <a:gd name="T18" fmla="*/ 2147483647 w 704"/>
              <a:gd name="T19" fmla="*/ 2147483647 h 1424"/>
              <a:gd name="T20" fmla="*/ 2147483647 w 704"/>
              <a:gd name="T21" fmla="*/ 2147483647 h 1424"/>
              <a:gd name="T22" fmla="*/ 2147483647 w 704"/>
              <a:gd name="T23" fmla="*/ 2147483647 h 1424"/>
              <a:gd name="T24" fmla="*/ 2147483647 w 704"/>
              <a:gd name="T25" fmla="*/ 2147483647 h 1424"/>
              <a:gd name="T26" fmla="*/ 2147483647 w 704"/>
              <a:gd name="T27" fmla="*/ 2147483647 h 14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04"/>
              <a:gd name="T43" fmla="*/ 0 h 1424"/>
              <a:gd name="T44" fmla="*/ 704 w 704"/>
              <a:gd name="T45" fmla="*/ 1424 h 14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04" h="1424">
                <a:moveTo>
                  <a:pt x="544" y="16"/>
                </a:moveTo>
                <a:cubicBezTo>
                  <a:pt x="480" y="8"/>
                  <a:pt x="416" y="0"/>
                  <a:pt x="352" y="64"/>
                </a:cubicBezTo>
                <a:cubicBezTo>
                  <a:pt x="288" y="128"/>
                  <a:pt x="216" y="288"/>
                  <a:pt x="160" y="400"/>
                </a:cubicBezTo>
                <a:cubicBezTo>
                  <a:pt x="104" y="512"/>
                  <a:pt x="32" y="584"/>
                  <a:pt x="16" y="736"/>
                </a:cubicBezTo>
                <a:cubicBezTo>
                  <a:pt x="0" y="888"/>
                  <a:pt x="48" y="1200"/>
                  <a:pt x="64" y="1312"/>
                </a:cubicBezTo>
                <a:cubicBezTo>
                  <a:pt x="80" y="1424"/>
                  <a:pt x="80" y="1400"/>
                  <a:pt x="112" y="1408"/>
                </a:cubicBezTo>
                <a:cubicBezTo>
                  <a:pt x="144" y="1416"/>
                  <a:pt x="216" y="1400"/>
                  <a:pt x="256" y="1360"/>
                </a:cubicBezTo>
                <a:cubicBezTo>
                  <a:pt x="296" y="1320"/>
                  <a:pt x="312" y="1216"/>
                  <a:pt x="352" y="1168"/>
                </a:cubicBezTo>
                <a:cubicBezTo>
                  <a:pt x="392" y="1120"/>
                  <a:pt x="448" y="1120"/>
                  <a:pt x="496" y="1072"/>
                </a:cubicBezTo>
                <a:cubicBezTo>
                  <a:pt x="544" y="1024"/>
                  <a:pt x="608" y="968"/>
                  <a:pt x="640" y="880"/>
                </a:cubicBezTo>
                <a:cubicBezTo>
                  <a:pt x="672" y="792"/>
                  <a:pt x="680" y="656"/>
                  <a:pt x="688" y="544"/>
                </a:cubicBezTo>
                <a:cubicBezTo>
                  <a:pt x="696" y="432"/>
                  <a:pt x="704" y="288"/>
                  <a:pt x="688" y="208"/>
                </a:cubicBezTo>
                <a:cubicBezTo>
                  <a:pt x="672" y="128"/>
                  <a:pt x="632" y="96"/>
                  <a:pt x="592" y="64"/>
                </a:cubicBezTo>
                <a:cubicBezTo>
                  <a:pt x="552" y="32"/>
                  <a:pt x="500" y="24"/>
                  <a:pt x="448" y="1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8703" name="Freeform 52"/>
          <p:cNvSpPr>
            <a:spLocks/>
          </p:cNvSpPr>
          <p:nvPr/>
        </p:nvSpPr>
        <p:spPr bwMode="auto">
          <a:xfrm>
            <a:off x="1262063" y="1662113"/>
            <a:ext cx="527050" cy="1816100"/>
          </a:xfrm>
          <a:custGeom>
            <a:avLst/>
            <a:gdLst>
              <a:gd name="T0" fmla="*/ 2147483647 w 304"/>
              <a:gd name="T1" fmla="*/ 2147483647 h 984"/>
              <a:gd name="T2" fmla="*/ 2147483647 w 304"/>
              <a:gd name="T3" fmla="*/ 2147483647 h 984"/>
              <a:gd name="T4" fmla="*/ 2147483647 w 304"/>
              <a:gd name="T5" fmla="*/ 2147483647 h 984"/>
              <a:gd name="T6" fmla="*/ 2147483647 w 304"/>
              <a:gd name="T7" fmla="*/ 2147483647 h 984"/>
              <a:gd name="T8" fmla="*/ 2147483647 w 304"/>
              <a:gd name="T9" fmla="*/ 2147483647 h 984"/>
              <a:gd name="T10" fmla="*/ 2147483647 w 304"/>
              <a:gd name="T11" fmla="*/ 2147483647 h 984"/>
              <a:gd name="T12" fmla="*/ 2147483647 w 304"/>
              <a:gd name="T13" fmla="*/ 2147483647 h 984"/>
              <a:gd name="T14" fmla="*/ 2147483647 w 304"/>
              <a:gd name="T15" fmla="*/ 2147483647 h 984"/>
              <a:gd name="T16" fmla="*/ 2147483647 w 304"/>
              <a:gd name="T17" fmla="*/ 2147483647 h 984"/>
              <a:gd name="T18" fmla="*/ 2147483647 w 304"/>
              <a:gd name="T19" fmla="*/ 2147483647 h 984"/>
              <a:gd name="T20" fmla="*/ 2147483647 w 304"/>
              <a:gd name="T21" fmla="*/ 2147483647 h 98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4"/>
              <a:gd name="T34" fmla="*/ 0 h 984"/>
              <a:gd name="T35" fmla="*/ 304 w 304"/>
              <a:gd name="T36" fmla="*/ 984 h 98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4" h="984">
                <a:moveTo>
                  <a:pt x="160" y="8"/>
                </a:moveTo>
                <a:cubicBezTo>
                  <a:pt x="144" y="0"/>
                  <a:pt x="136" y="8"/>
                  <a:pt x="112" y="56"/>
                </a:cubicBezTo>
                <a:cubicBezTo>
                  <a:pt x="88" y="104"/>
                  <a:pt x="32" y="192"/>
                  <a:pt x="16" y="296"/>
                </a:cubicBezTo>
                <a:cubicBezTo>
                  <a:pt x="0" y="400"/>
                  <a:pt x="8" y="584"/>
                  <a:pt x="16" y="680"/>
                </a:cubicBezTo>
                <a:cubicBezTo>
                  <a:pt x="24" y="776"/>
                  <a:pt x="32" y="824"/>
                  <a:pt x="64" y="872"/>
                </a:cubicBezTo>
                <a:cubicBezTo>
                  <a:pt x="96" y="920"/>
                  <a:pt x="168" y="984"/>
                  <a:pt x="208" y="968"/>
                </a:cubicBezTo>
                <a:cubicBezTo>
                  <a:pt x="248" y="952"/>
                  <a:pt x="304" y="848"/>
                  <a:pt x="304" y="776"/>
                </a:cubicBezTo>
                <a:cubicBezTo>
                  <a:pt x="304" y="704"/>
                  <a:pt x="232" y="600"/>
                  <a:pt x="208" y="536"/>
                </a:cubicBezTo>
                <a:cubicBezTo>
                  <a:pt x="184" y="472"/>
                  <a:pt x="160" y="464"/>
                  <a:pt x="160" y="392"/>
                </a:cubicBezTo>
                <a:cubicBezTo>
                  <a:pt x="160" y="320"/>
                  <a:pt x="200" y="168"/>
                  <a:pt x="208" y="104"/>
                </a:cubicBezTo>
                <a:cubicBezTo>
                  <a:pt x="216" y="40"/>
                  <a:pt x="176" y="16"/>
                  <a:pt x="160" y="8"/>
                </a:cubicBezTo>
                <a:close/>
              </a:path>
            </a:pathLst>
          </a:custGeom>
          <a:solidFill>
            <a:schemeClr val="bg2">
              <a:alpha val="41176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8704" name="Freeform 53" descr="Divot"/>
          <p:cNvSpPr>
            <a:spLocks/>
          </p:cNvSpPr>
          <p:nvPr/>
        </p:nvSpPr>
        <p:spPr bwMode="auto">
          <a:xfrm>
            <a:off x="1774825" y="2428875"/>
            <a:ext cx="3687763" cy="1565275"/>
          </a:xfrm>
          <a:custGeom>
            <a:avLst/>
            <a:gdLst>
              <a:gd name="T0" fmla="*/ 2147483647 w 2128"/>
              <a:gd name="T1" fmla="*/ 2147483647 h 848"/>
              <a:gd name="T2" fmla="*/ 2147483647 w 2128"/>
              <a:gd name="T3" fmla="*/ 2147483647 h 848"/>
              <a:gd name="T4" fmla="*/ 2147483647 w 2128"/>
              <a:gd name="T5" fmla="*/ 2147483647 h 848"/>
              <a:gd name="T6" fmla="*/ 2147483647 w 2128"/>
              <a:gd name="T7" fmla="*/ 2147483647 h 848"/>
              <a:gd name="T8" fmla="*/ 2147483647 w 2128"/>
              <a:gd name="T9" fmla="*/ 2147483647 h 848"/>
              <a:gd name="T10" fmla="*/ 2147483647 w 2128"/>
              <a:gd name="T11" fmla="*/ 2147483647 h 848"/>
              <a:gd name="T12" fmla="*/ 2147483647 w 2128"/>
              <a:gd name="T13" fmla="*/ 2147483647 h 848"/>
              <a:gd name="T14" fmla="*/ 2147483647 w 2128"/>
              <a:gd name="T15" fmla="*/ 2147483647 h 848"/>
              <a:gd name="T16" fmla="*/ 2147483647 w 2128"/>
              <a:gd name="T17" fmla="*/ 2147483647 h 848"/>
              <a:gd name="T18" fmla="*/ 2147483647 w 2128"/>
              <a:gd name="T19" fmla="*/ 2147483647 h 848"/>
              <a:gd name="T20" fmla="*/ 2147483647 w 2128"/>
              <a:gd name="T21" fmla="*/ 2147483647 h 848"/>
              <a:gd name="T22" fmla="*/ 2147483647 w 2128"/>
              <a:gd name="T23" fmla="*/ 2147483647 h 848"/>
              <a:gd name="T24" fmla="*/ 2147483647 w 2128"/>
              <a:gd name="T25" fmla="*/ 2147483647 h 848"/>
              <a:gd name="T26" fmla="*/ 2147483647 w 2128"/>
              <a:gd name="T27" fmla="*/ 2147483647 h 848"/>
              <a:gd name="T28" fmla="*/ 2147483647 w 2128"/>
              <a:gd name="T29" fmla="*/ 2147483647 h 848"/>
              <a:gd name="T30" fmla="*/ 2147483647 w 2128"/>
              <a:gd name="T31" fmla="*/ 2147483647 h 848"/>
              <a:gd name="T32" fmla="*/ 2147483647 w 2128"/>
              <a:gd name="T33" fmla="*/ 2147483647 h 848"/>
              <a:gd name="T34" fmla="*/ 2147483647 w 2128"/>
              <a:gd name="T35" fmla="*/ 2147483647 h 848"/>
              <a:gd name="T36" fmla="*/ 2147483647 w 2128"/>
              <a:gd name="T37" fmla="*/ 2147483647 h 848"/>
              <a:gd name="T38" fmla="*/ 2147483647 w 2128"/>
              <a:gd name="T39" fmla="*/ 2147483647 h 84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2128"/>
              <a:gd name="T61" fmla="*/ 0 h 848"/>
              <a:gd name="T62" fmla="*/ 2128 w 2128"/>
              <a:gd name="T63" fmla="*/ 848 h 84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2128" h="848">
                <a:moveTo>
                  <a:pt x="2072" y="360"/>
                </a:moveTo>
                <a:cubicBezTo>
                  <a:pt x="2016" y="400"/>
                  <a:pt x="1904" y="440"/>
                  <a:pt x="1736" y="504"/>
                </a:cubicBezTo>
                <a:cubicBezTo>
                  <a:pt x="1568" y="568"/>
                  <a:pt x="1224" y="696"/>
                  <a:pt x="1064" y="744"/>
                </a:cubicBezTo>
                <a:cubicBezTo>
                  <a:pt x="904" y="792"/>
                  <a:pt x="896" y="776"/>
                  <a:pt x="776" y="792"/>
                </a:cubicBezTo>
                <a:cubicBezTo>
                  <a:pt x="656" y="808"/>
                  <a:pt x="456" y="848"/>
                  <a:pt x="344" y="840"/>
                </a:cubicBezTo>
                <a:cubicBezTo>
                  <a:pt x="232" y="832"/>
                  <a:pt x="160" y="800"/>
                  <a:pt x="104" y="744"/>
                </a:cubicBezTo>
                <a:cubicBezTo>
                  <a:pt x="48" y="688"/>
                  <a:pt x="0" y="600"/>
                  <a:pt x="8" y="504"/>
                </a:cubicBezTo>
                <a:cubicBezTo>
                  <a:pt x="16" y="408"/>
                  <a:pt x="96" y="248"/>
                  <a:pt x="152" y="168"/>
                </a:cubicBezTo>
                <a:cubicBezTo>
                  <a:pt x="208" y="88"/>
                  <a:pt x="288" y="48"/>
                  <a:pt x="344" y="24"/>
                </a:cubicBezTo>
                <a:cubicBezTo>
                  <a:pt x="400" y="0"/>
                  <a:pt x="448" y="16"/>
                  <a:pt x="488" y="24"/>
                </a:cubicBezTo>
                <a:cubicBezTo>
                  <a:pt x="528" y="32"/>
                  <a:pt x="560" y="48"/>
                  <a:pt x="584" y="72"/>
                </a:cubicBezTo>
                <a:cubicBezTo>
                  <a:pt x="608" y="96"/>
                  <a:pt x="600" y="128"/>
                  <a:pt x="632" y="168"/>
                </a:cubicBezTo>
                <a:cubicBezTo>
                  <a:pt x="664" y="208"/>
                  <a:pt x="728" y="272"/>
                  <a:pt x="776" y="312"/>
                </a:cubicBezTo>
                <a:cubicBezTo>
                  <a:pt x="824" y="352"/>
                  <a:pt x="856" y="392"/>
                  <a:pt x="920" y="408"/>
                </a:cubicBezTo>
                <a:cubicBezTo>
                  <a:pt x="984" y="424"/>
                  <a:pt x="1072" y="408"/>
                  <a:pt x="1160" y="408"/>
                </a:cubicBezTo>
                <a:cubicBezTo>
                  <a:pt x="1248" y="408"/>
                  <a:pt x="1328" y="432"/>
                  <a:pt x="1448" y="408"/>
                </a:cubicBezTo>
                <a:cubicBezTo>
                  <a:pt x="1568" y="384"/>
                  <a:pt x="1792" y="296"/>
                  <a:pt x="1880" y="264"/>
                </a:cubicBezTo>
                <a:cubicBezTo>
                  <a:pt x="1968" y="232"/>
                  <a:pt x="1944" y="216"/>
                  <a:pt x="1976" y="216"/>
                </a:cubicBezTo>
                <a:cubicBezTo>
                  <a:pt x="2008" y="216"/>
                  <a:pt x="2056" y="240"/>
                  <a:pt x="2072" y="264"/>
                </a:cubicBezTo>
                <a:cubicBezTo>
                  <a:pt x="2088" y="288"/>
                  <a:pt x="2128" y="320"/>
                  <a:pt x="2072" y="360"/>
                </a:cubicBezTo>
                <a:close/>
              </a:path>
            </a:pathLst>
          </a:custGeom>
          <a:pattFill prst="divot">
            <a:fgClr>
              <a:srgbClr val="969696">
                <a:alpha val="34117"/>
              </a:srgbClr>
            </a:fgClr>
            <a:bgClr>
              <a:schemeClr val="bg1">
                <a:alpha val="34117"/>
              </a:schemeClr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8705" name="Text Box 54"/>
          <p:cNvSpPr txBox="1">
            <a:spLocks noChangeArrowheads="1"/>
          </p:cNvSpPr>
          <p:nvPr/>
        </p:nvSpPr>
        <p:spPr bwMode="auto">
          <a:xfrm>
            <a:off x="2590800" y="3352800"/>
            <a:ext cx="14525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200" dirty="0"/>
              <a:t>Coniferous forest</a:t>
            </a:r>
          </a:p>
        </p:txBody>
      </p:sp>
      <p:sp>
        <p:nvSpPr>
          <p:cNvPr id="198706" name="Text Box 55"/>
          <p:cNvSpPr txBox="1">
            <a:spLocks noChangeArrowheads="1"/>
          </p:cNvSpPr>
          <p:nvPr/>
        </p:nvSpPr>
        <p:spPr bwMode="auto">
          <a:xfrm>
            <a:off x="3048000" y="1905000"/>
            <a:ext cx="14684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200" dirty="0"/>
              <a:t>Temperate forest</a:t>
            </a:r>
          </a:p>
        </p:txBody>
      </p:sp>
      <p:sp>
        <p:nvSpPr>
          <p:cNvPr id="198707" name="Text Box 56"/>
          <p:cNvSpPr txBox="1">
            <a:spLocks noChangeArrowheads="1"/>
          </p:cNvSpPr>
          <p:nvPr/>
        </p:nvSpPr>
        <p:spPr bwMode="auto">
          <a:xfrm>
            <a:off x="6019800" y="1371600"/>
            <a:ext cx="15398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200" dirty="0"/>
              <a:t>Tropical rainforest</a:t>
            </a:r>
          </a:p>
        </p:txBody>
      </p:sp>
      <p:sp>
        <p:nvSpPr>
          <p:cNvPr id="198708" name="Text Box 57"/>
          <p:cNvSpPr txBox="1">
            <a:spLocks noChangeArrowheads="1"/>
          </p:cNvSpPr>
          <p:nvPr/>
        </p:nvSpPr>
        <p:spPr bwMode="auto">
          <a:xfrm rot="17572268">
            <a:off x="1580357" y="1981136"/>
            <a:ext cx="8747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200" dirty="0"/>
              <a:t>Grassland</a:t>
            </a:r>
          </a:p>
        </p:txBody>
      </p:sp>
      <p:sp>
        <p:nvSpPr>
          <p:cNvPr id="198709" name="Text Box 58"/>
          <p:cNvSpPr txBox="1">
            <a:spLocks noChangeArrowheads="1"/>
          </p:cNvSpPr>
          <p:nvPr/>
        </p:nvSpPr>
        <p:spPr bwMode="auto">
          <a:xfrm>
            <a:off x="1295400" y="1096962"/>
            <a:ext cx="6810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200" dirty="0"/>
              <a:t>Desert</a:t>
            </a:r>
          </a:p>
        </p:txBody>
      </p:sp>
      <p:sp>
        <p:nvSpPr>
          <p:cNvPr id="198710" name="Line 59"/>
          <p:cNvSpPr>
            <a:spLocks noChangeShapeType="1"/>
          </p:cNvSpPr>
          <p:nvPr/>
        </p:nvSpPr>
        <p:spPr bwMode="auto">
          <a:xfrm>
            <a:off x="1539875" y="1322388"/>
            <a:ext cx="0" cy="354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8715" name="Text Box 59"/>
          <p:cNvSpPr txBox="1">
            <a:spLocks noChangeArrowheads="1"/>
          </p:cNvSpPr>
          <p:nvPr/>
        </p:nvSpPr>
        <p:spPr bwMode="auto">
          <a:xfrm>
            <a:off x="5943600" y="2735263"/>
            <a:ext cx="3200400" cy="3323987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 tIns="137160" rIns="182880" bIns="137160">
            <a:spAutoFit/>
          </a:bodyPr>
          <a:lstStyle>
            <a:lvl1pPr marL="457200" indent="-4572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914400" indent="-4572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marL="1371600" indent="-4572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marL="1828800" indent="-4572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marL="2286000" indent="-4572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marL="0" indent="0" algn="l" eaLnBrk="1" hangingPunct="1">
              <a:spcBef>
                <a:spcPct val="50000"/>
              </a:spcBef>
            </a:pPr>
            <a:r>
              <a:rPr lang="en-US" altLang="en-US" sz="1800" b="1" dirty="0" smtClean="0"/>
              <a:t>Getting drier …</a:t>
            </a:r>
          </a:p>
          <a:p>
            <a:pPr marL="0" indent="0" algn="l" eaLnBrk="1" hangingPunct="1">
              <a:spcBef>
                <a:spcPct val="50000"/>
              </a:spcBef>
            </a:pPr>
            <a:r>
              <a:rPr lang="en-US" altLang="en-US" sz="1800" dirty="0" smtClean="0"/>
              <a:t>1.Temperate rain forest</a:t>
            </a:r>
          </a:p>
          <a:p>
            <a:pPr marL="0" indent="0" algn="l" eaLnBrk="1" hangingPunct="1">
              <a:spcBef>
                <a:spcPct val="50000"/>
              </a:spcBef>
            </a:pPr>
            <a:r>
              <a:rPr lang="en-US" altLang="en-US" sz="1800" dirty="0" smtClean="0"/>
              <a:t>2. </a:t>
            </a:r>
            <a:r>
              <a:rPr lang="en-US" altLang="en-US" sz="1800" dirty="0" err="1" smtClean="0"/>
              <a:t>Midlatitude</a:t>
            </a:r>
            <a:r>
              <a:rPr lang="en-US" altLang="en-US" sz="1800" dirty="0" smtClean="0"/>
              <a:t> broad-leaf &amp; mixed forest</a:t>
            </a:r>
          </a:p>
          <a:p>
            <a:pPr marL="0" indent="0" algn="l" eaLnBrk="1" hangingPunct="1">
              <a:spcBef>
                <a:spcPct val="50000"/>
              </a:spcBef>
            </a:pPr>
            <a:r>
              <a:rPr lang="en-US" altLang="en-US" sz="1800" dirty="0" smtClean="0"/>
              <a:t>3. Grassland</a:t>
            </a:r>
          </a:p>
          <a:p>
            <a:pPr marL="0" indent="0" algn="l" eaLnBrk="1" hangingPunct="1">
              <a:spcBef>
                <a:spcPct val="50000"/>
              </a:spcBef>
            </a:pPr>
            <a:r>
              <a:rPr lang="en-US" altLang="en-US" sz="1800" b="1" dirty="0" smtClean="0"/>
              <a:t>Getting colder …</a:t>
            </a:r>
            <a:endParaRPr lang="en-US" altLang="en-US" sz="1800" b="1" dirty="0"/>
          </a:p>
          <a:p>
            <a:pPr marL="0" indent="0" algn="l" eaLnBrk="1" hangingPunct="1">
              <a:spcBef>
                <a:spcPct val="50000"/>
              </a:spcBef>
            </a:pPr>
            <a:r>
              <a:rPr lang="en-US" altLang="en-US" sz="1800" dirty="0" smtClean="0"/>
              <a:t>4. </a:t>
            </a:r>
            <a:r>
              <a:rPr lang="en-US" altLang="en-US" sz="1800" dirty="0" smtClean="0"/>
              <a:t>N</a:t>
            </a:r>
            <a:r>
              <a:rPr lang="en-US" altLang="en-US" sz="1800" dirty="0" smtClean="0"/>
              <a:t>eedle-leaf forest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en-US" sz="1800" dirty="0" smtClean="0"/>
              <a:t>5. Arctic &amp; Alpine Tundra </a:t>
            </a:r>
            <a:endParaRPr lang="en-US" altLang="en-US" sz="1800" dirty="0"/>
          </a:p>
        </p:txBody>
      </p:sp>
      <p:sp>
        <p:nvSpPr>
          <p:cNvPr id="198717" name="Line 61"/>
          <p:cNvSpPr>
            <a:spLocks noChangeShapeType="1"/>
          </p:cNvSpPr>
          <p:nvPr/>
        </p:nvSpPr>
        <p:spPr bwMode="auto">
          <a:xfrm flipH="1" flipV="1">
            <a:off x="2162768" y="2255838"/>
            <a:ext cx="3857032" cy="2265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CA"/>
          </a:p>
        </p:txBody>
      </p:sp>
      <p:sp>
        <p:nvSpPr>
          <p:cNvPr id="198718" name="Line 62"/>
          <p:cNvSpPr>
            <a:spLocks noChangeShapeType="1"/>
          </p:cNvSpPr>
          <p:nvPr/>
        </p:nvSpPr>
        <p:spPr bwMode="auto">
          <a:xfrm flipH="1" flipV="1">
            <a:off x="3551238" y="2428875"/>
            <a:ext cx="2468562" cy="132829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CA"/>
          </a:p>
        </p:txBody>
      </p:sp>
      <p:sp>
        <p:nvSpPr>
          <p:cNvPr id="198721" name="Line 65"/>
          <p:cNvSpPr>
            <a:spLocks noChangeShapeType="1"/>
          </p:cNvSpPr>
          <p:nvPr/>
        </p:nvSpPr>
        <p:spPr bwMode="auto">
          <a:xfrm flipH="1" flipV="1">
            <a:off x="2590800" y="3571080"/>
            <a:ext cx="3429000" cy="174386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CA"/>
          </a:p>
        </p:txBody>
      </p:sp>
      <p:sp>
        <p:nvSpPr>
          <p:cNvPr id="198722" name="Line 66"/>
          <p:cNvSpPr>
            <a:spLocks noChangeShapeType="1"/>
          </p:cNvSpPr>
          <p:nvPr/>
        </p:nvSpPr>
        <p:spPr bwMode="auto">
          <a:xfrm flipH="1" flipV="1">
            <a:off x="2162766" y="4586287"/>
            <a:ext cx="3903435" cy="11287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CA"/>
          </a:p>
        </p:txBody>
      </p:sp>
      <p:sp>
        <p:nvSpPr>
          <p:cNvPr id="198724" name="Text Box 68"/>
          <p:cNvSpPr txBox="1">
            <a:spLocks noChangeArrowheads="1"/>
          </p:cNvSpPr>
          <p:nvPr/>
        </p:nvSpPr>
        <p:spPr bwMode="auto">
          <a:xfrm>
            <a:off x="5562600" y="228600"/>
            <a:ext cx="3200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(Boundaries = ecotones)</a:t>
            </a:r>
          </a:p>
        </p:txBody>
      </p:sp>
      <p:sp>
        <p:nvSpPr>
          <p:cNvPr id="79" name="Freeform 78"/>
          <p:cNvSpPr>
            <a:spLocks noChangeArrowheads="1"/>
          </p:cNvSpPr>
          <p:nvPr/>
        </p:nvSpPr>
        <p:spPr bwMode="auto">
          <a:xfrm>
            <a:off x="4724400" y="1828800"/>
            <a:ext cx="3276600" cy="681038"/>
          </a:xfrm>
          <a:custGeom>
            <a:avLst/>
            <a:gdLst>
              <a:gd name="T0" fmla="*/ 992717 w 1879600"/>
              <a:gd name="T1" fmla="*/ 494805 h 529167"/>
              <a:gd name="T2" fmla="*/ 1640417 w 1879600"/>
              <a:gd name="T3" fmla="*/ 494805 h 529167"/>
              <a:gd name="T4" fmla="*/ 1843617 w 1879600"/>
              <a:gd name="T5" fmla="*/ 329870 h 529167"/>
              <a:gd name="T6" fmla="*/ 1843617 w 1879600"/>
              <a:gd name="T7" fmla="*/ 50749 h 529167"/>
              <a:gd name="T8" fmla="*/ 1627717 w 1879600"/>
              <a:gd name="T9" fmla="*/ 25375 h 529167"/>
              <a:gd name="T10" fmla="*/ 967317 w 1879600"/>
              <a:gd name="T11" fmla="*/ 38062 h 529167"/>
              <a:gd name="T12" fmla="*/ 357717 w 1879600"/>
              <a:gd name="T13" fmla="*/ 25375 h 529167"/>
              <a:gd name="T14" fmla="*/ 65617 w 1879600"/>
              <a:gd name="T15" fmla="*/ 88811 h 529167"/>
              <a:gd name="T16" fmla="*/ 14817 w 1879600"/>
              <a:gd name="T17" fmla="*/ 279121 h 529167"/>
              <a:gd name="T18" fmla="*/ 154517 w 1879600"/>
              <a:gd name="T19" fmla="*/ 494805 h 529167"/>
              <a:gd name="T20" fmla="*/ 675217 w 1879600"/>
              <a:gd name="T21" fmla="*/ 482118 h 529167"/>
              <a:gd name="T22" fmla="*/ 992717 w 1879600"/>
              <a:gd name="T23" fmla="*/ 494805 h 52916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79600"/>
              <a:gd name="T37" fmla="*/ 0 h 529167"/>
              <a:gd name="T38" fmla="*/ 1879600 w 1879600"/>
              <a:gd name="T39" fmla="*/ 529167 h 52916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79600" h="529167">
                <a:moveTo>
                  <a:pt x="992717" y="495300"/>
                </a:moveTo>
                <a:cubicBezTo>
                  <a:pt x="1153584" y="497417"/>
                  <a:pt x="1498600" y="522817"/>
                  <a:pt x="1640417" y="495300"/>
                </a:cubicBezTo>
                <a:cubicBezTo>
                  <a:pt x="1782234" y="467783"/>
                  <a:pt x="1809750" y="404283"/>
                  <a:pt x="1843617" y="330200"/>
                </a:cubicBezTo>
                <a:cubicBezTo>
                  <a:pt x="1877484" y="256117"/>
                  <a:pt x="1879600" y="101600"/>
                  <a:pt x="1843617" y="50800"/>
                </a:cubicBezTo>
                <a:cubicBezTo>
                  <a:pt x="1807634" y="0"/>
                  <a:pt x="1627717" y="25400"/>
                  <a:pt x="1627717" y="25400"/>
                </a:cubicBezTo>
                <a:lnTo>
                  <a:pt x="967317" y="38100"/>
                </a:lnTo>
                <a:cubicBezTo>
                  <a:pt x="755650" y="38100"/>
                  <a:pt x="508000" y="16933"/>
                  <a:pt x="357717" y="25400"/>
                </a:cubicBezTo>
                <a:cubicBezTo>
                  <a:pt x="207434" y="33867"/>
                  <a:pt x="122767" y="46567"/>
                  <a:pt x="65617" y="88900"/>
                </a:cubicBezTo>
                <a:cubicBezTo>
                  <a:pt x="8467" y="131233"/>
                  <a:pt x="0" y="211667"/>
                  <a:pt x="14817" y="279400"/>
                </a:cubicBezTo>
                <a:cubicBezTo>
                  <a:pt x="29634" y="347133"/>
                  <a:pt x="44450" y="461433"/>
                  <a:pt x="154517" y="495300"/>
                </a:cubicBezTo>
                <a:cubicBezTo>
                  <a:pt x="264584" y="529167"/>
                  <a:pt x="535517" y="482600"/>
                  <a:pt x="675217" y="482600"/>
                </a:cubicBezTo>
                <a:cubicBezTo>
                  <a:pt x="814917" y="482600"/>
                  <a:pt x="831850" y="493183"/>
                  <a:pt x="992717" y="49530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BFFFF"/>
                    </a:gs>
                    <a:gs pos="100000">
                      <a:srgbClr val="B5E5E9"/>
                    </a:gs>
                  </a:gsLst>
                  <a:lin ang="5400000"/>
                </a:gradFill>
              </a14:hiddenFill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  <a:defRPr/>
            </a:pPr>
            <a:endParaRPr lang="en-US" sz="240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98728" name="Text Box 55"/>
          <p:cNvSpPr txBox="1">
            <a:spLocks noChangeArrowheads="1"/>
          </p:cNvSpPr>
          <p:nvPr/>
        </p:nvSpPr>
        <p:spPr bwMode="auto">
          <a:xfrm>
            <a:off x="5715000" y="2057400"/>
            <a:ext cx="17414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1pPr>
            <a:lvl2pPr marL="37931725" indent="-37474525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2pPr>
            <a:lvl3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3pPr>
            <a:lvl4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4pPr>
            <a:lvl5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  <a:ea typeface="ＭＳ Ｐゴシック" pitchFamily="-111" charset="-128"/>
              </a:defRPr>
            </a:lvl9pPr>
          </a:lstStyle>
          <a:p>
            <a:pPr eaLnBrk="1" hangingPunct="1"/>
            <a:r>
              <a:rPr lang="en-US" altLang="en-US" sz="1200" dirty="0"/>
              <a:t>Temperate rainforest</a:t>
            </a:r>
          </a:p>
        </p:txBody>
      </p:sp>
      <p:sp>
        <p:nvSpPr>
          <p:cNvPr id="198729" name="Text Box 73"/>
          <p:cNvSpPr txBox="1">
            <a:spLocks noChangeArrowheads="1"/>
          </p:cNvSpPr>
          <p:nvPr/>
        </p:nvSpPr>
        <p:spPr bwMode="auto">
          <a:xfrm>
            <a:off x="381000" y="228600"/>
            <a:ext cx="4953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BIOMES: rel. with temp. and precip.</a:t>
            </a:r>
          </a:p>
        </p:txBody>
      </p:sp>
      <p:sp>
        <p:nvSpPr>
          <p:cNvPr id="198730" name="Line 74"/>
          <p:cNvSpPr>
            <a:spLocks noChangeShapeType="1"/>
          </p:cNvSpPr>
          <p:nvPr/>
        </p:nvSpPr>
        <p:spPr bwMode="auto">
          <a:xfrm flipV="1">
            <a:off x="5689299" y="2321196"/>
            <a:ext cx="376903" cy="983465"/>
          </a:xfrm>
          <a:custGeom>
            <a:avLst/>
            <a:gdLst>
              <a:gd name="connsiteX0" fmla="*/ 0 w 228600"/>
              <a:gd name="connsiteY0" fmla="*/ 0 h 609600"/>
              <a:gd name="connsiteX1" fmla="*/ 228600 w 228600"/>
              <a:gd name="connsiteY1" fmla="*/ 609600 h 609600"/>
              <a:gd name="connsiteX0" fmla="*/ 0 w 228600"/>
              <a:gd name="connsiteY0" fmla="*/ 0 h 609600"/>
              <a:gd name="connsiteX1" fmla="*/ 158750 w 228600"/>
              <a:gd name="connsiteY1" fmla="*/ 397608 h 609600"/>
              <a:gd name="connsiteX2" fmla="*/ 228600 w 228600"/>
              <a:gd name="connsiteY2" fmla="*/ 609600 h 609600"/>
              <a:gd name="connsiteX0" fmla="*/ 240066 w 468666"/>
              <a:gd name="connsiteY0" fmla="*/ 0 h 609600"/>
              <a:gd name="connsiteX1" fmla="*/ 398816 w 468666"/>
              <a:gd name="connsiteY1" fmla="*/ 397608 h 609600"/>
              <a:gd name="connsiteX2" fmla="*/ 231 w 468666"/>
              <a:gd name="connsiteY2" fmla="*/ 186592 h 609600"/>
              <a:gd name="connsiteX3" fmla="*/ 468666 w 468666"/>
              <a:gd name="connsiteY3" fmla="*/ 609600 h 609600"/>
              <a:gd name="connsiteX0" fmla="*/ 369020 w 468666"/>
              <a:gd name="connsiteY0" fmla="*/ 0 h 973015"/>
              <a:gd name="connsiteX1" fmla="*/ 398816 w 468666"/>
              <a:gd name="connsiteY1" fmla="*/ 761023 h 973015"/>
              <a:gd name="connsiteX2" fmla="*/ 231 w 468666"/>
              <a:gd name="connsiteY2" fmla="*/ 550007 h 973015"/>
              <a:gd name="connsiteX3" fmla="*/ 468666 w 468666"/>
              <a:gd name="connsiteY3" fmla="*/ 973015 h 973015"/>
              <a:gd name="connsiteX0" fmla="*/ 369439 w 469085"/>
              <a:gd name="connsiteY0" fmla="*/ 0 h 973015"/>
              <a:gd name="connsiteX1" fmla="*/ 117077 w 469085"/>
              <a:gd name="connsiteY1" fmla="*/ 369137 h 973015"/>
              <a:gd name="connsiteX2" fmla="*/ 650 w 469085"/>
              <a:gd name="connsiteY2" fmla="*/ 550007 h 973015"/>
              <a:gd name="connsiteX3" fmla="*/ 469085 w 469085"/>
              <a:gd name="connsiteY3" fmla="*/ 973015 h 973015"/>
              <a:gd name="connsiteX0" fmla="*/ 370124 w 469770"/>
              <a:gd name="connsiteY0" fmla="*/ 0 h 973015"/>
              <a:gd name="connsiteX1" fmla="*/ 117762 w 469770"/>
              <a:gd name="connsiteY1" fmla="*/ 369137 h 973015"/>
              <a:gd name="connsiteX2" fmla="*/ 1335 w 469770"/>
              <a:gd name="connsiteY2" fmla="*/ 550007 h 973015"/>
              <a:gd name="connsiteX3" fmla="*/ 469770 w 469770"/>
              <a:gd name="connsiteY3" fmla="*/ 973015 h 973015"/>
              <a:gd name="connsiteX0" fmla="*/ 385119 w 484765"/>
              <a:gd name="connsiteY0" fmla="*/ 0 h 973015"/>
              <a:gd name="connsiteX1" fmla="*/ 132757 w 484765"/>
              <a:gd name="connsiteY1" fmla="*/ 369137 h 973015"/>
              <a:gd name="connsiteX2" fmla="*/ 16330 w 484765"/>
              <a:gd name="connsiteY2" fmla="*/ 550007 h 973015"/>
              <a:gd name="connsiteX3" fmla="*/ 484765 w 484765"/>
              <a:gd name="connsiteY3" fmla="*/ 973015 h 973015"/>
              <a:gd name="connsiteX0" fmla="*/ 385119 w 484765"/>
              <a:gd name="connsiteY0" fmla="*/ 0 h 973015"/>
              <a:gd name="connsiteX1" fmla="*/ 132757 w 484765"/>
              <a:gd name="connsiteY1" fmla="*/ 369137 h 973015"/>
              <a:gd name="connsiteX2" fmla="*/ 16330 w 484765"/>
              <a:gd name="connsiteY2" fmla="*/ 550007 h 973015"/>
              <a:gd name="connsiteX3" fmla="*/ 484765 w 484765"/>
              <a:gd name="connsiteY3" fmla="*/ 973015 h 973015"/>
              <a:gd name="connsiteX0" fmla="*/ 385119 w 484765"/>
              <a:gd name="connsiteY0" fmla="*/ 0 h 973015"/>
              <a:gd name="connsiteX1" fmla="*/ 132757 w 484765"/>
              <a:gd name="connsiteY1" fmla="*/ 369137 h 973015"/>
              <a:gd name="connsiteX2" fmla="*/ 16330 w 484765"/>
              <a:gd name="connsiteY2" fmla="*/ 550007 h 973015"/>
              <a:gd name="connsiteX3" fmla="*/ 484765 w 484765"/>
              <a:gd name="connsiteY3" fmla="*/ 973015 h 973015"/>
              <a:gd name="connsiteX0" fmla="*/ 385119 w 484765"/>
              <a:gd name="connsiteY0" fmla="*/ 0 h 973015"/>
              <a:gd name="connsiteX1" fmla="*/ 132757 w 484765"/>
              <a:gd name="connsiteY1" fmla="*/ 369137 h 973015"/>
              <a:gd name="connsiteX2" fmla="*/ 16330 w 484765"/>
              <a:gd name="connsiteY2" fmla="*/ 550007 h 973015"/>
              <a:gd name="connsiteX3" fmla="*/ 484765 w 484765"/>
              <a:gd name="connsiteY3" fmla="*/ 973015 h 973015"/>
              <a:gd name="connsiteX0" fmla="*/ 368789 w 468435"/>
              <a:gd name="connsiteY0" fmla="*/ 0 h 973015"/>
              <a:gd name="connsiteX1" fmla="*/ 0 w 468435"/>
              <a:gd name="connsiteY1" fmla="*/ 550007 h 973015"/>
              <a:gd name="connsiteX2" fmla="*/ 468435 w 468435"/>
              <a:gd name="connsiteY2" fmla="*/ 973015 h 973015"/>
              <a:gd name="connsiteX0" fmla="*/ 368815 w 468461"/>
              <a:gd name="connsiteY0" fmla="*/ 0 h 973015"/>
              <a:gd name="connsiteX1" fmla="*/ 26 w 468461"/>
              <a:gd name="connsiteY1" fmla="*/ 550007 h 973015"/>
              <a:gd name="connsiteX2" fmla="*/ 468461 w 468461"/>
              <a:gd name="connsiteY2" fmla="*/ 973015 h 973015"/>
              <a:gd name="connsiteX0" fmla="*/ 376903 w 376903"/>
              <a:gd name="connsiteY0" fmla="*/ 0 h 1077518"/>
              <a:gd name="connsiteX1" fmla="*/ 8114 w 376903"/>
              <a:gd name="connsiteY1" fmla="*/ 550007 h 1077518"/>
              <a:gd name="connsiteX2" fmla="*/ 121239 w 376903"/>
              <a:gd name="connsiteY2" fmla="*/ 1077518 h 1077518"/>
              <a:gd name="connsiteX0" fmla="*/ 376903 w 376903"/>
              <a:gd name="connsiteY0" fmla="*/ 0 h 983465"/>
              <a:gd name="connsiteX1" fmla="*/ 8114 w 376903"/>
              <a:gd name="connsiteY1" fmla="*/ 455954 h 983465"/>
              <a:gd name="connsiteX2" fmla="*/ 121239 w 376903"/>
              <a:gd name="connsiteY2" fmla="*/ 983465 h 983465"/>
              <a:gd name="connsiteX0" fmla="*/ 376903 w 376903"/>
              <a:gd name="connsiteY0" fmla="*/ 0 h 983465"/>
              <a:gd name="connsiteX1" fmla="*/ 8114 w 376903"/>
              <a:gd name="connsiteY1" fmla="*/ 455954 h 983465"/>
              <a:gd name="connsiteX2" fmla="*/ 121239 w 376903"/>
              <a:gd name="connsiteY2" fmla="*/ 983465 h 983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6903" h="983465">
                <a:moveTo>
                  <a:pt x="376903" y="0"/>
                </a:moveTo>
                <a:cubicBezTo>
                  <a:pt x="175596" y="141535"/>
                  <a:pt x="50725" y="292043"/>
                  <a:pt x="8114" y="455954"/>
                </a:cubicBezTo>
                <a:cubicBezTo>
                  <a:pt x="-34497" y="619865"/>
                  <a:pt x="103736" y="942271"/>
                  <a:pt x="121239" y="983465"/>
                </a:cubicBez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98731" name="Text Box 75"/>
          <p:cNvSpPr txBox="1">
            <a:spLocks noChangeArrowheads="1"/>
          </p:cNvSpPr>
          <p:nvPr/>
        </p:nvSpPr>
        <p:spPr bwMode="auto">
          <a:xfrm>
            <a:off x="0" y="990600"/>
            <a:ext cx="990600" cy="366713"/>
          </a:xfrm>
          <a:prstGeom prst="rect">
            <a:avLst/>
          </a:prstGeom>
          <a:solidFill>
            <a:srgbClr val="FF9966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lang="en-US" altLang="en-US" sz="1800" dirty="0"/>
              <a:t>HOT</a:t>
            </a:r>
          </a:p>
        </p:txBody>
      </p:sp>
      <p:sp>
        <p:nvSpPr>
          <p:cNvPr id="198732" name="Text Box 76"/>
          <p:cNvSpPr txBox="1">
            <a:spLocks noChangeArrowheads="1"/>
          </p:cNvSpPr>
          <p:nvPr/>
        </p:nvSpPr>
        <p:spPr bwMode="auto">
          <a:xfrm>
            <a:off x="0" y="5715000"/>
            <a:ext cx="990600" cy="366713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lang="en-US" altLang="en-US" sz="1800" dirty="0"/>
              <a:t>COLD</a:t>
            </a:r>
          </a:p>
        </p:txBody>
      </p:sp>
      <p:sp>
        <p:nvSpPr>
          <p:cNvPr id="198733" name="Text Box 77"/>
          <p:cNvSpPr txBox="1">
            <a:spLocks noChangeArrowheads="1"/>
          </p:cNvSpPr>
          <p:nvPr/>
        </p:nvSpPr>
        <p:spPr bwMode="auto">
          <a:xfrm>
            <a:off x="914400" y="6491288"/>
            <a:ext cx="990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lang="en-US" altLang="en-US" sz="1800" dirty="0"/>
              <a:t>DRY</a:t>
            </a:r>
          </a:p>
        </p:txBody>
      </p:sp>
      <p:sp>
        <p:nvSpPr>
          <p:cNvPr id="198734" name="Text Box 78"/>
          <p:cNvSpPr txBox="1">
            <a:spLocks noChangeArrowheads="1"/>
          </p:cNvSpPr>
          <p:nvPr/>
        </p:nvSpPr>
        <p:spPr bwMode="auto">
          <a:xfrm>
            <a:off x="4800600" y="6491288"/>
            <a:ext cx="990600" cy="366712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lang="en-US" altLang="en-US" sz="1800" dirty="0"/>
              <a:t>WET</a:t>
            </a:r>
          </a:p>
        </p:txBody>
      </p:sp>
      <p:sp>
        <p:nvSpPr>
          <p:cNvPr id="198735" name="Line 79"/>
          <p:cNvSpPr>
            <a:spLocks noChangeShapeType="1"/>
          </p:cNvSpPr>
          <p:nvPr/>
        </p:nvSpPr>
        <p:spPr bwMode="auto">
          <a:xfrm>
            <a:off x="1981200" y="6705600"/>
            <a:ext cx="2667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98736" name="Line 80"/>
          <p:cNvSpPr>
            <a:spLocks noChangeShapeType="1"/>
          </p:cNvSpPr>
          <p:nvPr/>
        </p:nvSpPr>
        <p:spPr bwMode="auto">
          <a:xfrm flipV="1">
            <a:off x="304800" y="1828800"/>
            <a:ext cx="0" cy="3657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996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F5BE7-4DEE-4515-93AC-AD962386B148}" type="slidenum">
              <a:rPr lang="en-US" altLang="en-US"/>
              <a:pPr/>
              <a:t>5</a:t>
            </a:fld>
            <a:endParaRPr lang="en-US" altLang="en-US"/>
          </a:p>
        </p:txBody>
      </p:sp>
      <p:pic>
        <p:nvPicPr>
          <p:cNvPr id="269316" name="Picture 4" descr="Biomes map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73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1"/>
          <p:cNvSpPr>
            <a:spLocks noChangeArrowheads="1"/>
          </p:cNvSpPr>
          <p:nvPr/>
        </p:nvSpPr>
        <p:spPr bwMode="auto">
          <a:xfrm>
            <a:off x="0" y="493222"/>
            <a:ext cx="2514600" cy="1447800"/>
          </a:xfrm>
          <a:prstGeom prst="wedgeEllipseCallout">
            <a:avLst>
              <a:gd name="adj1" fmla="val 61916"/>
              <a:gd name="adj2" fmla="val 71691"/>
            </a:avLst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 dirty="0" smtClean="0"/>
              <a:t>Notice anything about this boundary?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887B6-FBEA-404A-8B83-E336D4A28CF0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09600" y="457200"/>
            <a:ext cx="7632700" cy="587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2800" b="1" dirty="0"/>
              <a:t>Canada’s Vegetation regions</a:t>
            </a:r>
            <a:r>
              <a:rPr lang="en-US" altLang="en-US" sz="2800" dirty="0" smtClean="0"/>
              <a:t>: </a:t>
            </a:r>
            <a:r>
              <a:rPr lang="en-US" altLang="en-US" sz="2400" dirty="0" smtClean="0"/>
              <a:t>(quick summary)</a:t>
            </a:r>
            <a:endParaRPr lang="en-US" altLang="en-US" sz="2800" dirty="0"/>
          </a:p>
          <a:p>
            <a:pPr algn="l"/>
            <a:endParaRPr lang="en-US" altLang="en-US" sz="2800" dirty="0"/>
          </a:p>
          <a:p>
            <a:pPr algn="l"/>
            <a:r>
              <a:rPr lang="en-US" altLang="en-US" sz="2000" dirty="0"/>
              <a:t>Arctic &amp; Alpine tundra – very cold and dry; herb, shrub</a:t>
            </a:r>
          </a:p>
          <a:p>
            <a:pPr algn="l"/>
            <a:endParaRPr lang="en-US" altLang="en-US" sz="2000" dirty="0"/>
          </a:p>
          <a:p>
            <a:pPr algn="l"/>
            <a:r>
              <a:rPr lang="en-US" altLang="en-US" sz="2000" dirty="0"/>
              <a:t>(Subarctic – cold winters, dry warmer summers; shrub tundra –forest, boreal forest &amp; barrens)</a:t>
            </a:r>
          </a:p>
          <a:p>
            <a:pPr algn="l"/>
            <a:endParaRPr lang="en-US" altLang="en-US" sz="2000" dirty="0"/>
          </a:p>
          <a:p>
            <a:pPr algn="l"/>
            <a:r>
              <a:rPr lang="en-US" altLang="en-US" sz="2000" dirty="0" err="1"/>
              <a:t>Needleleaf</a:t>
            </a:r>
            <a:r>
              <a:rPr lang="en-US" altLang="en-US" sz="2000" dirty="0"/>
              <a:t> forest &amp; Montane Forest – cold, dominant summer precipitation; boreal forest &amp; grass</a:t>
            </a:r>
          </a:p>
          <a:p>
            <a:pPr algn="l"/>
            <a:endParaRPr lang="en-US" altLang="en-US" sz="2000" dirty="0"/>
          </a:p>
          <a:p>
            <a:pPr algn="l"/>
            <a:r>
              <a:rPr lang="en-US" altLang="en-US" sz="2000" dirty="0" err="1"/>
              <a:t>Midlatitude</a:t>
            </a:r>
            <a:r>
              <a:rPr lang="en-US" altLang="en-US" sz="2000" dirty="0"/>
              <a:t> Broadleaf and Mixed Forest – range in temperature, moist all year, mixed forests</a:t>
            </a:r>
          </a:p>
          <a:p>
            <a:pPr algn="l"/>
            <a:endParaRPr lang="en-US" altLang="en-US" sz="2000" dirty="0"/>
          </a:p>
          <a:p>
            <a:pPr algn="l"/>
            <a:r>
              <a:rPr lang="en-US" altLang="en-US" sz="2000" dirty="0" err="1"/>
              <a:t>Midlatitude</a:t>
            </a:r>
            <a:r>
              <a:rPr lang="en-US" altLang="en-US" sz="2000" dirty="0"/>
              <a:t> Grassland – dry, great range of temperature; prairie</a:t>
            </a:r>
          </a:p>
          <a:p>
            <a:pPr algn="l"/>
            <a:endParaRPr lang="en-US" altLang="en-US" sz="2000" dirty="0"/>
          </a:p>
          <a:p>
            <a:pPr algn="l"/>
            <a:r>
              <a:rPr lang="en-US" altLang="en-US" sz="2000" dirty="0"/>
              <a:t>Temperate Rain Forest – wet, relatively warm, smaller temp range, elevation differences, coasts </a:t>
            </a:r>
            <a:endParaRPr lang="en-CA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0E4C-10ED-43DC-B02A-8D90F9ED9B63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69994" name="Text Box 10"/>
          <p:cNvSpPr txBox="1">
            <a:spLocks noChangeArrowheads="1"/>
          </p:cNvSpPr>
          <p:nvPr/>
        </p:nvSpPr>
        <p:spPr bwMode="auto">
          <a:xfrm>
            <a:off x="533400" y="1295400"/>
            <a:ext cx="3505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dirty="0" smtClean="0"/>
              <a:t>Affected </a:t>
            </a:r>
            <a:r>
              <a:rPr lang="en-US" altLang="en-US" dirty="0"/>
              <a:t>by latitude and </a:t>
            </a:r>
            <a:r>
              <a:rPr lang="en-US" altLang="en-US" dirty="0" smtClean="0"/>
              <a:t>altitude: 2 zones</a:t>
            </a:r>
            <a:endParaRPr lang="en-CA" altLang="en-US" dirty="0"/>
          </a:p>
        </p:txBody>
      </p:sp>
      <p:sp>
        <p:nvSpPr>
          <p:cNvPr id="170000" name="Rectangle 16"/>
          <p:cNvSpPr>
            <a:spLocks noChangeArrowheads="1"/>
          </p:cNvSpPr>
          <p:nvPr/>
        </p:nvSpPr>
        <p:spPr bwMode="auto">
          <a:xfrm>
            <a:off x="381000" y="381000"/>
            <a:ext cx="4648200" cy="6858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70001" name="Text Box 17"/>
          <p:cNvSpPr txBox="1">
            <a:spLocks noChangeArrowheads="1"/>
          </p:cNvSpPr>
          <p:nvPr/>
        </p:nvSpPr>
        <p:spPr bwMode="auto">
          <a:xfrm>
            <a:off x="457200" y="457200"/>
            <a:ext cx="4419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Aft>
                <a:spcPct val="35000"/>
              </a:spcAft>
            </a:pPr>
            <a:r>
              <a:rPr lang="en-US" altLang="en-US" sz="3200"/>
              <a:t>Temperate Rainforest</a:t>
            </a:r>
            <a:endParaRPr lang="en-US" altLang="en-US" sz="2400"/>
          </a:p>
        </p:txBody>
      </p:sp>
      <p:sp>
        <p:nvSpPr>
          <p:cNvPr id="170005" name="AutoShape 21"/>
          <p:cNvSpPr>
            <a:spLocks noChangeArrowheads="1"/>
          </p:cNvSpPr>
          <p:nvPr/>
        </p:nvSpPr>
        <p:spPr bwMode="auto">
          <a:xfrm>
            <a:off x="533400" y="2290465"/>
            <a:ext cx="2514600" cy="1066800"/>
          </a:xfrm>
          <a:prstGeom prst="wedgeEllipseCallout">
            <a:avLst>
              <a:gd name="adj1" fmla="val 5091"/>
              <a:gd name="adj2" fmla="val -78822"/>
            </a:avLst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/>
              <a:t>What might change?</a:t>
            </a:r>
          </a:p>
        </p:txBody>
      </p:sp>
      <p:sp>
        <p:nvSpPr>
          <p:cNvPr id="170006" name="Text Box 22"/>
          <p:cNvSpPr txBox="1">
            <a:spLocks noChangeArrowheads="1"/>
          </p:cNvSpPr>
          <p:nvPr/>
        </p:nvSpPr>
        <p:spPr bwMode="auto">
          <a:xfrm>
            <a:off x="3657600" y="2362200"/>
            <a:ext cx="4953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 smtClean="0"/>
              <a:t>2. (Southerly) </a:t>
            </a:r>
            <a:r>
              <a:rPr lang="en-US" altLang="en-US" dirty="0" smtClean="0">
                <a:solidFill>
                  <a:srgbClr val="FF0000"/>
                </a:solidFill>
              </a:rPr>
              <a:t>Seasonal</a:t>
            </a:r>
            <a:r>
              <a:rPr lang="en-US" altLang="en-US" dirty="0" smtClean="0"/>
              <a:t> </a:t>
            </a:r>
            <a:r>
              <a:rPr lang="en-US" altLang="en-US" dirty="0"/>
              <a:t>rain forest: </a:t>
            </a:r>
            <a:r>
              <a:rPr lang="en-US" altLang="en-US" dirty="0">
                <a:solidFill>
                  <a:srgbClr val="00B050"/>
                </a:solidFill>
              </a:rPr>
              <a:t>Douglas fir</a:t>
            </a:r>
            <a:r>
              <a:rPr lang="en-US" altLang="en-US" dirty="0"/>
              <a:t>, Western red cedar, Sitka spruce, Western </a:t>
            </a:r>
            <a:r>
              <a:rPr lang="en-US" altLang="en-US" dirty="0" smtClean="0"/>
              <a:t>hemlock; </a:t>
            </a:r>
            <a:r>
              <a:rPr lang="en-US" altLang="en-US" dirty="0" err="1" smtClean="0"/>
              <a:t>eg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Haida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Gwaii</a:t>
            </a:r>
            <a:endParaRPr lang="en-US" altLang="en-US" dirty="0"/>
          </a:p>
        </p:txBody>
      </p:sp>
      <p:sp>
        <p:nvSpPr>
          <p:cNvPr id="170007" name="Text Box 23"/>
          <p:cNvSpPr txBox="1">
            <a:spLocks noChangeArrowheads="1"/>
          </p:cNvSpPr>
          <p:nvPr/>
        </p:nvSpPr>
        <p:spPr bwMode="auto">
          <a:xfrm>
            <a:off x="3657600" y="1295400"/>
            <a:ext cx="4953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 smtClean="0"/>
              <a:t>1. (Northerly) </a:t>
            </a:r>
            <a:r>
              <a:rPr lang="en-US" altLang="en-US" dirty="0" err="1" smtClean="0">
                <a:solidFill>
                  <a:srgbClr val="FF0000"/>
                </a:solidFill>
              </a:rPr>
              <a:t>Perhumid</a:t>
            </a:r>
            <a:r>
              <a:rPr lang="en-US" altLang="en-US" dirty="0" smtClean="0"/>
              <a:t> </a:t>
            </a:r>
            <a:r>
              <a:rPr lang="en-US" altLang="en-US" dirty="0"/>
              <a:t>rain forest: Western red cedar, Sitka spruce, western </a:t>
            </a:r>
            <a:r>
              <a:rPr lang="en-US" altLang="en-US" dirty="0" smtClean="0"/>
              <a:t>hemlock; </a:t>
            </a:r>
            <a:r>
              <a:rPr lang="en-US" altLang="en-US" dirty="0" err="1" smtClean="0"/>
              <a:t>eg</a:t>
            </a:r>
            <a:r>
              <a:rPr lang="en-US" altLang="en-US" dirty="0" smtClean="0"/>
              <a:t>, Vancouver island</a:t>
            </a:r>
            <a:endParaRPr lang="en-US" altLang="en-US" dirty="0"/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362268" y="4570064"/>
            <a:ext cx="398113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en-US" dirty="0" smtClean="0">
                <a:solidFill>
                  <a:srgbClr val="FF0000"/>
                </a:solidFill>
              </a:rPr>
              <a:t>Temp</a:t>
            </a:r>
            <a:r>
              <a:rPr lang="en-US" altLang="en-US" dirty="0" smtClean="0"/>
              <a:t> (at low elevations): all mean </a:t>
            </a:r>
            <a:r>
              <a:rPr lang="en-US" altLang="en-US" dirty="0"/>
              <a:t>monthly temperatures above </a:t>
            </a:r>
            <a:r>
              <a:rPr lang="en-US" altLang="en-US" dirty="0" smtClean="0"/>
              <a:t>0</a:t>
            </a:r>
            <a:r>
              <a:rPr lang="en-US" altLang="en-US" baseline="30000" dirty="0" smtClean="0"/>
              <a:t>o</a:t>
            </a:r>
            <a:r>
              <a:rPr lang="en-US" altLang="en-US" dirty="0" smtClean="0"/>
              <a:t>C</a:t>
            </a:r>
            <a:endParaRPr lang="en-US" altLang="en-US" dirty="0"/>
          </a:p>
          <a:p>
            <a:pPr algn="l"/>
            <a:endParaRPr lang="en-US" altLang="en-US" dirty="0"/>
          </a:p>
          <a:p>
            <a:pPr algn="l"/>
            <a:r>
              <a:rPr lang="en-US" altLang="en-US" dirty="0" err="1" smtClean="0">
                <a:solidFill>
                  <a:srgbClr val="00B0F0"/>
                </a:solidFill>
              </a:rPr>
              <a:t>Precip</a:t>
            </a:r>
            <a:r>
              <a:rPr lang="en-US" altLang="en-US" dirty="0" smtClean="0">
                <a:solidFill>
                  <a:srgbClr val="00B0F0"/>
                </a:solidFill>
              </a:rPr>
              <a:t>:</a:t>
            </a:r>
            <a:r>
              <a:rPr lang="en-US" altLang="en-US" dirty="0" smtClean="0"/>
              <a:t> winter maximum </a:t>
            </a:r>
            <a:r>
              <a:rPr lang="en-US" altLang="en-US" dirty="0"/>
              <a:t>precipitation </a:t>
            </a:r>
            <a:r>
              <a:rPr lang="en-US" altLang="en-US" dirty="0" smtClean="0"/>
              <a:t>(Oct-Apr) </a:t>
            </a:r>
            <a:r>
              <a:rPr lang="en-US" altLang="en-US" dirty="0"/>
              <a:t>from cyclonic </a:t>
            </a:r>
            <a:r>
              <a:rPr lang="en-US" altLang="en-US" dirty="0" smtClean="0"/>
              <a:t>storms, summer drier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1000" y="4066192"/>
            <a:ext cx="4370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dirty="0" smtClean="0"/>
              <a:t>Climate</a:t>
            </a:r>
            <a:endParaRPr lang="en-CA" sz="2400" dirty="0"/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5562600" y="4782446"/>
            <a:ext cx="280482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en-US" dirty="0" smtClean="0"/>
              <a:t>Snow minor</a:t>
            </a:r>
            <a:endParaRPr lang="en-US" altLang="en-US" dirty="0"/>
          </a:p>
          <a:p>
            <a:pPr algn="l"/>
            <a:endParaRPr lang="en-US" altLang="en-US" dirty="0"/>
          </a:p>
          <a:p>
            <a:pPr algn="l"/>
            <a:r>
              <a:rPr lang="en-US" altLang="en-US" dirty="0" smtClean="0"/>
              <a:t>Fog important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1310-9022-4528-A54B-816206962AC8}" type="slidenum">
              <a:rPr lang="en-US" altLang="en-US" smtClean="0"/>
              <a:pPr/>
              <a:t>8</a:t>
            </a:fld>
            <a:endParaRPr lang="en-US" altLang="en-US" dirty="0"/>
          </a:p>
        </p:txBody>
      </p:sp>
      <p:sp>
        <p:nvSpPr>
          <p:cNvPr id="151559" name="Text Box 7"/>
          <p:cNvSpPr txBox="1">
            <a:spLocks noChangeArrowheads="1"/>
          </p:cNvSpPr>
          <p:nvPr/>
        </p:nvSpPr>
        <p:spPr bwMode="auto">
          <a:xfrm>
            <a:off x="304800" y="284162"/>
            <a:ext cx="5181600" cy="2534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ts val="800"/>
              </a:spcBef>
            </a:pPr>
            <a:r>
              <a:rPr lang="en-US" altLang="en-US" sz="2400" dirty="0"/>
              <a:t>Vegetation characteristics</a:t>
            </a:r>
          </a:p>
          <a:p>
            <a:pPr algn="l">
              <a:spcBef>
                <a:spcPts val="800"/>
              </a:spcBef>
            </a:pPr>
            <a:r>
              <a:rPr lang="en-US" altLang="en-US" dirty="0"/>
              <a:t>Canopy: </a:t>
            </a:r>
            <a:r>
              <a:rPr lang="en-US" altLang="en-US" dirty="0">
                <a:solidFill>
                  <a:srgbClr val="FF0000"/>
                </a:solidFill>
              </a:rPr>
              <a:t>dominated</a:t>
            </a:r>
            <a:r>
              <a:rPr lang="en-US" altLang="en-US" dirty="0"/>
              <a:t> by </a:t>
            </a:r>
            <a:r>
              <a:rPr lang="en-US" altLang="en-US" dirty="0" smtClean="0"/>
              <a:t>conifers</a:t>
            </a:r>
          </a:p>
          <a:p>
            <a:pPr algn="l">
              <a:spcBef>
                <a:spcPts val="800"/>
              </a:spcBef>
            </a:pPr>
            <a:r>
              <a:rPr lang="en-US" altLang="en-US" dirty="0" smtClean="0"/>
              <a:t>Hardwood trees common (</a:t>
            </a:r>
            <a:r>
              <a:rPr lang="en-US" altLang="en-US" dirty="0" err="1" smtClean="0"/>
              <a:t>eg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Bigleaf</a:t>
            </a:r>
            <a:r>
              <a:rPr lang="en-US" altLang="en-US" dirty="0" smtClean="0"/>
              <a:t> maple &amp; Alder) – these provide N fixing</a:t>
            </a:r>
          </a:p>
          <a:p>
            <a:pPr algn="l">
              <a:spcBef>
                <a:spcPts val="800"/>
              </a:spcBef>
            </a:pPr>
            <a:r>
              <a:rPr lang="en-US" altLang="en-US" dirty="0" err="1" smtClean="0"/>
              <a:t>Understorey</a:t>
            </a:r>
            <a:r>
              <a:rPr lang="en-US" altLang="en-US" dirty="0"/>
              <a:t>: Lush diverse </a:t>
            </a:r>
            <a:r>
              <a:rPr lang="en-US" altLang="en-US" dirty="0" smtClean="0"/>
              <a:t>understory – broadleaf shrubs, </a:t>
            </a:r>
            <a:r>
              <a:rPr lang="en-US" altLang="en-US" dirty="0"/>
              <a:t>ferns, </a:t>
            </a:r>
            <a:r>
              <a:rPr lang="en-US" altLang="en-US" dirty="0" smtClean="0"/>
              <a:t>moss, lichen</a:t>
            </a:r>
            <a:endParaRPr lang="en-US" altLang="en-US" dirty="0"/>
          </a:p>
          <a:p>
            <a:pPr algn="l">
              <a:spcBef>
                <a:spcPts val="800"/>
              </a:spcBef>
            </a:pPr>
            <a:r>
              <a:rPr lang="en-US" altLang="en-US" dirty="0"/>
              <a:t>Lots of </a:t>
            </a:r>
            <a:r>
              <a:rPr lang="en-US" altLang="en-US" dirty="0" smtClean="0"/>
              <a:t>Epiphytes</a:t>
            </a:r>
            <a:endParaRPr lang="en-US" altLang="en-US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52400" y="3276600"/>
            <a:ext cx="4191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Floor </a:t>
            </a:r>
            <a:r>
              <a:rPr lang="en-US" altLang="en-US" dirty="0">
                <a:latin typeface="Comic Sans MS" pitchFamily="66" charset="0"/>
              </a:rPr>
              <a:t>covered with thick layer of detritus </a:t>
            </a:r>
            <a:r>
              <a:rPr lang="en-US" altLang="en-US" dirty="0" smtClean="0">
                <a:latin typeface="Comic Sans MS" pitchFamily="66" charset="0"/>
              </a:rPr>
              <a:t>+ undergrowth</a:t>
            </a:r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Huge trees (&gt;80 m tall, </a:t>
            </a:r>
            <a:r>
              <a:rPr lang="en-US" altLang="en-US" dirty="0" err="1">
                <a:latin typeface="Comic Sans MS" pitchFamily="66" charset="0"/>
              </a:rPr>
              <a:t>diam</a:t>
            </a:r>
            <a:r>
              <a:rPr lang="en-US" altLang="en-US" dirty="0">
                <a:latin typeface="Comic Sans MS" pitchFamily="66" charset="0"/>
              </a:rPr>
              <a:t> 30 m)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Many v old, &gt;1000 years </a:t>
            </a:r>
          </a:p>
          <a:p>
            <a:pPr>
              <a:spcBef>
                <a:spcPct val="50000"/>
              </a:spcBef>
            </a:pPr>
            <a:endParaRPr lang="en-US" alt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1C35D-F3BE-453B-96A8-3E761AB0263C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57698" name="Text Box 2"/>
          <p:cNvSpPr txBox="1">
            <a:spLocks noChangeArrowheads="1"/>
          </p:cNvSpPr>
          <p:nvPr/>
        </p:nvSpPr>
        <p:spPr bwMode="auto">
          <a:xfrm>
            <a:off x="179388" y="404813"/>
            <a:ext cx="591661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en-US" dirty="0"/>
              <a:t>Support the most productive forests in Canada</a:t>
            </a:r>
          </a:p>
          <a:p>
            <a:pPr algn="l"/>
            <a:endParaRPr lang="en-US" altLang="en-US" dirty="0"/>
          </a:p>
          <a:p>
            <a:pPr algn="l"/>
            <a:r>
              <a:rPr lang="en-US" altLang="en-US" dirty="0"/>
              <a:t>Western </a:t>
            </a:r>
            <a:r>
              <a:rPr lang="en-US" altLang="en-US" dirty="0" smtClean="0"/>
              <a:t>hemlock</a:t>
            </a:r>
            <a:endParaRPr lang="en-US" altLang="en-US" dirty="0"/>
          </a:p>
          <a:p>
            <a:pPr algn="l"/>
            <a:r>
              <a:rPr lang="en-US" altLang="en-US" dirty="0"/>
              <a:t>Western red </a:t>
            </a:r>
            <a:r>
              <a:rPr lang="en-US" altLang="en-US" dirty="0" smtClean="0"/>
              <a:t>cedar</a:t>
            </a:r>
            <a:endParaRPr lang="en-US" altLang="en-US" dirty="0"/>
          </a:p>
          <a:p>
            <a:pPr algn="l"/>
            <a:r>
              <a:rPr lang="en-US" altLang="en-US" dirty="0"/>
              <a:t>Douglas </a:t>
            </a:r>
            <a:r>
              <a:rPr lang="en-US" altLang="en-US" dirty="0" smtClean="0"/>
              <a:t>fir</a:t>
            </a:r>
            <a:endParaRPr lang="en-US" altLang="en-US" dirty="0"/>
          </a:p>
          <a:p>
            <a:pPr algn="l"/>
            <a:endParaRPr lang="en-US" altLang="en-US" dirty="0"/>
          </a:p>
          <a:p>
            <a:pPr algn="l"/>
            <a:endParaRPr lang="en-US" altLang="en-US" dirty="0"/>
          </a:p>
          <a:p>
            <a:pPr algn="l"/>
            <a:r>
              <a:rPr lang="en-US" altLang="en-US" dirty="0"/>
              <a:t>Hemlock and Sitka spruce more to north</a:t>
            </a:r>
          </a:p>
          <a:p>
            <a:pPr algn="l"/>
            <a:r>
              <a:rPr lang="en-US" altLang="en-US" dirty="0"/>
              <a:t>Douglas fir, Western red cedar more at coast</a:t>
            </a:r>
          </a:p>
          <a:p>
            <a:pPr algn="l"/>
            <a:r>
              <a:rPr lang="en-US" altLang="en-US" dirty="0"/>
              <a:t> </a:t>
            </a:r>
            <a:endParaRPr lang="en-CA" altLang="en-US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042194" y="3752850"/>
            <a:ext cx="41910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/>
              <a:t>Fire rare</a:t>
            </a:r>
          </a:p>
          <a:p>
            <a:pPr algn="l">
              <a:spcBef>
                <a:spcPct val="50000"/>
              </a:spcBef>
            </a:pPr>
            <a:r>
              <a:rPr lang="en-US" altLang="en-US" dirty="0"/>
              <a:t>R</a:t>
            </a:r>
            <a:r>
              <a:rPr lang="en-US" altLang="en-US" dirty="0" smtClean="0"/>
              <a:t>esult</a:t>
            </a:r>
            <a:r>
              <a:rPr lang="en-US" altLang="en-US" dirty="0"/>
              <a:t>: Amount of biomass may be x4 </a:t>
            </a:r>
            <a:r>
              <a:rPr lang="en-US" altLang="en-US" dirty="0" smtClean="0"/>
              <a:t>an equatorial </a:t>
            </a:r>
            <a:r>
              <a:rPr lang="en-US" altLang="en-US" dirty="0"/>
              <a:t>rain forest!</a:t>
            </a:r>
          </a:p>
        </p:txBody>
      </p:sp>
      <p:sp>
        <p:nvSpPr>
          <p:cNvPr id="12" name="AutoShape 21"/>
          <p:cNvSpPr>
            <a:spLocks noChangeArrowheads="1"/>
          </p:cNvSpPr>
          <p:nvPr/>
        </p:nvSpPr>
        <p:spPr bwMode="auto">
          <a:xfrm>
            <a:off x="5715000" y="3397250"/>
            <a:ext cx="2514600" cy="1409700"/>
          </a:xfrm>
          <a:prstGeom prst="wedgeEllipseCallout">
            <a:avLst>
              <a:gd name="adj1" fmla="val -65818"/>
              <a:gd name="adj2" fmla="val 11110"/>
            </a:avLst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 dirty="0" smtClean="0"/>
              <a:t>Why are the trees so large?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87949-37F2-4295-943D-E9EEF733A66D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81000" y="381000"/>
            <a:ext cx="3429000" cy="6096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57200" y="381000"/>
            <a:ext cx="7086600" cy="4739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200" b="1" dirty="0">
                <a:latin typeface="Comic Sans MS" pitchFamily="66" charset="0"/>
              </a:rPr>
              <a:t>Arctic Tundra</a:t>
            </a:r>
          </a:p>
          <a:p>
            <a:endParaRPr lang="en-US" altLang="en-US" dirty="0" smtClean="0">
              <a:latin typeface="Comic Sans MS" pitchFamily="66" charset="0"/>
            </a:endParaRPr>
          </a:p>
          <a:p>
            <a:endParaRPr lang="en-US" altLang="en-US" dirty="0" smtClean="0">
              <a:latin typeface="Comic Sans MS" pitchFamily="66" charset="0"/>
            </a:endParaRPr>
          </a:p>
          <a:p>
            <a:endParaRPr lang="en-US" altLang="en-US" dirty="0">
              <a:latin typeface="Comic Sans MS" pitchFamily="66" charset="0"/>
            </a:endParaRPr>
          </a:p>
          <a:p>
            <a:endParaRPr lang="en-US" altLang="en-US" dirty="0" smtClean="0">
              <a:latin typeface="Comic Sans MS" pitchFamily="66" charset="0"/>
            </a:endParaRPr>
          </a:p>
          <a:p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Dominated by cold air masses (warmest month </a:t>
            </a:r>
            <a:r>
              <a:rPr lang="en-US" altLang="en-US" dirty="0" smtClean="0">
                <a:latin typeface="Comic Sans MS" pitchFamily="66" charset="0"/>
              </a:rPr>
              <a:t>&lt;10ºC</a:t>
            </a:r>
            <a:r>
              <a:rPr lang="en-US" altLang="en-US" dirty="0">
                <a:latin typeface="Comic Sans MS" pitchFamily="66" charset="0"/>
              </a:rPr>
              <a:t>)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Low precipitation (bare ground in winter)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Soils have continuous permafrost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Highly asymmetrical energy input (long days summer, no days winter)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Greatly shortened growing season (60 – 80 days</a:t>
            </a:r>
            <a:r>
              <a:rPr lang="en-US" altLang="en-US" dirty="0" smtClean="0">
                <a:latin typeface="Comic Sans MS" pitchFamily="66" charset="0"/>
              </a:rPr>
              <a:t>)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High winds</a:t>
            </a:r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  <a:p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-"/>
            </a:pP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5245" y="1676400"/>
            <a:ext cx="4370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dirty="0" smtClean="0"/>
              <a:t>Climate</a:t>
            </a:r>
            <a:endParaRPr lang="en-CA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762000" y="1011382"/>
            <a:ext cx="416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(Arctic = North of tree-line)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47F68-CB78-4E01-8545-2235E4447448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24690" y="990600"/>
            <a:ext cx="7266709" cy="272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Plant life is strongly conditioned by the severe </a:t>
            </a:r>
            <a:r>
              <a:rPr lang="en-US" altLang="en-US" dirty="0" smtClean="0">
                <a:latin typeface="Comic Sans MS" pitchFamily="66" charset="0"/>
              </a:rPr>
              <a:t>environments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Roots </a:t>
            </a:r>
            <a:r>
              <a:rPr lang="en-US" altLang="en-US" dirty="0">
                <a:latin typeface="Comic Sans MS" pitchFamily="66" charset="0"/>
              </a:rPr>
              <a:t>subject to constant freeze-thaw + very shallow active </a:t>
            </a:r>
            <a:r>
              <a:rPr lang="en-US" altLang="en-US" dirty="0" smtClean="0">
                <a:latin typeface="Comic Sans MS" pitchFamily="66" charset="0"/>
              </a:rPr>
              <a:t>layer</a:t>
            </a:r>
          </a:p>
          <a:p>
            <a:pPr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Grasses and sedges form </a:t>
            </a:r>
            <a:r>
              <a:rPr lang="en-US" altLang="en-US" dirty="0" smtClean="0">
                <a:solidFill>
                  <a:srgbClr val="FF0000"/>
                </a:solidFill>
                <a:latin typeface="Comic Sans MS" pitchFamily="66" charset="0"/>
              </a:rPr>
              <a:t>tussocks</a:t>
            </a:r>
            <a:r>
              <a:rPr lang="en-US" altLang="en-US" dirty="0" smtClean="0">
                <a:latin typeface="Comic Sans MS" pitchFamily="66" charset="0"/>
              </a:rPr>
              <a:t> (dead leaves etc. provide protection -reduce wind, limit energy loss + comp for water supply)</a:t>
            </a:r>
          </a:p>
          <a:p>
            <a:pPr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  <a:p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3810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dirty="0" smtClean="0"/>
              <a:t>Vegetation characteristics</a:t>
            </a:r>
            <a:endParaRPr lang="en-CA" sz="24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02657" y="3124200"/>
            <a:ext cx="7924800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ts val="600"/>
              </a:spcBef>
            </a:pPr>
            <a:r>
              <a:rPr lang="en-US" altLang="en-US" dirty="0"/>
              <a:t>G</a:t>
            </a:r>
            <a:r>
              <a:rPr lang="en-US" altLang="en-US" dirty="0" smtClean="0"/>
              <a:t>row </a:t>
            </a:r>
            <a:r>
              <a:rPr lang="en-US" altLang="en-US" dirty="0"/>
              <a:t>close to the ground </a:t>
            </a:r>
            <a:r>
              <a:rPr lang="en-US" altLang="en-US" dirty="0" smtClean="0"/>
              <a:t>(out of wind, </a:t>
            </a:r>
            <a:r>
              <a:rPr lang="en-US" altLang="en-US" dirty="0"/>
              <a:t>warmer </a:t>
            </a:r>
            <a:r>
              <a:rPr lang="en-US" altLang="en-US" dirty="0" smtClean="0"/>
              <a:t>temps)</a:t>
            </a:r>
          </a:p>
          <a:p>
            <a:pPr algn="l">
              <a:spcBef>
                <a:spcPts val="600"/>
              </a:spcBef>
            </a:pPr>
            <a:r>
              <a:rPr lang="en-US" altLang="en-US" dirty="0" smtClean="0"/>
              <a:t>Patchy distribution/coverage</a:t>
            </a:r>
            <a:endParaRPr lang="en-US" altLang="en-US" dirty="0"/>
          </a:p>
          <a:p>
            <a:pPr algn="l">
              <a:spcBef>
                <a:spcPts val="600"/>
              </a:spcBef>
            </a:pPr>
            <a:r>
              <a:rPr lang="en-US" altLang="en-US" dirty="0" smtClean="0"/>
              <a:t>Leaf </a:t>
            </a:r>
            <a:r>
              <a:rPr lang="en-US" altLang="en-US" dirty="0"/>
              <a:t>out occurs </a:t>
            </a:r>
            <a:r>
              <a:rPr lang="en-US" altLang="en-US" dirty="0" smtClean="0"/>
              <a:t>rapidly (short growing season) </a:t>
            </a:r>
            <a:endParaRPr lang="en-US" altLang="en-US" dirty="0"/>
          </a:p>
          <a:p>
            <a:pPr algn="l">
              <a:spcBef>
                <a:spcPts val="600"/>
              </a:spcBef>
            </a:pPr>
            <a:r>
              <a:rPr lang="en-US" altLang="en-US" dirty="0" smtClean="0"/>
              <a:t>Dominant: vascular species (herbs, shrubs, sedges) </a:t>
            </a:r>
          </a:p>
          <a:p>
            <a:pPr algn="l">
              <a:spcBef>
                <a:spcPts val="600"/>
              </a:spcBef>
            </a:pPr>
            <a:r>
              <a:rPr lang="en-US" altLang="en-US" dirty="0" smtClean="0"/>
              <a:t>Dwarf forms common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82365-3095-4CB0-A92A-32DC1B3BAD07}" type="slidenum">
              <a:rPr lang="en-US" altLang="en-US"/>
              <a:pPr/>
              <a:t>12</a:t>
            </a:fld>
            <a:endParaRPr lang="en-US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381000"/>
            <a:ext cx="4494285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 algn="l">
              <a:buAutoNum type="arabicPeriod"/>
            </a:pPr>
            <a:r>
              <a:rPr lang="en-CA" sz="2400" dirty="0" smtClean="0"/>
              <a:t>High Arctic </a:t>
            </a:r>
            <a:endParaRPr lang="en-CA" sz="2000" dirty="0" smtClean="0"/>
          </a:p>
          <a:p>
            <a:pPr algn="l"/>
            <a:r>
              <a:rPr lang="en-CA" sz="2000" dirty="0"/>
              <a:t>(</a:t>
            </a:r>
            <a:r>
              <a:rPr lang="en-CA" sz="2000" dirty="0" smtClean="0"/>
              <a:t>Arctic islands; most extreme </a:t>
            </a:r>
            <a:r>
              <a:rPr lang="en-CA" sz="2000" dirty="0" err="1" smtClean="0"/>
              <a:t>env</a:t>
            </a:r>
            <a:r>
              <a:rPr lang="en-CA" sz="2000" dirty="0" smtClean="0"/>
              <a:t>)</a:t>
            </a:r>
            <a:endParaRPr lang="en-CA" sz="2400" dirty="0"/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393340" y="1307574"/>
            <a:ext cx="4495800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reduced </a:t>
            </a:r>
            <a:r>
              <a:rPr lang="en-US" altLang="en-US" dirty="0"/>
              <a:t>floristic diversity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reduced </a:t>
            </a:r>
            <a:r>
              <a:rPr lang="en-US" altLang="en-US" dirty="0"/>
              <a:t>% cover of </a:t>
            </a:r>
            <a:r>
              <a:rPr lang="en-US" altLang="en-US" dirty="0" smtClean="0"/>
              <a:t>vegetation </a:t>
            </a:r>
            <a:endParaRPr lang="en-US" alt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herbaceous </a:t>
            </a:r>
            <a:r>
              <a:rPr lang="en-US" altLang="en-US" dirty="0"/>
              <a:t>life </a:t>
            </a:r>
            <a:r>
              <a:rPr lang="en-US" altLang="en-US" dirty="0" smtClean="0"/>
              <a:t>forms dominant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lichens, mosses, cushion plants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dirty="0"/>
              <a:t>d</a:t>
            </a:r>
            <a:r>
              <a:rPr lang="en-CA" dirty="0" smtClean="0"/>
              <a:t>istribution controlled by frost action (patterned ground)</a:t>
            </a:r>
            <a:r>
              <a:rPr lang="en-US" altLang="en-US" dirty="0" smtClean="0"/>
              <a:t> </a:t>
            </a:r>
            <a:endParaRPr lang="en-CA" altLang="en-US" dirty="0"/>
          </a:p>
          <a:p>
            <a:pPr algn="l"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397351" y="3200400"/>
            <a:ext cx="320039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1600" dirty="0"/>
              <a:t>In extreme cold, only mosses and lichens survive – may go dormant for many years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4800600" y="2209800"/>
            <a:ext cx="2895600" cy="1569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1600" dirty="0" smtClean="0"/>
              <a:t>High Arctic, NWT: </a:t>
            </a:r>
          </a:p>
          <a:p>
            <a:pPr algn="l">
              <a:spcBef>
                <a:spcPct val="50000"/>
              </a:spcBef>
            </a:pPr>
            <a:r>
              <a:rPr lang="en-US" altLang="en-US" sz="1600" dirty="0" smtClean="0"/>
              <a:t>Sparsely </a:t>
            </a:r>
            <a:r>
              <a:rPr lang="en-US" altLang="en-US" sz="1600" dirty="0"/>
              <a:t>vegetated </a:t>
            </a:r>
            <a:r>
              <a:rPr lang="en-US" altLang="en-US" sz="1600" dirty="0" smtClean="0"/>
              <a:t>- </a:t>
            </a:r>
            <a:r>
              <a:rPr lang="en-US" altLang="en-US" sz="1600" dirty="0"/>
              <a:t>Saxifrage and arctic </a:t>
            </a:r>
            <a:r>
              <a:rPr lang="en-US" altLang="en-US" sz="1600" dirty="0" smtClean="0"/>
              <a:t>willows</a:t>
            </a:r>
          </a:p>
          <a:p>
            <a:pPr algn="l">
              <a:spcBef>
                <a:spcPct val="50000"/>
              </a:spcBef>
            </a:pPr>
            <a:r>
              <a:rPr lang="en-US" altLang="en-US" sz="1600" dirty="0" smtClean="0"/>
              <a:t>Lots of bare regolith, patterned ground </a:t>
            </a:r>
            <a:endParaRPr lang="en-US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06612-5E77-455A-956B-830A707E27F4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4476750" y="5159722"/>
            <a:ext cx="4495800" cy="10772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en-US" sz="1600" dirty="0"/>
              <a:t>Peat tussocks in tundra, Churchill, Manitoba, part of the poorly drained coastal lowlands of northern Manitoba. </a:t>
            </a:r>
            <a:endParaRPr lang="en-US" altLang="en-US" sz="1600" dirty="0" smtClean="0"/>
          </a:p>
          <a:p>
            <a:pPr algn="l"/>
            <a:r>
              <a:rPr lang="en-US" altLang="en-US" sz="1600" dirty="0" smtClean="0"/>
              <a:t>Tussocks = grassy, </a:t>
            </a:r>
            <a:r>
              <a:rPr lang="en-US" altLang="en-US" sz="1600" dirty="0"/>
              <a:t>organics </a:t>
            </a:r>
            <a:r>
              <a:rPr lang="en-US" altLang="en-US" sz="1600" dirty="0" smtClean="0"/>
              <a:t>+ </a:t>
            </a:r>
            <a:r>
              <a:rPr lang="en-US" altLang="en-US" sz="1600" dirty="0"/>
              <a:t>mineral </a:t>
            </a:r>
            <a:r>
              <a:rPr lang="en-US" altLang="en-US" sz="1600" dirty="0" smtClean="0"/>
              <a:t>soil</a:t>
            </a:r>
            <a:endParaRPr lang="en-US" altLang="en-US" sz="1600" dirty="0"/>
          </a:p>
        </p:txBody>
      </p:sp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419100" y="4694872"/>
            <a:ext cx="3505200" cy="2169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 smtClean="0"/>
              <a:t>Northern part of low arctic</a:t>
            </a:r>
          </a:p>
          <a:p>
            <a:pPr algn="l">
              <a:spcBef>
                <a:spcPct val="50000"/>
              </a:spcBef>
            </a:pPr>
            <a:r>
              <a:rPr lang="en-US" altLang="en-US" dirty="0" smtClean="0"/>
              <a:t>Height </a:t>
            </a:r>
            <a:r>
              <a:rPr lang="en-US" altLang="en-US" dirty="0"/>
              <a:t>of the plant </a:t>
            </a:r>
            <a:r>
              <a:rPr lang="en-US" altLang="en-US" dirty="0" smtClean="0"/>
              <a:t>canopy: </a:t>
            </a:r>
            <a:r>
              <a:rPr lang="en-US" altLang="en-US" dirty="0"/>
              <a:t>20-40 </a:t>
            </a:r>
            <a:r>
              <a:rPr lang="en-US" altLang="en-US" dirty="0" smtClean="0"/>
              <a:t>cm</a:t>
            </a:r>
          </a:p>
          <a:p>
            <a:pPr algn="l">
              <a:spcBef>
                <a:spcPct val="50000"/>
              </a:spcBef>
            </a:pPr>
            <a:r>
              <a:rPr lang="en-US" altLang="en-US" dirty="0" smtClean="0"/>
              <a:t>Numerous sedges, lichens, mosses</a:t>
            </a:r>
          </a:p>
          <a:p>
            <a:pPr algn="l">
              <a:spcBef>
                <a:spcPct val="50000"/>
              </a:spcBef>
            </a:pPr>
            <a:r>
              <a:rPr lang="en-US" altLang="en-US" dirty="0" smtClean="0"/>
              <a:t> </a:t>
            </a:r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77536" y="4188396"/>
            <a:ext cx="3203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dirty="0"/>
              <a:t>a</a:t>
            </a:r>
            <a:r>
              <a:rPr lang="en-CA" sz="2400" dirty="0" smtClean="0"/>
              <a:t>) Tussock tundra</a:t>
            </a:r>
            <a:endParaRPr lang="en-CA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381000" y="304800"/>
            <a:ext cx="5943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dirty="0" smtClean="0"/>
              <a:t>2. Low Arctic</a:t>
            </a:r>
          </a:p>
          <a:p>
            <a:pPr algn="l"/>
            <a:r>
              <a:rPr lang="en-CA" sz="2000" dirty="0" smtClean="0"/>
              <a:t>(Mainland, north of tree line; less extreme)</a:t>
            </a:r>
            <a:endParaRPr lang="en-CA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533400" y="1295400"/>
            <a:ext cx="3943350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increased </a:t>
            </a:r>
            <a:r>
              <a:rPr lang="en-US" altLang="en-US" dirty="0"/>
              <a:t>floristic diversity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increased </a:t>
            </a:r>
            <a:r>
              <a:rPr lang="en-US" altLang="en-US" dirty="0"/>
              <a:t>% cover of vegetation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more </a:t>
            </a:r>
            <a:r>
              <a:rPr lang="en-US" altLang="en-US" dirty="0"/>
              <a:t>dwarf </a:t>
            </a:r>
            <a:r>
              <a:rPr lang="en-US" altLang="en-US" dirty="0" smtClean="0"/>
              <a:t>shrubs + herbaceous </a:t>
            </a:r>
            <a:r>
              <a:rPr lang="en-US" altLang="en-US" dirty="0"/>
              <a:t>life </a:t>
            </a:r>
            <a:r>
              <a:rPr lang="en-US" altLang="en-US" dirty="0" smtClean="0"/>
              <a:t>forms dominant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dirty="0"/>
              <a:t>n</a:t>
            </a:r>
            <a:r>
              <a:rPr lang="en-CA" dirty="0" smtClean="0"/>
              <a:t>ot so much patterned ground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altLang="en-US" dirty="0"/>
              <a:t>n</a:t>
            </a:r>
            <a:r>
              <a:rPr lang="en-CA" altLang="en-US" dirty="0" smtClean="0"/>
              <a:t>early complete plant cover</a:t>
            </a:r>
            <a:r>
              <a:rPr lang="en-US" altLang="en-US" dirty="0" smtClean="0"/>
              <a:t> </a:t>
            </a:r>
            <a:endParaRPr lang="en-CA" altLang="en-US" dirty="0"/>
          </a:p>
          <a:p>
            <a:pPr algn="l">
              <a:spcBef>
                <a:spcPct val="50000"/>
              </a:spcBef>
            </a:pP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C6C8-5CA3-4064-9672-5DA0F5EAEE1A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09600" y="457200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2400" dirty="0" smtClean="0"/>
              <a:t>Effect </a:t>
            </a:r>
            <a:r>
              <a:rPr lang="en-US" altLang="en-US" sz="2400" dirty="0"/>
              <a:t>of elevation?</a:t>
            </a: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533400" y="914400"/>
            <a:ext cx="8229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Upland sites: vegetation is discontinuous or absent;  dominated by herbaceous plants, mosses and lichens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Lowland sites:  </a:t>
            </a:r>
            <a:r>
              <a:rPr lang="en-US" altLang="en-US" dirty="0">
                <a:solidFill>
                  <a:srgbClr val="FF0000"/>
                </a:solidFill>
                <a:latin typeface="Comic Sans MS" pitchFamily="66" charset="0"/>
              </a:rPr>
              <a:t>poorly drained</a:t>
            </a:r>
            <a:r>
              <a:rPr lang="en-US" altLang="en-US" dirty="0">
                <a:latin typeface="Comic Sans MS" pitchFamily="66" charset="0"/>
              </a:rPr>
              <a:t>; almost a continuous cover of herbaceous </a:t>
            </a:r>
            <a:r>
              <a:rPr lang="en-US" altLang="en-US" dirty="0" smtClean="0">
                <a:latin typeface="Comic Sans MS" pitchFamily="66" charset="0"/>
              </a:rPr>
              <a:t>plants, bog cotton, peat moss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53000" y="457200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Same as latitudinal effect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0E783-B3CF-4278-8D1F-8183993A1350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6858000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ts val="800"/>
              </a:spcBef>
            </a:pPr>
            <a:r>
              <a:rPr lang="en-US" altLang="en-US" sz="2400" dirty="0" smtClean="0"/>
              <a:t>b) Shrub Tundra</a:t>
            </a:r>
            <a:r>
              <a:rPr lang="en-US" altLang="en-US" dirty="0" smtClean="0"/>
              <a:t> </a:t>
            </a:r>
            <a:endParaRPr lang="en-US" altLang="en-US" dirty="0"/>
          </a:p>
          <a:p>
            <a:pPr algn="l">
              <a:spcBef>
                <a:spcPts val="800"/>
              </a:spcBef>
            </a:pPr>
            <a:r>
              <a:rPr lang="en-US" altLang="en-US" dirty="0" smtClean="0"/>
              <a:t>Southern part of low arctic</a:t>
            </a:r>
          </a:p>
          <a:p>
            <a:pPr algn="l">
              <a:spcBef>
                <a:spcPts val="800"/>
              </a:spcBef>
            </a:pPr>
            <a:r>
              <a:rPr lang="en-US" altLang="en-US" dirty="0" smtClean="0"/>
              <a:t>More </a:t>
            </a:r>
            <a:r>
              <a:rPr lang="en-US" altLang="en-US" dirty="0"/>
              <a:t>shrubs, more </a:t>
            </a:r>
            <a:r>
              <a:rPr lang="en-US" altLang="en-US" dirty="0" smtClean="0"/>
              <a:t>biomass</a:t>
            </a:r>
          </a:p>
          <a:p>
            <a:pPr algn="l">
              <a:spcBef>
                <a:spcPts val="800"/>
              </a:spcBef>
            </a:pPr>
            <a:r>
              <a:rPr lang="en-US" altLang="en-US" dirty="0" smtClean="0"/>
              <a:t>Height of the plant canopy: 30-60 cm</a:t>
            </a:r>
          </a:p>
          <a:p>
            <a:pPr algn="l">
              <a:spcBef>
                <a:spcPts val="800"/>
              </a:spcBef>
            </a:pPr>
            <a:r>
              <a:rPr lang="en-US" altLang="en-US" dirty="0" smtClean="0"/>
              <a:t>Dwarf forms; </a:t>
            </a:r>
            <a:r>
              <a:rPr lang="en-US" altLang="en-US" dirty="0" err="1" smtClean="0"/>
              <a:t>eg</a:t>
            </a:r>
            <a:r>
              <a:rPr lang="en-US" altLang="en-US" dirty="0" smtClean="0"/>
              <a:t>, alder, birch, willow</a:t>
            </a:r>
            <a:endParaRPr lang="en-US" altLang="en-US" dirty="0"/>
          </a:p>
          <a:p>
            <a:pPr algn="l">
              <a:spcBef>
                <a:spcPts val="800"/>
              </a:spcBef>
            </a:pPr>
            <a:r>
              <a:rPr lang="en-US" altLang="en-US" dirty="0"/>
              <a:t>Deciduous habit</a:t>
            </a:r>
          </a:p>
          <a:p>
            <a:pPr algn="l">
              <a:spcBef>
                <a:spcPts val="800"/>
              </a:spcBef>
            </a:pPr>
            <a:r>
              <a:rPr lang="en-US" altLang="en-US" dirty="0" smtClean="0"/>
              <a:t>Heaths, sedges, lichens</a:t>
            </a:r>
            <a:endParaRPr lang="en-US" altLang="en-US" dirty="0"/>
          </a:p>
        </p:txBody>
      </p:sp>
      <p:sp>
        <p:nvSpPr>
          <p:cNvPr id="79897" name="Text Box 25"/>
          <p:cNvSpPr txBox="1">
            <a:spLocks noChangeArrowheads="1"/>
          </p:cNvSpPr>
          <p:nvPr/>
        </p:nvSpPr>
        <p:spPr bwMode="auto">
          <a:xfrm>
            <a:off x="3810000" y="3336457"/>
            <a:ext cx="2438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/>
              <a:t>May be v. old</a:t>
            </a:r>
          </a:p>
        </p:txBody>
      </p:sp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3200400" y="2667000"/>
            <a:ext cx="3048000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/>
              <a:t>Heaths: </a:t>
            </a:r>
            <a:r>
              <a:rPr lang="en-US" altLang="en-US" dirty="0" err="1"/>
              <a:t>eg</a:t>
            </a:r>
            <a:r>
              <a:rPr lang="en-US" altLang="en-US" dirty="0"/>
              <a:t> cranberry, Labrador </a:t>
            </a:r>
            <a:r>
              <a:rPr lang="en-US" altLang="en-US" dirty="0" smtClean="0"/>
              <a:t>tea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E7990-1BC2-4D04-AD27-5856FA3C5D3D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80909" name="Rectangle 13"/>
          <p:cNvSpPr>
            <a:spLocks noChangeArrowheads="1"/>
          </p:cNvSpPr>
          <p:nvPr/>
        </p:nvSpPr>
        <p:spPr bwMode="auto">
          <a:xfrm>
            <a:off x="381000" y="381000"/>
            <a:ext cx="3429000" cy="6096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533400" y="381000"/>
            <a:ext cx="7239000" cy="99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3200"/>
              <a:t>Alpine tundra:</a:t>
            </a:r>
          </a:p>
          <a:p>
            <a:pPr algn="l">
              <a:spcBef>
                <a:spcPct val="50000"/>
              </a:spcBef>
            </a:pPr>
            <a:r>
              <a:rPr lang="en-US" altLang="en-US"/>
              <a:t>High elevation, high winds, extreme temperature ranges</a:t>
            </a: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533400" y="1371600"/>
            <a:ext cx="61722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/>
              <a:t>Water supply problem (steep slopes = rapid drainage)</a:t>
            </a:r>
          </a:p>
          <a:p>
            <a:pPr algn="l">
              <a:spcBef>
                <a:spcPct val="50000"/>
              </a:spcBef>
            </a:pPr>
            <a:r>
              <a:rPr lang="en-US" altLang="en-US" dirty="0"/>
              <a:t>Many are succulent (store </a:t>
            </a:r>
            <a:r>
              <a:rPr lang="en-US" altLang="en-US" dirty="0" err="1"/>
              <a:t>meltwater</a:t>
            </a:r>
            <a:r>
              <a:rPr lang="en-US" altLang="en-US" dirty="0"/>
              <a:t>)</a:t>
            </a:r>
          </a:p>
          <a:p>
            <a:pPr algn="l">
              <a:spcBef>
                <a:spcPct val="50000"/>
              </a:spcBef>
            </a:pPr>
            <a:r>
              <a:rPr lang="en-US" altLang="en-US" dirty="0"/>
              <a:t>Some use taproots, (for water + food storage; </a:t>
            </a:r>
            <a:r>
              <a:rPr lang="en-US" altLang="en-US" dirty="0" err="1"/>
              <a:t>eg</a:t>
            </a:r>
            <a:r>
              <a:rPr lang="en-US" altLang="en-US" dirty="0"/>
              <a:t> 2 m deep!)</a:t>
            </a:r>
          </a:p>
          <a:p>
            <a:pPr algn="l"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81000" y="3868737"/>
            <a:ext cx="64770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b="1" dirty="0"/>
              <a:t>Response to constant wind?</a:t>
            </a:r>
          </a:p>
          <a:p>
            <a:pPr algn="l">
              <a:spcBef>
                <a:spcPct val="50000"/>
              </a:spcBef>
            </a:pPr>
            <a:r>
              <a:rPr lang="en-US" altLang="en-US" dirty="0"/>
              <a:t>	</a:t>
            </a:r>
            <a:r>
              <a:rPr lang="en-US" altLang="en-US" dirty="0" err="1"/>
              <a:t>Krummholz</a:t>
            </a:r>
            <a:r>
              <a:rPr lang="en-US" altLang="en-US" dirty="0"/>
              <a:t> form (asymmetry) 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2133600" y="4818658"/>
            <a:ext cx="39624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 err="1"/>
              <a:t>Krummnolz</a:t>
            </a:r>
            <a:r>
              <a:rPr lang="en-US" altLang="en-US" dirty="0"/>
              <a:t> patterns in dwarf spruce and fir trees (best growth in shelter, leading edge dies)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A93A-B264-4F5D-A0ED-51EAEAF5A7CB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81000" y="381000"/>
            <a:ext cx="3429000" cy="6096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533400" y="381000"/>
            <a:ext cx="7696200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en-US" sz="3200" b="1" dirty="0"/>
              <a:t>Subarctic Zone</a:t>
            </a:r>
          </a:p>
          <a:p>
            <a:pPr algn="l"/>
            <a:endParaRPr lang="en-US" altLang="en-US" sz="2400" dirty="0"/>
          </a:p>
          <a:p>
            <a:pPr algn="l"/>
            <a:r>
              <a:rPr lang="en-US" altLang="en-US" dirty="0"/>
              <a:t>Between the southern limit of shrub tundra and northern limit of the closed crown continuous coniferous forest (boreal</a:t>
            </a:r>
            <a:r>
              <a:rPr lang="en-US" altLang="en-US" dirty="0" smtClean="0"/>
              <a:t>) </a:t>
            </a:r>
          </a:p>
          <a:p>
            <a:pPr algn="l"/>
            <a:r>
              <a:rPr lang="en-US" altLang="en-US" dirty="0" smtClean="0"/>
              <a:t>Includes </a:t>
            </a:r>
            <a:r>
              <a:rPr lang="en-US" altLang="en-US" dirty="0"/>
              <a:t>the latitudinal tree </a:t>
            </a:r>
            <a:r>
              <a:rPr lang="en-US" altLang="en-US" dirty="0" smtClean="0"/>
              <a:t>line </a:t>
            </a:r>
          </a:p>
          <a:p>
            <a:pPr algn="l"/>
            <a:r>
              <a:rPr lang="en-US" altLang="en-US" dirty="0" smtClean="0"/>
              <a:t>Climate </a:t>
            </a:r>
            <a:r>
              <a:rPr lang="en-US" altLang="en-US" dirty="0"/>
              <a:t>not as extreme</a:t>
            </a:r>
          </a:p>
          <a:p>
            <a:pPr algn="l"/>
            <a:endParaRPr lang="en-US" altLang="en-US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838200" y="2590800"/>
            <a:ext cx="36576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en-US" dirty="0" smtClean="0"/>
              <a:t>Northern part: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scattered </a:t>
            </a:r>
            <a:r>
              <a:rPr lang="en-US" altLang="en-US" dirty="0"/>
              <a:t>individual </a:t>
            </a:r>
            <a:r>
              <a:rPr lang="en-US" altLang="en-US" dirty="0" smtClean="0"/>
              <a:t>trees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groves </a:t>
            </a:r>
            <a:r>
              <a:rPr lang="en-US" altLang="en-US" dirty="0"/>
              <a:t>alternating with </a:t>
            </a:r>
            <a:r>
              <a:rPr lang="en-US" altLang="en-US" dirty="0" smtClean="0"/>
              <a:t>shrub-tundra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forest-tundra</a:t>
            </a:r>
            <a:endParaRPr lang="en-US" altLang="en-US" dirty="0"/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38200" y="4352835"/>
            <a:ext cx="851693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dirty="0" smtClean="0"/>
              <a:t>Southern part: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more extensive/continuous trees cover,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 smtClean="0"/>
              <a:t>generally open-crowned</a:t>
            </a:r>
            <a:endParaRPr lang="en-US" alt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n-US" dirty="0"/>
              <a:t>Black and white spruce </a:t>
            </a:r>
            <a:r>
              <a:rPr lang="en-US" altLang="en-US" dirty="0" smtClean="0"/>
              <a:t>dominate</a:t>
            </a:r>
            <a:endParaRPr lang="en-CA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27EAB-ED3E-4F36-BD66-D271419A4276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270856" y="533400"/>
            <a:ext cx="7272944" cy="253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 err="1">
                <a:latin typeface="Comic Sans MS" pitchFamily="66" charset="0"/>
              </a:rPr>
              <a:t>Treeline</a:t>
            </a:r>
            <a:r>
              <a:rPr lang="en-US" altLang="en-US" sz="2400" dirty="0">
                <a:latin typeface="Comic Sans MS" pitchFamily="66" charset="0"/>
              </a:rPr>
              <a:t>: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Trees at their physiological limits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Often cannot produce seeds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Spread </a:t>
            </a:r>
            <a:r>
              <a:rPr lang="en-US" altLang="en-US" dirty="0" err="1">
                <a:latin typeface="Comic Sans MS" pitchFamily="66" charset="0"/>
              </a:rPr>
              <a:t>vegetatively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V sensitive to aspect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V sensitive to soil conditions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1A6EC-9E84-483B-A062-9568BB5F83A3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04800" y="304800"/>
            <a:ext cx="8382000" cy="2362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How does </a:t>
            </a:r>
            <a:r>
              <a:rPr lang="en-US" altLang="en-US" sz="2400" dirty="0" err="1">
                <a:latin typeface="Comic Sans MS" pitchFamily="66" charset="0"/>
              </a:rPr>
              <a:t>treeline</a:t>
            </a:r>
            <a:r>
              <a:rPr lang="en-US" altLang="en-US" sz="2400" dirty="0">
                <a:latin typeface="Comic Sans MS" pitchFamily="66" charset="0"/>
              </a:rPr>
              <a:t> respond to climate warming? </a:t>
            </a:r>
            <a:r>
              <a:rPr lang="en-US" altLang="en-US" sz="2400" dirty="0" smtClean="0">
                <a:latin typeface="Comic Sans MS" pitchFamily="66" charset="0"/>
              </a:rPr>
              <a:t> </a:t>
            </a:r>
            <a:r>
              <a:rPr lang="en-US" altLang="en-US" sz="2000" dirty="0">
                <a:latin typeface="Comic Sans MS" pitchFamily="66" charset="0"/>
              </a:rPr>
              <a:t>a)</a:t>
            </a:r>
            <a:r>
              <a:rPr lang="en-US" altLang="en-US" sz="2400" dirty="0">
                <a:latin typeface="Comic Sans MS" pitchFamily="66" charset="0"/>
              </a:rPr>
              <a:t> </a:t>
            </a:r>
            <a:r>
              <a:rPr lang="en-US" altLang="en-US" sz="2000" dirty="0">
                <a:latin typeface="Comic Sans MS" pitchFamily="66" charset="0"/>
              </a:rPr>
              <a:t>May change </a:t>
            </a:r>
            <a:r>
              <a:rPr lang="en-US" altLang="en-US" sz="2000" dirty="0">
                <a:solidFill>
                  <a:srgbClr val="FF0000"/>
                </a:solidFill>
                <a:latin typeface="Comic Sans MS" pitchFamily="66" charset="0"/>
              </a:rPr>
              <a:t>reproductive strategy</a:t>
            </a:r>
          </a:p>
          <a:p>
            <a:pPr lvl="1">
              <a:spcBef>
                <a:spcPct val="25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Normal reproduction: Vegetative growth, very slow </a:t>
            </a:r>
          </a:p>
          <a:p>
            <a:pPr lvl="1">
              <a:spcBef>
                <a:spcPct val="25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“Mast event”: = huge seed-production following warm dry summers. If followed by a few years of above-average temperatures, seedlings germinate and grow</a:t>
            </a:r>
          </a:p>
          <a:p>
            <a:pPr lvl="1">
              <a:spcBef>
                <a:spcPct val="25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Causes sudden rapid shift in </a:t>
            </a:r>
            <a:r>
              <a:rPr lang="en-US" altLang="en-US" dirty="0" err="1">
                <a:latin typeface="Comic Sans MS" pitchFamily="66" charset="0"/>
              </a:rPr>
              <a:t>treeline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5741067" y="2011740"/>
            <a:ext cx="3276600" cy="1569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1600" dirty="0" err="1"/>
              <a:t>Kluane</a:t>
            </a:r>
            <a:r>
              <a:rPr lang="en-US" altLang="en-US" sz="1600" dirty="0"/>
              <a:t> Ranges of the St. Elias Mountains in Yukon, Canada; spruce tree lines jumped as many as 85 meters in elevation on some slopes during the 1900s  - only S-facing </a:t>
            </a:r>
            <a:r>
              <a:rPr lang="en-US" altLang="en-US" sz="1600" dirty="0" smtClean="0"/>
              <a:t>slopes</a:t>
            </a:r>
            <a:endParaRPr lang="en-US" altLang="en-US" sz="1600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28600" y="3663077"/>
            <a:ext cx="66294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How does </a:t>
            </a:r>
            <a:r>
              <a:rPr lang="en-US" altLang="en-US" sz="2400" dirty="0" err="1">
                <a:latin typeface="Comic Sans MS" pitchFamily="66" charset="0"/>
              </a:rPr>
              <a:t>treeline</a:t>
            </a:r>
            <a:r>
              <a:rPr lang="en-US" altLang="en-US" sz="2400" dirty="0">
                <a:latin typeface="Comic Sans MS" pitchFamily="66" charset="0"/>
              </a:rPr>
              <a:t> respond to climate warming? </a:t>
            </a:r>
          </a:p>
          <a:p>
            <a:pPr lvl="1">
              <a:spcBef>
                <a:spcPct val="50000"/>
              </a:spcBef>
            </a:pPr>
            <a:r>
              <a:rPr lang="en-US" altLang="en-US" sz="2000" dirty="0">
                <a:latin typeface="Comic Sans MS" pitchFamily="66" charset="0"/>
              </a:rPr>
              <a:t>b) May be limited by </a:t>
            </a:r>
            <a:r>
              <a:rPr lang="en-US" altLang="en-US" sz="2000" dirty="0">
                <a:solidFill>
                  <a:srgbClr val="FF0000"/>
                </a:solidFill>
                <a:latin typeface="Comic Sans MS" pitchFamily="66" charset="0"/>
              </a:rPr>
              <a:t>fire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Fires destroy seed banks, and alter the seed bed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May limit ability of </a:t>
            </a:r>
            <a:r>
              <a:rPr lang="en-US" altLang="en-US" dirty="0" err="1">
                <a:latin typeface="Comic Sans MS" pitchFamily="66" charset="0"/>
              </a:rPr>
              <a:t>treeline</a:t>
            </a:r>
            <a:r>
              <a:rPr lang="en-US" altLang="en-US" dirty="0">
                <a:latin typeface="Comic Sans MS" pitchFamily="66" charset="0"/>
              </a:rPr>
              <a:t> to move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May change dominant species</a:t>
            </a:r>
            <a:endParaRPr lang="en-US" altLang="en-US" sz="20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32759" y="4330898"/>
            <a:ext cx="278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Most tree-line species </a:t>
            </a:r>
            <a:r>
              <a:rPr lang="en-CA" i="1" dirty="0" smtClean="0"/>
              <a:t>not</a:t>
            </a:r>
            <a:r>
              <a:rPr lang="en-CA" dirty="0" smtClean="0"/>
              <a:t> fire-adapted</a:t>
            </a:r>
            <a:endParaRPr lang="en-CA" dirty="0"/>
          </a:p>
        </p:txBody>
      </p:sp>
      <p:sp>
        <p:nvSpPr>
          <p:cNvPr id="10" name="AutoShape 21"/>
          <p:cNvSpPr>
            <a:spLocks noChangeArrowheads="1"/>
          </p:cNvSpPr>
          <p:nvPr/>
        </p:nvSpPr>
        <p:spPr bwMode="auto">
          <a:xfrm>
            <a:off x="6553200" y="5486400"/>
            <a:ext cx="2514600" cy="762000"/>
          </a:xfrm>
          <a:prstGeom prst="wedgeEllipseCallout">
            <a:avLst>
              <a:gd name="adj1" fmla="val -1129"/>
              <a:gd name="adj2" fmla="val -109913"/>
            </a:avLst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 dirty="0" smtClean="0"/>
              <a:t>Why not?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381000" y="1072951"/>
            <a:ext cx="5029200" cy="92333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27D9-0FBC-4A40-A11C-D7987A346507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4038600" y="6360318"/>
            <a:ext cx="47053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dirty="0">
                <a:solidFill>
                  <a:schemeClr val="bg1"/>
                </a:solidFill>
              </a:rPr>
              <a:t>www.worldexposure.com/taiga/advocacy/index.html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81000" y="381000"/>
            <a:ext cx="5638800" cy="6096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3400" y="457200"/>
            <a:ext cx="73437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3200" b="1" dirty="0" err="1"/>
              <a:t>Needleleaf</a:t>
            </a:r>
            <a:r>
              <a:rPr lang="en-US" altLang="en-US" sz="3200" b="1" dirty="0"/>
              <a:t>, Boreal </a:t>
            </a:r>
            <a:r>
              <a:rPr lang="en-US" altLang="en-US" sz="3200" b="1" dirty="0" smtClean="0"/>
              <a:t>Forest</a:t>
            </a:r>
            <a:r>
              <a:rPr lang="en-US" altLang="en-US" dirty="0" smtClean="0"/>
              <a:t> </a:t>
            </a:r>
            <a:endParaRPr lang="en-CA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86542" y="1149080"/>
            <a:ext cx="4370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dirty="0" smtClean="0"/>
              <a:t>Climate</a:t>
            </a:r>
            <a:endParaRPr lang="en-CA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2232660" y="1072951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dirty="0" smtClean="0"/>
              <a:t>Cold, long winters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dirty="0" smtClean="0"/>
              <a:t>Cool, short summers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dirty="0" smtClean="0"/>
              <a:t>East-west gradient</a:t>
            </a:r>
            <a:endParaRPr lang="en-CA" dirty="0"/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35973" y="2066280"/>
            <a:ext cx="6055302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1000"/>
              </a:spcBef>
              <a:buFontTx/>
              <a:buChar char="•"/>
            </a:pPr>
            <a:endParaRPr lang="en-US" altLang="en-US" dirty="0" smtClean="0">
              <a:latin typeface="Comic Sans MS" pitchFamily="66" charset="0"/>
            </a:endParaRPr>
          </a:p>
          <a:p>
            <a:pPr>
              <a:spcBef>
                <a:spcPts val="1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Big annual </a:t>
            </a:r>
            <a:r>
              <a:rPr lang="en-US" altLang="en-US" b="1" dirty="0" smtClean="0">
                <a:latin typeface="Comic Sans MS" pitchFamily="66" charset="0"/>
              </a:rPr>
              <a:t>temp range</a:t>
            </a:r>
            <a:r>
              <a:rPr lang="en-US" altLang="en-US" dirty="0" smtClean="0">
                <a:latin typeface="Comic Sans MS" pitchFamily="66" charset="0"/>
              </a:rPr>
              <a:t> (-30</a:t>
            </a:r>
            <a:r>
              <a:rPr lang="en-US" altLang="en-US" dirty="0" smtClean="0">
                <a:latin typeface="Comic Sans MS" pitchFamily="66" charset="0"/>
                <a:cs typeface="Arial" charset="0"/>
              </a:rPr>
              <a:t>°</a:t>
            </a:r>
            <a:r>
              <a:rPr lang="en-US" altLang="en-US" dirty="0" smtClean="0">
                <a:latin typeface="Comic Sans MS" pitchFamily="66" charset="0"/>
              </a:rPr>
              <a:t>C to 15</a:t>
            </a:r>
            <a:r>
              <a:rPr lang="en-US" altLang="en-US" dirty="0" smtClean="0">
                <a:latin typeface="Comic Sans MS" pitchFamily="66" charset="0"/>
                <a:cs typeface="Arial" charset="0"/>
              </a:rPr>
              <a:t>°</a:t>
            </a:r>
            <a:r>
              <a:rPr lang="en-US" altLang="en-US" dirty="0" smtClean="0">
                <a:latin typeface="Comic Sans MS" pitchFamily="66" charset="0"/>
              </a:rPr>
              <a:t>C)</a:t>
            </a:r>
          </a:p>
          <a:p>
            <a:pPr>
              <a:spcBef>
                <a:spcPts val="1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Temps rise quickly in summer</a:t>
            </a:r>
          </a:p>
          <a:p>
            <a:pPr>
              <a:spcBef>
                <a:spcPts val="1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Frost-free season lasts about 50-100 days</a:t>
            </a:r>
          </a:p>
          <a:p>
            <a:pPr>
              <a:spcBef>
                <a:spcPts val="1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Growing season: </a:t>
            </a:r>
            <a:r>
              <a:rPr lang="en-US" altLang="en-US" dirty="0">
                <a:latin typeface="Comic Sans MS" pitchFamily="66" charset="0"/>
              </a:rPr>
              <a:t>5 to &gt; 6 </a:t>
            </a:r>
            <a:r>
              <a:rPr lang="en-US" altLang="en-US" dirty="0" smtClean="0">
                <a:latin typeface="Comic Sans MS" pitchFamily="66" charset="0"/>
              </a:rPr>
              <a:t>months (more to south) </a:t>
            </a:r>
          </a:p>
          <a:p>
            <a:pPr>
              <a:spcBef>
                <a:spcPts val="1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Long </a:t>
            </a:r>
            <a:r>
              <a:rPr lang="en-US" altLang="en-US" dirty="0">
                <a:latin typeface="Comic Sans MS" pitchFamily="66" charset="0"/>
              </a:rPr>
              <a:t>day length in summer compensates for </a:t>
            </a:r>
            <a:r>
              <a:rPr lang="en-US" altLang="en-US" dirty="0" smtClean="0">
                <a:latin typeface="Comic Sans MS" pitchFamily="66" charset="0"/>
              </a:rPr>
              <a:t>short </a:t>
            </a:r>
            <a:r>
              <a:rPr lang="en-US" altLang="en-US" dirty="0">
                <a:latin typeface="Comic Sans MS" pitchFamily="66" charset="0"/>
              </a:rPr>
              <a:t>growing season</a:t>
            </a:r>
          </a:p>
          <a:p>
            <a:pPr>
              <a:spcBef>
                <a:spcPts val="1000"/>
              </a:spcBef>
            </a:pPr>
            <a:endParaRPr lang="en-US" alt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9" descr="Biomes map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5" b="21284"/>
          <a:stretch/>
        </p:blipFill>
        <p:spPr bwMode="auto">
          <a:xfrm>
            <a:off x="376636" y="3014874"/>
            <a:ext cx="7848600" cy="319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534150"/>
            <a:ext cx="2133600" cy="476250"/>
          </a:xfrm>
        </p:spPr>
        <p:txBody>
          <a:bodyPr/>
          <a:lstStyle/>
          <a:p>
            <a:fld id="{726623DC-C927-44A1-B7A3-F523EE07E911}" type="slidenum">
              <a:rPr lang="en-US" altLang="en-US"/>
              <a:pPr/>
              <a:t>21</a:t>
            </a:fld>
            <a:endParaRPr lang="en-US" altLang="en-US"/>
          </a:p>
        </p:txBody>
      </p:sp>
      <p:grpSp>
        <p:nvGrpSpPr>
          <p:cNvPr id="62485" name="Group 21"/>
          <p:cNvGrpSpPr>
            <a:grpSpLocks/>
          </p:cNvGrpSpPr>
          <p:nvPr/>
        </p:nvGrpSpPr>
        <p:grpSpPr bwMode="auto">
          <a:xfrm>
            <a:off x="533400" y="4713287"/>
            <a:ext cx="2590800" cy="762000"/>
            <a:chOff x="384" y="2304"/>
            <a:chExt cx="1632" cy="480"/>
          </a:xfrm>
        </p:grpSpPr>
        <p:sp>
          <p:nvSpPr>
            <p:cNvPr id="62483" name="AutoShape 19"/>
            <p:cNvSpPr>
              <a:spLocks noChangeArrowheads="1"/>
            </p:cNvSpPr>
            <p:nvPr/>
          </p:nvSpPr>
          <p:spPr bwMode="auto">
            <a:xfrm rot="13785728" flipH="1">
              <a:off x="1560" y="2328"/>
              <a:ext cx="384" cy="528"/>
            </a:xfrm>
            <a:prstGeom prst="downArrow">
              <a:avLst>
                <a:gd name="adj1" fmla="val 50000"/>
                <a:gd name="adj2" fmla="val 34375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2484" name="Text Box 20"/>
            <p:cNvSpPr txBox="1">
              <a:spLocks noChangeArrowheads="1"/>
            </p:cNvSpPr>
            <p:nvPr/>
          </p:nvSpPr>
          <p:spPr bwMode="auto">
            <a:xfrm>
              <a:off x="384" y="2304"/>
              <a:ext cx="1104" cy="4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US">
                  <a:latin typeface="Arial" charset="0"/>
                </a:rPr>
                <a:t>Summer, warm Pacific air</a:t>
              </a:r>
            </a:p>
          </p:txBody>
        </p:sp>
      </p:grpSp>
      <p:grpSp>
        <p:nvGrpSpPr>
          <p:cNvPr id="62491" name="Group 27"/>
          <p:cNvGrpSpPr>
            <a:grpSpLocks/>
          </p:cNvGrpSpPr>
          <p:nvPr/>
        </p:nvGrpSpPr>
        <p:grpSpPr bwMode="auto">
          <a:xfrm>
            <a:off x="2438400" y="2960687"/>
            <a:ext cx="3429000" cy="915988"/>
            <a:chOff x="1488" y="1296"/>
            <a:chExt cx="2160" cy="577"/>
          </a:xfrm>
        </p:grpSpPr>
        <p:sp>
          <p:nvSpPr>
            <p:cNvPr id="62488" name="AutoShape 24"/>
            <p:cNvSpPr>
              <a:spLocks noChangeArrowheads="1"/>
            </p:cNvSpPr>
            <p:nvPr/>
          </p:nvSpPr>
          <p:spPr bwMode="auto">
            <a:xfrm rot="21564072" flipH="1">
              <a:off x="2664" y="1320"/>
              <a:ext cx="384" cy="528"/>
            </a:xfrm>
            <a:prstGeom prst="downArrow">
              <a:avLst>
                <a:gd name="adj1" fmla="val 50000"/>
                <a:gd name="adj2" fmla="val 34375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2489" name="Text Box 25"/>
            <p:cNvSpPr txBox="1">
              <a:spLocks noChangeArrowheads="1"/>
            </p:cNvSpPr>
            <p:nvPr/>
          </p:nvSpPr>
          <p:spPr bwMode="auto">
            <a:xfrm>
              <a:off x="1488" y="1296"/>
              <a:ext cx="1104" cy="5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US">
                  <a:latin typeface="Arial" charset="0"/>
                </a:rPr>
                <a:t>Winter, cold dry Polar/Arctic air</a:t>
              </a:r>
            </a:p>
          </p:txBody>
        </p:sp>
        <p:sp>
          <p:nvSpPr>
            <p:cNvPr id="62490" name="AutoShape 26"/>
            <p:cNvSpPr>
              <a:spLocks noChangeArrowheads="1"/>
            </p:cNvSpPr>
            <p:nvPr/>
          </p:nvSpPr>
          <p:spPr bwMode="auto">
            <a:xfrm rot="21564072" flipH="1">
              <a:off x="3264" y="1344"/>
              <a:ext cx="384" cy="528"/>
            </a:xfrm>
            <a:prstGeom prst="downArrow">
              <a:avLst>
                <a:gd name="adj1" fmla="val 50000"/>
                <a:gd name="adj2" fmla="val 34375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" name="Rectangle 1"/>
          <p:cNvSpPr/>
          <p:nvPr/>
        </p:nvSpPr>
        <p:spPr>
          <a:xfrm>
            <a:off x="533400" y="816134"/>
            <a:ext cx="8077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1000"/>
              </a:spcBef>
            </a:pPr>
            <a:r>
              <a:rPr lang="en-US" altLang="en-US" dirty="0" smtClean="0"/>
              <a:t>Winter: </a:t>
            </a:r>
            <a:r>
              <a:rPr lang="en-US" altLang="en-US" b="1" dirty="0" smtClean="0"/>
              <a:t>cold, dry </a:t>
            </a:r>
            <a:r>
              <a:rPr lang="en-US" altLang="en-US" dirty="0" smtClean="0"/>
              <a:t>polar and</a:t>
            </a:r>
            <a:r>
              <a:rPr lang="en-US" altLang="en-US" b="1" dirty="0" smtClean="0"/>
              <a:t> </a:t>
            </a:r>
            <a:r>
              <a:rPr lang="en-US" altLang="en-US" dirty="0" smtClean="0"/>
              <a:t>arctic air</a:t>
            </a:r>
            <a:r>
              <a:rPr lang="en-US" altLang="en-US" dirty="0"/>
              <a:t> </a:t>
            </a:r>
            <a:r>
              <a:rPr lang="en-US" altLang="en-US" dirty="0" smtClean="0"/>
              <a:t>mass </a:t>
            </a:r>
          </a:p>
          <a:p>
            <a:pPr algn="l">
              <a:spcBef>
                <a:spcPts val="1000"/>
              </a:spcBef>
            </a:pPr>
            <a:r>
              <a:rPr lang="en-US" altLang="en-US" dirty="0" smtClean="0"/>
              <a:t>Summer: replaced by </a:t>
            </a:r>
            <a:r>
              <a:rPr lang="en-US" altLang="en-US" b="1" dirty="0" smtClean="0"/>
              <a:t>warmer</a:t>
            </a:r>
            <a:r>
              <a:rPr lang="en-US" altLang="en-US" dirty="0" smtClean="0"/>
              <a:t> air mass from Pacific</a:t>
            </a:r>
          </a:p>
          <a:p>
            <a:pPr algn="l">
              <a:spcBef>
                <a:spcPts val="1000"/>
              </a:spcBef>
            </a:pPr>
            <a:r>
              <a:rPr lang="en-US" altLang="en-US" dirty="0" smtClean="0"/>
              <a:t>Timing of replacement?  west first, then east </a:t>
            </a:r>
          </a:p>
          <a:p>
            <a:pPr algn="l">
              <a:spcBef>
                <a:spcPts val="1000"/>
              </a:spcBef>
            </a:pPr>
            <a:r>
              <a:rPr lang="en-US" altLang="en-US" dirty="0" smtClean="0"/>
              <a:t>Result? </a:t>
            </a:r>
            <a:r>
              <a:rPr lang="en-US" altLang="en-US" b="1" dirty="0" smtClean="0"/>
              <a:t>west-to-east delay</a:t>
            </a:r>
            <a:r>
              <a:rPr lang="en-US" altLang="en-US" dirty="0" smtClean="0"/>
              <a:t> of growing season + extension further south of the boreal and arctic zones in eastern Canada (about 1000 km further south)</a:t>
            </a:r>
            <a:endParaRPr lang="en-US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48512" y="305669"/>
            <a:ext cx="4370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000" b="1" dirty="0" smtClean="0"/>
              <a:t>Temperature</a:t>
            </a:r>
            <a:endParaRPr lang="en-CA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9" descr="Biomes map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5" b="21284"/>
          <a:stretch/>
        </p:blipFill>
        <p:spPr bwMode="auto">
          <a:xfrm>
            <a:off x="228600" y="2452838"/>
            <a:ext cx="7979937" cy="3215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36A92-B209-4984-A758-C17F60B218E0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89107" name="Text Box 19"/>
          <p:cNvSpPr txBox="1">
            <a:spLocks noChangeArrowheads="1"/>
          </p:cNvSpPr>
          <p:nvPr/>
        </p:nvSpPr>
        <p:spPr bwMode="auto">
          <a:xfrm>
            <a:off x="609600" y="381000"/>
            <a:ext cx="8001000" cy="17543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Gradient</a:t>
            </a:r>
            <a:r>
              <a:rPr lang="en-US" altLang="en-US" dirty="0">
                <a:latin typeface="Comic Sans MS" pitchFamily="66" charset="0"/>
              </a:rPr>
              <a:t>: W to E: less in W, more in E. Typically &lt; 500 mm in W, 800-1200 mm in E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East: lots of deep snow, stays all </a:t>
            </a:r>
            <a:r>
              <a:rPr lang="en-US" altLang="en-US" dirty="0" smtClean="0">
                <a:latin typeface="Comic Sans MS" pitchFamily="66" charset="0"/>
              </a:rPr>
              <a:t>winter</a:t>
            </a:r>
          </a:p>
          <a:p>
            <a:pPr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  <a:p>
            <a:pPr lvl="1"/>
            <a:r>
              <a:rPr lang="en-US" altLang="en-US" dirty="0">
                <a:latin typeface="Comic Sans MS" pitchFamily="66" charset="0"/>
              </a:rPr>
              <a:t>	Why? mid-latitude cyclones in E, not imp in W in winter</a:t>
            </a:r>
          </a:p>
        </p:txBody>
      </p:sp>
      <p:sp>
        <p:nvSpPr>
          <p:cNvPr id="89110" name="AutoShape 22"/>
          <p:cNvSpPr>
            <a:spLocks/>
          </p:cNvSpPr>
          <p:nvPr/>
        </p:nvSpPr>
        <p:spPr bwMode="auto">
          <a:xfrm>
            <a:off x="6019800" y="5867400"/>
            <a:ext cx="2057400" cy="609600"/>
          </a:xfrm>
          <a:prstGeom prst="borderCallout2">
            <a:avLst>
              <a:gd name="adj1" fmla="val 18750"/>
              <a:gd name="adj2" fmla="val -3704"/>
              <a:gd name="adj3" fmla="val 18750"/>
              <a:gd name="adj4" fmla="val -30171"/>
              <a:gd name="adj5" fmla="val -149481"/>
              <a:gd name="adj6" fmla="val -57560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/>
              <a:t>Mid-latitude cyclones</a:t>
            </a:r>
          </a:p>
        </p:txBody>
      </p:sp>
      <p:sp>
        <p:nvSpPr>
          <p:cNvPr id="89111" name="AutoShape 23"/>
          <p:cNvSpPr>
            <a:spLocks/>
          </p:cNvSpPr>
          <p:nvPr/>
        </p:nvSpPr>
        <p:spPr bwMode="auto">
          <a:xfrm>
            <a:off x="914400" y="4762500"/>
            <a:ext cx="914400" cy="609600"/>
          </a:xfrm>
          <a:prstGeom prst="borderCallout1">
            <a:avLst>
              <a:gd name="adj1" fmla="val 18750"/>
              <a:gd name="adj2" fmla="val 108333"/>
              <a:gd name="adj3" fmla="val -93750"/>
              <a:gd name="adj4" fmla="val 26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/>
              <a:t>Less Rain</a:t>
            </a:r>
          </a:p>
        </p:txBody>
      </p:sp>
      <p:sp>
        <p:nvSpPr>
          <p:cNvPr id="89112" name="AutoShape 24"/>
          <p:cNvSpPr>
            <a:spLocks/>
          </p:cNvSpPr>
          <p:nvPr/>
        </p:nvSpPr>
        <p:spPr bwMode="auto">
          <a:xfrm>
            <a:off x="2209800" y="5791200"/>
            <a:ext cx="914400" cy="609600"/>
          </a:xfrm>
          <a:prstGeom prst="borderCallout2">
            <a:avLst>
              <a:gd name="adj1" fmla="val 18750"/>
              <a:gd name="adj2" fmla="val 108333"/>
              <a:gd name="adj3" fmla="val 18750"/>
              <a:gd name="adj4" fmla="val 189583"/>
              <a:gd name="adj5" fmla="val -167708"/>
              <a:gd name="adj6" fmla="val 274134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/>
              <a:t>More rain</a:t>
            </a:r>
          </a:p>
        </p:txBody>
      </p:sp>
      <p:sp>
        <p:nvSpPr>
          <p:cNvPr id="89115" name="Oval 27"/>
          <p:cNvSpPr>
            <a:spLocks noChangeArrowheads="1"/>
          </p:cNvSpPr>
          <p:nvPr/>
        </p:nvSpPr>
        <p:spPr bwMode="auto">
          <a:xfrm>
            <a:off x="3200400" y="3200400"/>
            <a:ext cx="1676400" cy="1828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Arctic/Polar</a:t>
            </a:r>
          </a:p>
          <a:p>
            <a:r>
              <a:rPr lang="en-US" altLang="en-US" dirty="0"/>
              <a:t>air, cold, dry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512" y="305669"/>
            <a:ext cx="4370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000" b="1" dirty="0" smtClean="0"/>
              <a:t>Precipitation</a:t>
            </a:r>
            <a:endParaRPr lang="en-CA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70BE1-5173-463A-8FF1-79FF97256F52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457200" y="466644"/>
            <a:ext cx="8077200" cy="3370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 smtClean="0">
                <a:latin typeface="Comic Sans MS" pitchFamily="66" charset="0"/>
              </a:rPr>
              <a:t>Vegetation </a:t>
            </a:r>
            <a:r>
              <a:rPr lang="en-US" altLang="en-US" sz="2400" dirty="0">
                <a:latin typeface="Comic Sans MS" pitchFamily="66" charset="0"/>
              </a:rPr>
              <a:t>characteristics</a:t>
            </a:r>
          </a:p>
          <a:p>
            <a:pPr marL="0" indent="0">
              <a:spcBef>
                <a:spcPct val="50000"/>
              </a:spcBef>
            </a:pPr>
            <a:r>
              <a:rPr lang="en-US" altLang="en-US" dirty="0" smtClean="0">
                <a:latin typeface="Comic Sans MS" pitchFamily="66" charset="0"/>
              </a:rPr>
              <a:t>Coniferous: retain needles </a:t>
            </a:r>
            <a:r>
              <a:rPr lang="en-US" altLang="en-US" dirty="0">
                <a:latin typeface="Comic Sans MS" pitchFamily="66" charset="0"/>
              </a:rPr>
              <a:t>for several years (except tamarack/larch)</a:t>
            </a:r>
          </a:p>
          <a:p>
            <a:pPr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Begin photosynthesis as soon as temperatures </a:t>
            </a:r>
            <a:r>
              <a:rPr lang="en-US" altLang="en-US" dirty="0" smtClean="0">
                <a:latin typeface="Comic Sans MS" pitchFamily="66" charset="0"/>
              </a:rPr>
              <a:t>rise  (none </a:t>
            </a:r>
            <a:r>
              <a:rPr lang="en-US" altLang="en-US" dirty="0">
                <a:latin typeface="Comic Sans MS" pitchFamily="66" charset="0"/>
              </a:rPr>
              <a:t>of the growing season </a:t>
            </a:r>
            <a:r>
              <a:rPr lang="en-US" altLang="en-US" dirty="0" smtClean="0">
                <a:latin typeface="Comic Sans MS" pitchFamily="66" charset="0"/>
              </a:rPr>
              <a:t>lost </a:t>
            </a:r>
            <a:r>
              <a:rPr lang="en-US" altLang="en-US" dirty="0">
                <a:latin typeface="Comic Sans MS" pitchFamily="66" charset="0"/>
              </a:rPr>
              <a:t>as new foliage </a:t>
            </a:r>
            <a:r>
              <a:rPr lang="en-US" altLang="en-US" dirty="0" smtClean="0">
                <a:latin typeface="Comic Sans MS" pitchFamily="66" charset="0"/>
              </a:rPr>
              <a:t>develops)</a:t>
            </a:r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Xeromorphic features </a:t>
            </a:r>
            <a:r>
              <a:rPr lang="en-US" altLang="en-US" dirty="0" smtClean="0">
                <a:latin typeface="Comic Sans MS" pitchFamily="66" charset="0"/>
              </a:rPr>
              <a:t>(drought </a:t>
            </a:r>
            <a:r>
              <a:rPr lang="en-US" altLang="en-US" dirty="0" smtClean="0">
                <a:latin typeface="Comic Sans MS" pitchFamily="66" charset="0"/>
              </a:rPr>
              <a:t>–resistant)</a:t>
            </a:r>
          </a:p>
          <a:p>
            <a:pPr lvl="1"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Reduced </a:t>
            </a:r>
            <a:r>
              <a:rPr lang="en-US" altLang="en-US" dirty="0">
                <a:latin typeface="Comic Sans MS" pitchFamily="66" charset="0"/>
              </a:rPr>
              <a:t>area of the leaves </a:t>
            </a:r>
            <a:r>
              <a:rPr lang="en-US" altLang="en-US" dirty="0" smtClean="0">
                <a:latin typeface="Comic Sans MS" pitchFamily="66" charset="0"/>
              </a:rPr>
              <a:t>(restricts transpiration; water </a:t>
            </a:r>
            <a:r>
              <a:rPr lang="en-US" altLang="en-US" dirty="0">
                <a:latin typeface="Comic Sans MS" pitchFamily="66" charset="0"/>
              </a:rPr>
              <a:t>is unavailable from </a:t>
            </a:r>
            <a:r>
              <a:rPr lang="en-US" altLang="en-US" dirty="0" smtClean="0">
                <a:latin typeface="Comic Sans MS" pitchFamily="66" charset="0"/>
              </a:rPr>
              <a:t>frozen soil)</a:t>
            </a:r>
          </a:p>
          <a:p>
            <a:pPr lvl="1"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Shrunken stomata (pores)</a:t>
            </a:r>
          </a:p>
          <a:p>
            <a:pPr lvl="1"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Waxy leaves and buds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33400" y="3962400"/>
            <a:ext cx="7924800" cy="279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Rates </a:t>
            </a:r>
            <a:r>
              <a:rPr lang="en-US" altLang="en-US" dirty="0">
                <a:latin typeface="Comic Sans MS" pitchFamily="66" charset="0"/>
              </a:rPr>
              <a:t>of photosynthesis </a:t>
            </a:r>
            <a:r>
              <a:rPr lang="en-US" altLang="en-US" dirty="0" smtClean="0">
                <a:latin typeface="Comic Sans MS" pitchFamily="66" charset="0"/>
              </a:rPr>
              <a:t>only moderate (</a:t>
            </a:r>
            <a:r>
              <a:rPr lang="en-US" altLang="en-US" dirty="0" err="1" smtClean="0">
                <a:latin typeface="Comic Sans MS" pitchFamily="66" charset="0"/>
              </a:rPr>
              <a:t>eg</a:t>
            </a:r>
            <a:r>
              <a:rPr lang="en-US" altLang="en-US" dirty="0" smtClean="0">
                <a:latin typeface="Comic Sans MS" pitchFamily="66" charset="0"/>
              </a:rPr>
              <a:t>, lower than deciduous hardwood) 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Temp requirements: 10-20ºC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Conifers </a:t>
            </a:r>
            <a:r>
              <a:rPr lang="en-US" altLang="en-US" dirty="0">
                <a:latin typeface="Comic Sans MS" pitchFamily="66" charset="0"/>
              </a:rPr>
              <a:t>have low-light requirements for photosynthesis </a:t>
            </a:r>
            <a:r>
              <a:rPr lang="en-US" altLang="en-US" dirty="0" smtClean="0">
                <a:latin typeface="Comic Sans MS" pitchFamily="66" charset="0"/>
              </a:rPr>
              <a:t>(helps </a:t>
            </a:r>
            <a:r>
              <a:rPr lang="en-US" altLang="en-US" dirty="0">
                <a:latin typeface="Comic Sans MS" pitchFamily="66" charset="0"/>
              </a:rPr>
              <a:t>growth in the </a:t>
            </a:r>
            <a:r>
              <a:rPr lang="en-US" altLang="en-US" dirty="0" smtClean="0">
                <a:latin typeface="Comic Sans MS" pitchFamily="66" charset="0"/>
              </a:rPr>
              <a:t>spring) 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Frozen ground limits water supply, stomata close, prevent CO</a:t>
            </a:r>
            <a:r>
              <a:rPr lang="en-US" altLang="en-US" baseline="-25000" dirty="0" smtClean="0">
                <a:latin typeface="Comic Sans MS" pitchFamily="66" charset="0"/>
              </a:rPr>
              <a:t>2</a:t>
            </a:r>
            <a:r>
              <a:rPr lang="en-US" altLang="en-US" dirty="0" smtClean="0">
                <a:latin typeface="Comic Sans MS" pitchFamily="66" charset="0"/>
              </a:rPr>
              <a:t> entry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In some species, photosynthesis is maintained in the winter</a:t>
            </a:r>
          </a:p>
          <a:p>
            <a:pPr>
              <a:spcBef>
                <a:spcPct val="35000"/>
              </a:spcBef>
              <a:buFontTx/>
              <a:buChar char="•"/>
            </a:pPr>
            <a:endParaRPr lang="en-CA" alt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1C6B3-06FA-4C39-A857-F48EF8F2D840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14498" y="1066800"/>
            <a:ext cx="3733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Conifers = dominant species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Remarkably homogenous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Remarkably few </a:t>
            </a:r>
            <a:r>
              <a:rPr lang="en-US" altLang="en-US" dirty="0" smtClean="0">
                <a:latin typeface="Comic Sans MS" pitchFamily="66" charset="0"/>
              </a:rPr>
              <a:t>species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200" y="381000"/>
            <a:ext cx="411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400" dirty="0"/>
              <a:t>Vegetation characteristics</a:t>
            </a:r>
          </a:p>
          <a:p>
            <a:pPr algn="l"/>
            <a:endParaRPr lang="en-CA" sz="2400" dirty="0"/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4580823" y="1211997"/>
            <a:ext cx="2895600" cy="20928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2000" dirty="0"/>
              <a:t>Dominant </a:t>
            </a:r>
            <a:r>
              <a:rPr lang="en-US" altLang="en-US" sz="2000" dirty="0" smtClean="0"/>
              <a:t>coniferous species</a:t>
            </a:r>
            <a:r>
              <a:rPr lang="en-US" altLang="en-US" sz="2000" dirty="0"/>
              <a:t>:</a:t>
            </a:r>
          </a:p>
          <a:p>
            <a:pPr algn="l"/>
            <a:endParaRPr lang="en-US" altLang="en-US" b="1" u="sng" dirty="0"/>
          </a:p>
          <a:p>
            <a:pPr algn="l"/>
            <a:r>
              <a:rPr lang="en-US" altLang="en-US" dirty="0"/>
              <a:t>White and black </a:t>
            </a:r>
            <a:r>
              <a:rPr lang="en-US" altLang="en-US" dirty="0" smtClean="0"/>
              <a:t>spruce</a:t>
            </a:r>
            <a:endParaRPr lang="en-US" altLang="en-US" dirty="0"/>
          </a:p>
          <a:p>
            <a:pPr algn="l"/>
            <a:r>
              <a:rPr lang="en-US" altLang="en-US" dirty="0"/>
              <a:t>Jack </a:t>
            </a:r>
            <a:r>
              <a:rPr lang="en-US" altLang="en-US" dirty="0" smtClean="0"/>
              <a:t>Pine</a:t>
            </a:r>
            <a:endParaRPr lang="en-US" altLang="en-US" dirty="0"/>
          </a:p>
          <a:p>
            <a:pPr algn="l"/>
            <a:r>
              <a:rPr lang="en-US" altLang="en-US" dirty="0" smtClean="0"/>
              <a:t>Tamarack</a:t>
            </a:r>
            <a:endParaRPr lang="en-US" altLang="en-US" dirty="0"/>
          </a:p>
          <a:p>
            <a:pPr algn="l"/>
            <a:r>
              <a:rPr lang="en-US" altLang="en-US" dirty="0"/>
              <a:t>Balsam </a:t>
            </a:r>
            <a:r>
              <a:rPr lang="en-US" altLang="en-US" dirty="0" smtClean="0"/>
              <a:t>fir</a:t>
            </a:r>
            <a:endParaRPr lang="en-US" altLang="en-US" dirty="0"/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4580823" y="3429000"/>
            <a:ext cx="2895600" cy="1815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en-US" sz="2000" dirty="0" smtClean="0"/>
              <a:t>Dominant deciduous species</a:t>
            </a:r>
            <a:r>
              <a:rPr lang="en-US" altLang="en-US" sz="2000" dirty="0"/>
              <a:t>:</a:t>
            </a:r>
          </a:p>
          <a:p>
            <a:pPr algn="l"/>
            <a:endParaRPr lang="en-US" altLang="en-US" b="1" dirty="0"/>
          </a:p>
          <a:p>
            <a:pPr algn="l"/>
            <a:r>
              <a:rPr lang="en-US" altLang="en-US" dirty="0"/>
              <a:t>White </a:t>
            </a:r>
            <a:r>
              <a:rPr lang="en-US" altLang="en-US" dirty="0" smtClean="0"/>
              <a:t>birch</a:t>
            </a:r>
            <a:endParaRPr lang="en-US" altLang="en-US" dirty="0"/>
          </a:p>
          <a:p>
            <a:pPr algn="l"/>
            <a:r>
              <a:rPr lang="en-US" altLang="en-US" dirty="0"/>
              <a:t>Trembling </a:t>
            </a:r>
            <a:r>
              <a:rPr lang="en-US" altLang="en-US" dirty="0" smtClean="0"/>
              <a:t>Aspen</a:t>
            </a:r>
            <a:endParaRPr lang="en-US" altLang="en-US" dirty="0"/>
          </a:p>
          <a:p>
            <a:pPr algn="l"/>
            <a:r>
              <a:rPr lang="en-US" altLang="en-US" dirty="0"/>
              <a:t>Balsam </a:t>
            </a:r>
            <a:r>
              <a:rPr lang="en-US" altLang="en-US" dirty="0" smtClean="0"/>
              <a:t>poplar</a:t>
            </a:r>
            <a:endParaRPr lang="en-CA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0C642-83C3-4657-AC4E-216123740AC1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457201" y="277029"/>
            <a:ext cx="5943599" cy="4262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dirty="0">
              <a:latin typeface="Comic Sans MS" pitchFamily="66" charset="0"/>
            </a:endParaRPr>
          </a:p>
          <a:p>
            <a:r>
              <a:rPr lang="en-US" altLang="en-US" sz="2400" dirty="0">
                <a:latin typeface="Comic Sans MS" pitchFamily="66" charset="0"/>
              </a:rPr>
              <a:t>Effect of climate?</a:t>
            </a:r>
          </a:p>
          <a:p>
            <a:r>
              <a:rPr lang="en-US" altLang="en-US" sz="2000" dirty="0">
                <a:latin typeface="Comic Sans MS" pitchFamily="66" charset="0"/>
              </a:rPr>
              <a:t>Lower temp and lower </a:t>
            </a:r>
            <a:r>
              <a:rPr lang="en-US" altLang="en-US" sz="2000" dirty="0" err="1">
                <a:latin typeface="Comic Sans MS" pitchFamily="66" charset="0"/>
              </a:rPr>
              <a:t>precip</a:t>
            </a:r>
            <a:r>
              <a:rPr lang="en-US" altLang="en-US" sz="2000" dirty="0">
                <a:latin typeface="Comic Sans MS" pitchFamily="66" charset="0"/>
              </a:rPr>
              <a:t> have similar effect</a:t>
            </a:r>
          </a:p>
          <a:p>
            <a:endParaRPr lang="en-US" altLang="en-US" sz="2000" dirty="0">
              <a:latin typeface="Comic Sans MS" pitchFamily="66" charset="0"/>
            </a:endParaRPr>
          </a:p>
          <a:p>
            <a:pPr>
              <a:spcBef>
                <a:spcPct val="4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Fewer species </a:t>
            </a:r>
          </a:p>
          <a:p>
            <a:pPr>
              <a:spcBef>
                <a:spcPct val="4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Reduction in vegetation height </a:t>
            </a:r>
          </a:p>
          <a:p>
            <a:pPr>
              <a:spcBef>
                <a:spcPct val="4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Reduction in canopy closure</a:t>
            </a:r>
          </a:p>
          <a:p>
            <a:pPr>
              <a:spcBef>
                <a:spcPct val="4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Change in species distribution</a:t>
            </a:r>
          </a:p>
          <a:p>
            <a:pPr>
              <a:spcBef>
                <a:spcPct val="40000"/>
              </a:spcBef>
            </a:pPr>
            <a:r>
              <a:rPr lang="en-US" altLang="en-US" dirty="0" err="1">
                <a:latin typeface="Comic Sans MS" pitchFamily="66" charset="0"/>
              </a:rPr>
              <a:t>eg</a:t>
            </a:r>
            <a:r>
              <a:rPr lang="en-US" altLang="en-US" dirty="0">
                <a:latin typeface="Comic Sans MS" pitchFamily="66" charset="0"/>
              </a:rPr>
              <a:t>, Fir </a:t>
            </a:r>
            <a:r>
              <a:rPr lang="en-US" altLang="en-US" dirty="0" smtClean="0">
                <a:latin typeface="Comic Sans MS" pitchFamily="66" charset="0"/>
              </a:rPr>
              <a:t>limited to eastern part (lower tolerance for drought), spruce more widespread</a:t>
            </a:r>
            <a:endParaRPr lang="en-CA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4" name="AutoShape 21"/>
          <p:cNvSpPr>
            <a:spLocks noChangeArrowheads="1"/>
          </p:cNvSpPr>
          <p:nvPr/>
        </p:nvSpPr>
        <p:spPr bwMode="auto">
          <a:xfrm>
            <a:off x="5753100" y="1295400"/>
            <a:ext cx="2781300" cy="1409700"/>
          </a:xfrm>
          <a:prstGeom prst="wedgeEllipseCallout">
            <a:avLst>
              <a:gd name="adj1" fmla="val -111083"/>
              <a:gd name="adj2" fmla="val -50092"/>
            </a:avLst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 dirty="0" smtClean="0"/>
              <a:t>Where geographically?</a:t>
            </a:r>
            <a:endParaRPr lang="en-US" altLang="en-US" dirty="0"/>
          </a:p>
        </p:txBody>
      </p:sp>
      <p:sp>
        <p:nvSpPr>
          <p:cNvPr id="5" name="AutoShape 21"/>
          <p:cNvSpPr>
            <a:spLocks noChangeArrowheads="1"/>
          </p:cNvSpPr>
          <p:nvPr/>
        </p:nvSpPr>
        <p:spPr bwMode="auto">
          <a:xfrm>
            <a:off x="5964382" y="2705100"/>
            <a:ext cx="2781300" cy="1409700"/>
          </a:xfrm>
          <a:prstGeom prst="wedgeEllipseCallout">
            <a:avLst>
              <a:gd name="adj1" fmla="val 68245"/>
              <a:gd name="adj2" fmla="val 19490"/>
            </a:avLst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 dirty="0" smtClean="0"/>
              <a:t>North (lower temp) + west (lower </a:t>
            </a:r>
            <a:r>
              <a:rPr lang="en-US" altLang="en-US" dirty="0" err="1" smtClean="0"/>
              <a:t>precip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04800" y="4038600"/>
            <a:ext cx="8382000" cy="263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ts val="800"/>
              </a:spcBef>
            </a:pPr>
            <a:r>
              <a:rPr lang="en-US" altLang="en-US" sz="2400" dirty="0"/>
              <a:t>Effect of Fire?</a:t>
            </a:r>
          </a:p>
          <a:p>
            <a:pPr algn="l">
              <a:spcBef>
                <a:spcPts val="800"/>
              </a:spcBef>
            </a:pPr>
            <a:r>
              <a:rPr lang="en-US" altLang="en-US" dirty="0"/>
              <a:t>A natural feature of coniferous forests</a:t>
            </a:r>
          </a:p>
          <a:p>
            <a:pPr algn="l">
              <a:spcBef>
                <a:spcPts val="800"/>
              </a:spcBef>
            </a:pPr>
            <a:r>
              <a:rPr lang="en-US" altLang="en-US" dirty="0"/>
              <a:t>Every year, </a:t>
            </a:r>
            <a:r>
              <a:rPr lang="en-US" altLang="en-US" dirty="0" smtClean="0"/>
              <a:t>~ </a:t>
            </a:r>
            <a:r>
              <a:rPr lang="en-US" altLang="en-US" dirty="0"/>
              <a:t>0.6% of forested area </a:t>
            </a:r>
            <a:r>
              <a:rPr lang="en-US" altLang="en-US" dirty="0" smtClean="0"/>
              <a:t>burns</a:t>
            </a:r>
          </a:p>
          <a:p>
            <a:pPr algn="l">
              <a:spcBef>
                <a:spcPts val="800"/>
              </a:spcBef>
            </a:pPr>
            <a:r>
              <a:rPr lang="en-US" altLang="en-US" dirty="0"/>
              <a:t>Natural fires are typically preceded by rainless periods of at least 1-2 weeks </a:t>
            </a:r>
            <a:r>
              <a:rPr lang="en-US" altLang="en-US" dirty="0" smtClean="0"/>
              <a:t>+ </a:t>
            </a:r>
            <a:r>
              <a:rPr lang="en-US" altLang="en-US" dirty="0"/>
              <a:t>high temperatures, low humidity and lightning </a:t>
            </a:r>
            <a:r>
              <a:rPr lang="en-US" altLang="en-US" dirty="0" smtClean="0"/>
              <a:t>storms</a:t>
            </a:r>
          </a:p>
          <a:p>
            <a:pPr algn="l">
              <a:spcBef>
                <a:spcPts val="800"/>
              </a:spcBef>
            </a:pPr>
            <a:r>
              <a:rPr lang="en-US" altLang="en-US" dirty="0" smtClean="0"/>
              <a:t>Average interval between fires: ~ 60 </a:t>
            </a:r>
            <a:r>
              <a:rPr lang="en-US" altLang="en-US" dirty="0" err="1" smtClean="0"/>
              <a:t>yrs</a:t>
            </a:r>
            <a:r>
              <a:rPr lang="en-US" altLang="en-US" dirty="0" smtClean="0"/>
              <a:t> (but variable)</a:t>
            </a:r>
            <a:endParaRPr lang="en-US" altLang="en-US" dirty="0"/>
          </a:p>
          <a:p>
            <a:pPr algn="l">
              <a:spcBef>
                <a:spcPts val="800"/>
              </a:spcBef>
            </a:pP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80895-DB50-40A7-B8E6-E74234284BC9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304800" y="326967"/>
            <a:ext cx="66294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800"/>
              </a:spcBef>
            </a:pPr>
            <a:r>
              <a:rPr lang="en-US" altLang="en-US" b="1" dirty="0">
                <a:latin typeface="Comic Sans MS" pitchFamily="66" charset="0"/>
              </a:rPr>
              <a:t>Forest </a:t>
            </a:r>
            <a:r>
              <a:rPr lang="en-US" altLang="en-US" b="1" dirty="0" smtClean="0">
                <a:latin typeface="Comic Sans MS" pitchFamily="66" charset="0"/>
              </a:rPr>
              <a:t>response to fire:</a:t>
            </a:r>
            <a:endParaRPr lang="en-US" altLang="en-US" b="1" dirty="0">
              <a:latin typeface="Comic Sans MS" pitchFamily="66" charset="0"/>
            </a:endParaRPr>
          </a:p>
          <a:p>
            <a:pPr>
              <a:spcBef>
                <a:spcPts val="8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Conifers usually survive low intensity fires, but are killed when fires are large</a:t>
            </a:r>
          </a:p>
          <a:p>
            <a:pPr>
              <a:spcBef>
                <a:spcPts val="8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Thick bark resists low-temp fires</a:t>
            </a:r>
          </a:p>
          <a:p>
            <a:pPr>
              <a:spcBef>
                <a:spcPts val="8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Adaptation to fire is principally through seed </a:t>
            </a:r>
            <a:r>
              <a:rPr lang="en-US" altLang="en-US" dirty="0" smtClean="0">
                <a:latin typeface="Comic Sans MS" pitchFamily="66" charset="0"/>
              </a:rPr>
              <a:t>production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6966" y="2284274"/>
            <a:ext cx="797883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dirty="0" err="1" smtClean="0">
                <a:latin typeface="Comic Sans MS" pitchFamily="66" charset="0"/>
              </a:rPr>
              <a:t>Serotinous</a:t>
            </a:r>
            <a:r>
              <a:rPr lang="en-US" altLang="en-US" dirty="0" smtClean="0">
                <a:latin typeface="Comic Sans MS" pitchFamily="66" charset="0"/>
              </a:rPr>
              <a:t> </a:t>
            </a:r>
            <a:r>
              <a:rPr lang="en-US" altLang="en-US" dirty="0">
                <a:latin typeface="Comic Sans MS" pitchFamily="66" charset="0"/>
              </a:rPr>
              <a:t>cones – bonds sealing the cone melt at </a:t>
            </a:r>
            <a:r>
              <a:rPr lang="en-US" altLang="en-US" dirty="0" smtClean="0">
                <a:latin typeface="Comic Sans MS" pitchFamily="66" charset="0"/>
              </a:rPr>
              <a:t>high temp, </a:t>
            </a:r>
            <a:r>
              <a:rPr lang="en-US" altLang="en-US" dirty="0">
                <a:latin typeface="Comic Sans MS" pitchFamily="66" charset="0"/>
              </a:rPr>
              <a:t>releasing seed which can withstand </a:t>
            </a:r>
            <a:r>
              <a:rPr lang="en-US" altLang="en-US" dirty="0" smtClean="0">
                <a:latin typeface="Comic Sans MS" pitchFamily="66" charset="0"/>
              </a:rPr>
              <a:t>temps </a:t>
            </a:r>
            <a:r>
              <a:rPr lang="en-US" altLang="en-US" dirty="0">
                <a:latin typeface="Comic Sans MS" pitchFamily="66" charset="0"/>
              </a:rPr>
              <a:t>up to </a:t>
            </a:r>
            <a:r>
              <a:rPr lang="en-US" altLang="en-US" dirty="0" smtClean="0">
                <a:latin typeface="Comic Sans MS" pitchFamily="66" charset="0"/>
              </a:rPr>
              <a:t>370</a:t>
            </a:r>
            <a:r>
              <a:rPr lang="en-US" altLang="en-US" baseline="30000" dirty="0" smtClean="0">
                <a:latin typeface="Comic Sans MS" pitchFamily="66" charset="0"/>
              </a:rPr>
              <a:t>o</a:t>
            </a:r>
            <a:r>
              <a:rPr lang="en-US" altLang="en-US" dirty="0" smtClean="0">
                <a:latin typeface="Comic Sans MS" pitchFamily="66" charset="0"/>
              </a:rPr>
              <a:t>C</a:t>
            </a:r>
            <a:endParaRPr lang="en-CA" altLang="en-US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10200" y="30480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1600" dirty="0" err="1" smtClean="0"/>
              <a:t>Serotinous</a:t>
            </a:r>
            <a:r>
              <a:rPr lang="en-CA" sz="1600" dirty="0" smtClean="0"/>
              <a:t> cones of Jack Pine, opened after fire</a:t>
            </a:r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val="102823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218CB-CEEA-4F2F-8A9D-243A67227BB8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auto">
          <a:xfrm>
            <a:off x="381000" y="381000"/>
            <a:ext cx="4953000" cy="6096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0594" name="Text Box 2"/>
          <p:cNvSpPr txBox="1">
            <a:spLocks noChangeArrowheads="1"/>
          </p:cNvSpPr>
          <p:nvPr/>
        </p:nvSpPr>
        <p:spPr bwMode="auto">
          <a:xfrm>
            <a:off x="457200" y="381000"/>
            <a:ext cx="7970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200">
                <a:latin typeface="Comic Sans MS" pitchFamily="66" charset="0"/>
              </a:rPr>
              <a:t>Midlatitude Grasslands</a:t>
            </a:r>
            <a:endParaRPr lang="en-CA" altLang="en-US">
              <a:latin typeface="Comic Sans MS" pitchFamily="66" charset="0"/>
            </a:endParaRPr>
          </a:p>
        </p:txBody>
      </p:sp>
      <p:sp>
        <p:nvSpPr>
          <p:cNvPr id="110598" name="Text Box 6"/>
          <p:cNvSpPr txBox="1">
            <a:spLocks noChangeArrowheads="1"/>
          </p:cNvSpPr>
          <p:nvPr/>
        </p:nvSpPr>
        <p:spPr bwMode="auto">
          <a:xfrm>
            <a:off x="381000" y="1143000"/>
            <a:ext cx="77724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dirty="0" smtClean="0"/>
              <a:t>Semi-arid, </a:t>
            </a:r>
            <a:r>
              <a:rPr lang="en-US" altLang="en-US" dirty="0"/>
              <a:t>particularly </a:t>
            </a:r>
            <a:r>
              <a:rPr lang="en-US" altLang="en-US" dirty="0">
                <a:solidFill>
                  <a:srgbClr val="FF0000"/>
                </a:solidFill>
              </a:rPr>
              <a:t>dry autumn</a:t>
            </a:r>
            <a:r>
              <a:rPr lang="en-US" altLang="en-US" dirty="0"/>
              <a:t> </a:t>
            </a:r>
            <a:r>
              <a:rPr lang="en-US" altLang="en-US" dirty="0" smtClean="0"/>
              <a:t>periods</a:t>
            </a:r>
            <a:endParaRPr lang="en-US" altLang="en-US" dirty="0"/>
          </a:p>
          <a:p>
            <a:pPr algn="l"/>
            <a:r>
              <a:rPr lang="en-US" altLang="en-US" dirty="0">
                <a:solidFill>
                  <a:srgbClr val="FF0000"/>
                </a:solidFill>
              </a:rPr>
              <a:t>Extreme</a:t>
            </a:r>
            <a:r>
              <a:rPr lang="en-US" altLang="en-US" dirty="0"/>
              <a:t> seasonal </a:t>
            </a:r>
            <a:r>
              <a:rPr lang="en-US" altLang="en-US" dirty="0" smtClean="0"/>
              <a:t>variation: mean </a:t>
            </a:r>
            <a:r>
              <a:rPr lang="en-US" altLang="en-US" dirty="0"/>
              <a:t>monthly temperatures </a:t>
            </a:r>
            <a:r>
              <a:rPr lang="en-US" altLang="en-US" dirty="0" smtClean="0"/>
              <a:t>-</a:t>
            </a:r>
            <a:r>
              <a:rPr lang="en-US" altLang="en-US" dirty="0"/>
              <a:t>20 to +</a:t>
            </a:r>
            <a:r>
              <a:rPr lang="en-US" altLang="en-US" dirty="0" smtClean="0"/>
              <a:t>20ºC</a:t>
            </a:r>
            <a:endParaRPr lang="en-US" altLang="en-US" dirty="0"/>
          </a:p>
          <a:p>
            <a:pPr algn="l"/>
            <a:r>
              <a:rPr lang="en-US" altLang="en-US" dirty="0"/>
              <a:t>Extreme continental climate results in large </a:t>
            </a:r>
            <a:r>
              <a:rPr lang="en-US" altLang="en-US" dirty="0">
                <a:solidFill>
                  <a:srgbClr val="FF0000"/>
                </a:solidFill>
              </a:rPr>
              <a:t>soil moisture deficits</a:t>
            </a:r>
            <a:r>
              <a:rPr lang="en-US" altLang="en-US" dirty="0"/>
              <a:t>, particularly late summer</a:t>
            </a:r>
          </a:p>
          <a:p>
            <a:pPr algn="l"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8" name="AutoShape 21"/>
          <p:cNvSpPr>
            <a:spLocks noChangeArrowheads="1"/>
          </p:cNvSpPr>
          <p:nvPr/>
        </p:nvSpPr>
        <p:spPr bwMode="auto">
          <a:xfrm>
            <a:off x="3728998" y="2187327"/>
            <a:ext cx="2057400" cy="1143000"/>
          </a:xfrm>
          <a:prstGeom prst="wedgeEllipseCallout">
            <a:avLst>
              <a:gd name="adj1" fmla="val -79937"/>
              <a:gd name="adj2" fmla="val -48726"/>
            </a:avLst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en-US" dirty="0" smtClean="0"/>
              <a:t>Why not autumn?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9" descr="Biomes map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190" t="47578" r="15177" b="-1661"/>
          <a:stretch/>
        </p:blipFill>
        <p:spPr bwMode="auto">
          <a:xfrm>
            <a:off x="1371600" y="2780662"/>
            <a:ext cx="6213107" cy="415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6BF5-5F9E-44AC-AC4B-0AFB578E18EF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228600" y="228600"/>
            <a:ext cx="4191000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Precipitation:</a:t>
            </a:r>
            <a:r>
              <a:rPr lang="en-US" altLang="en-US" dirty="0">
                <a:latin typeface="Comic Sans MS" pitchFamily="66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Recurring drought - only 350 to 500 mm precipitation</a:t>
            </a:r>
          </a:p>
          <a:p>
            <a:pPr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449278" y="228600"/>
            <a:ext cx="4495800" cy="31700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800"/>
              </a:spcBef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Greatest </a:t>
            </a:r>
            <a:r>
              <a:rPr lang="en-US" altLang="en-US" dirty="0">
                <a:latin typeface="Comic Sans MS" pitchFamily="66" charset="0"/>
              </a:rPr>
              <a:t>precipitation in early summer when cyclonic systems pass through the </a:t>
            </a:r>
            <a:r>
              <a:rPr lang="en-US" altLang="en-US" dirty="0" smtClean="0">
                <a:latin typeface="Comic Sans MS" pitchFamily="66" charset="0"/>
              </a:rPr>
              <a:t>region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ts val="8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Supplemented by convectional showers in the </a:t>
            </a:r>
            <a:r>
              <a:rPr lang="en-US" altLang="en-US" dirty="0" smtClean="0">
                <a:latin typeface="Comic Sans MS" pitchFamily="66" charset="0"/>
              </a:rPr>
              <a:t>summer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ts val="800"/>
              </a:spcBef>
              <a:buFontTx/>
              <a:buChar char="•"/>
            </a:pPr>
            <a:r>
              <a:rPr lang="en-US" altLang="en-US" dirty="0">
                <a:solidFill>
                  <a:srgbClr val="FF0000"/>
                </a:solidFill>
                <a:latin typeface="Comic Sans MS" pitchFamily="66" charset="0"/>
              </a:rPr>
              <a:t>West to east</a:t>
            </a:r>
            <a:r>
              <a:rPr lang="en-US" altLang="en-US" dirty="0">
                <a:latin typeface="Comic Sans MS" pitchFamily="66" charset="0"/>
              </a:rPr>
              <a:t> gradient of increasing </a:t>
            </a:r>
            <a:r>
              <a:rPr lang="en-US" altLang="en-US" dirty="0" err="1" smtClean="0">
                <a:latin typeface="Comic Sans MS" pitchFamily="66" charset="0"/>
              </a:rPr>
              <a:t>precip</a:t>
            </a:r>
            <a:r>
              <a:rPr lang="en-US" altLang="en-US" dirty="0" smtClean="0">
                <a:latin typeface="Comic Sans MS" pitchFamily="66" charset="0"/>
              </a:rPr>
              <a:t> (also S to N, and lowland to highland)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ts val="8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West to east gradient of increasing reliability of </a:t>
            </a:r>
            <a:r>
              <a:rPr lang="en-US" altLang="en-US" dirty="0" err="1" smtClean="0">
                <a:latin typeface="Comic Sans MS" pitchFamily="66" charset="0"/>
              </a:rPr>
              <a:t>precip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2" name="Right Arrow 1"/>
          <p:cNvSpPr/>
          <p:nvPr/>
        </p:nvSpPr>
        <p:spPr bwMode="auto">
          <a:xfrm>
            <a:off x="3810000" y="5246934"/>
            <a:ext cx="737261" cy="304800"/>
          </a:xfrm>
          <a:prstGeom prst="rightArrow">
            <a:avLst/>
          </a:prstGeom>
          <a:gradFill>
            <a:gsLst>
              <a:gs pos="0">
                <a:srgbClr val="FFFF66"/>
              </a:gs>
              <a:gs pos="100000">
                <a:srgbClr val="92D050"/>
              </a:gs>
            </a:gsLst>
            <a:lin ang="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0" name="Right Arrow 9"/>
          <p:cNvSpPr/>
          <p:nvPr/>
        </p:nvSpPr>
        <p:spPr bwMode="auto">
          <a:xfrm rot="16985242">
            <a:off x="3553846" y="4394118"/>
            <a:ext cx="374091" cy="339906"/>
          </a:xfrm>
          <a:prstGeom prst="rightArrow">
            <a:avLst/>
          </a:prstGeom>
          <a:gradFill>
            <a:gsLst>
              <a:gs pos="0">
                <a:srgbClr val="FFFF66"/>
              </a:gs>
              <a:gs pos="100000">
                <a:srgbClr val="92D050"/>
              </a:gs>
            </a:gsLst>
            <a:lin ang="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1" name="Right Arrow 10"/>
          <p:cNvSpPr/>
          <p:nvPr/>
        </p:nvSpPr>
        <p:spPr bwMode="auto">
          <a:xfrm rot="11300787">
            <a:off x="2993007" y="4592068"/>
            <a:ext cx="409242" cy="322067"/>
          </a:xfrm>
          <a:prstGeom prst="rightArrow">
            <a:avLst/>
          </a:prstGeom>
          <a:gradFill>
            <a:gsLst>
              <a:gs pos="0">
                <a:srgbClr val="FFFF66"/>
              </a:gs>
              <a:gs pos="100000">
                <a:srgbClr val="92D050"/>
              </a:gs>
            </a:gsLst>
            <a:lin ang="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86D99-F88A-4187-A697-B05EE886A8F1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457200" y="533400"/>
            <a:ext cx="8001000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Effect of precipitation </a:t>
            </a:r>
            <a:r>
              <a:rPr lang="en-US" altLang="en-US" sz="2400" dirty="0" smtClean="0">
                <a:latin typeface="Comic Sans MS" pitchFamily="66" charset="0"/>
              </a:rPr>
              <a:t>gradients?</a:t>
            </a:r>
            <a:endParaRPr lang="en-US" altLang="en-US" sz="2400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Increase in height </a:t>
            </a:r>
            <a:r>
              <a:rPr lang="en-US" altLang="en-US" dirty="0" smtClean="0">
                <a:latin typeface="Comic Sans MS" pitchFamily="66" charset="0"/>
              </a:rPr>
              <a:t>eastwards: Short Grass – Mixed Grass – Tall Grass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Increase in diversity </a:t>
            </a:r>
            <a:r>
              <a:rPr lang="en-US" altLang="en-US" dirty="0" smtClean="0">
                <a:latin typeface="Comic Sans MS" pitchFamily="66" charset="0"/>
              </a:rPr>
              <a:t>eastwards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 err="1" smtClean="0">
                <a:latin typeface="Comic Sans MS" pitchFamily="66" charset="0"/>
              </a:rPr>
              <a:t>Ecotones</a:t>
            </a:r>
            <a:r>
              <a:rPr lang="en-US" altLang="en-US" dirty="0" smtClean="0">
                <a:latin typeface="Comic Sans MS" pitchFamily="66" charset="0"/>
              </a:rPr>
              <a:t> (next map)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Dynamic </a:t>
            </a:r>
            <a:r>
              <a:rPr lang="en-US" altLang="en-US" dirty="0" err="1">
                <a:latin typeface="Comic Sans MS" pitchFamily="66" charset="0"/>
              </a:rPr>
              <a:t>ecotone</a:t>
            </a:r>
            <a:r>
              <a:rPr lang="en-US" altLang="en-US" dirty="0">
                <a:latin typeface="Comic Sans MS" pitchFamily="66" charset="0"/>
              </a:rPr>
              <a:t> with the mountains and deserts to the west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Dynamic </a:t>
            </a:r>
            <a:r>
              <a:rPr lang="en-US" altLang="en-US" dirty="0" err="1">
                <a:latin typeface="Comic Sans MS" pitchFamily="66" charset="0"/>
              </a:rPr>
              <a:t>ecotone</a:t>
            </a:r>
            <a:r>
              <a:rPr lang="en-US" altLang="en-US" dirty="0">
                <a:latin typeface="Comic Sans MS" pitchFamily="66" charset="0"/>
              </a:rPr>
              <a:t>  with the eastern deciduous forests to east and north</a:t>
            </a:r>
            <a:r>
              <a:rPr lang="en-US" altLang="en-US" dirty="0" smtClean="0">
                <a:latin typeface="Comic Sans MS" pitchFamily="66" charset="0"/>
              </a:rPr>
              <a:t> 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alt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ED0DE-7640-4BC9-8DE1-139CC3D457F1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457200" y="3048000"/>
            <a:ext cx="563880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Species Mixed-grass Prairie</a:t>
            </a:r>
          </a:p>
          <a:p>
            <a:pPr>
              <a:spcBef>
                <a:spcPct val="50000"/>
              </a:spcBef>
            </a:pPr>
            <a:r>
              <a:rPr lang="en-US" altLang="en-US" dirty="0">
                <a:latin typeface="Comic Sans MS" pitchFamily="66" charset="0"/>
              </a:rPr>
              <a:t>Dominants (highest diversity):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Needle-and-thread </a:t>
            </a:r>
            <a:r>
              <a:rPr lang="en-US" altLang="en-US" dirty="0" smtClean="0">
                <a:latin typeface="Comic Sans MS" pitchFamily="66" charset="0"/>
              </a:rPr>
              <a:t>grass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Western </a:t>
            </a:r>
            <a:r>
              <a:rPr lang="en-US" altLang="en-US" dirty="0" smtClean="0">
                <a:latin typeface="Comic Sans MS" pitchFamily="66" charset="0"/>
              </a:rPr>
              <a:t>wheatgrass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33400" y="304800"/>
            <a:ext cx="4495800" cy="253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Species Tall-grass Prairie</a:t>
            </a:r>
          </a:p>
          <a:p>
            <a:pPr>
              <a:spcBef>
                <a:spcPct val="50000"/>
              </a:spcBef>
            </a:pPr>
            <a:r>
              <a:rPr lang="en-US" altLang="en-US" dirty="0">
                <a:latin typeface="Comic Sans MS" pitchFamily="66" charset="0"/>
              </a:rPr>
              <a:t>Dominants: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Big </a:t>
            </a:r>
            <a:r>
              <a:rPr lang="en-US" altLang="en-US" dirty="0" smtClean="0">
                <a:latin typeface="Comic Sans MS" pitchFamily="66" charset="0"/>
              </a:rPr>
              <a:t>bluestem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Little </a:t>
            </a:r>
            <a:r>
              <a:rPr lang="en-US" altLang="en-US" dirty="0" smtClean="0">
                <a:latin typeface="Comic Sans MS" pitchFamily="66" charset="0"/>
              </a:rPr>
              <a:t>bluestem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Indian </a:t>
            </a:r>
            <a:r>
              <a:rPr lang="en-US" altLang="en-US" dirty="0" smtClean="0">
                <a:latin typeface="Comic Sans MS" pitchFamily="66" charset="0"/>
              </a:rPr>
              <a:t>grass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 err="1" smtClean="0">
                <a:latin typeface="Comic Sans MS" pitchFamily="66" charset="0"/>
              </a:rPr>
              <a:t>Switchgrass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09600" y="4953000"/>
            <a:ext cx="556260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Species Short-grass Prairie</a:t>
            </a:r>
          </a:p>
          <a:p>
            <a:pPr>
              <a:spcBef>
                <a:spcPct val="50000"/>
              </a:spcBef>
            </a:pPr>
            <a:r>
              <a:rPr lang="en-US" altLang="en-US" dirty="0">
                <a:latin typeface="Comic Sans MS" pitchFamily="66" charset="0"/>
              </a:rPr>
              <a:t>Dominants: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Blue </a:t>
            </a:r>
            <a:r>
              <a:rPr lang="en-US" altLang="en-US" dirty="0" err="1" smtClean="0">
                <a:latin typeface="Comic Sans MS" pitchFamily="66" charset="0"/>
              </a:rPr>
              <a:t>grama</a:t>
            </a:r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Buffalo </a:t>
            </a:r>
            <a:r>
              <a:rPr lang="en-US" altLang="en-US" dirty="0" smtClean="0">
                <a:latin typeface="Comic Sans MS" pitchFamily="66" charset="0"/>
              </a:rPr>
              <a:t>grass</a:t>
            </a:r>
            <a:endParaRPr lang="en-US" alt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A2013-A355-480B-880D-5CA865FD3527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81000" y="457200"/>
            <a:ext cx="8153400" cy="226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Comic Sans MS" pitchFamily="66" charset="0"/>
              </a:rPr>
              <a:t>Farming the grasslands:</a:t>
            </a:r>
          </a:p>
          <a:p>
            <a:endParaRPr lang="en-US" altLang="en-US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Much of this </a:t>
            </a:r>
            <a:r>
              <a:rPr lang="en-US" altLang="en-US" dirty="0" err="1">
                <a:latin typeface="Comic Sans MS" pitchFamily="66" charset="0"/>
              </a:rPr>
              <a:t>ecozone</a:t>
            </a:r>
            <a:r>
              <a:rPr lang="en-US" altLang="en-US" dirty="0">
                <a:latin typeface="Comic Sans MS" pitchFamily="66" charset="0"/>
              </a:rPr>
              <a:t> and the “parkland” </a:t>
            </a:r>
            <a:r>
              <a:rPr lang="en-US" altLang="en-US" dirty="0" err="1">
                <a:latin typeface="Comic Sans MS" pitchFamily="66" charset="0"/>
              </a:rPr>
              <a:t>ecozone</a:t>
            </a:r>
            <a:r>
              <a:rPr lang="en-US" altLang="en-US" dirty="0">
                <a:latin typeface="Comic Sans MS" pitchFamily="66" charset="0"/>
              </a:rPr>
              <a:t> to the north was cultivated (except a few small parks).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Only 1 percent of the tall-grass remains; half of the short-grass is uncultivated; unproductive cropland is being put back to grass. </a:t>
            </a:r>
          </a:p>
          <a:p>
            <a:pPr>
              <a:spcBef>
                <a:spcPct val="50000"/>
              </a:spcBef>
            </a:pP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01855" y="2708129"/>
            <a:ext cx="815975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dirty="0"/>
              <a:t>Much of the grassland species distribution has been altered to provide more palatable plants for grazing</a:t>
            </a:r>
          </a:p>
          <a:p>
            <a:pPr algn="l"/>
            <a:endParaRPr lang="en-US" altLang="en-US" dirty="0"/>
          </a:p>
          <a:p>
            <a:pPr algn="l"/>
            <a:r>
              <a:rPr lang="en-US" altLang="en-US" dirty="0"/>
              <a:t>Grasses typically account for &lt; 20% of the species present at any site but &gt; 90% of the biomass</a:t>
            </a:r>
            <a:endParaRPr lang="en-CA" altLang="en-US" dirty="0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609600" y="4495800"/>
            <a:ext cx="7239000" cy="1431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2400" dirty="0"/>
              <a:t>Invasive exotics</a:t>
            </a:r>
          </a:p>
          <a:p>
            <a:pPr algn="l">
              <a:spcBef>
                <a:spcPct val="50000"/>
              </a:spcBef>
            </a:pPr>
            <a:r>
              <a:rPr lang="en-US" altLang="en-US" dirty="0" err="1"/>
              <a:t>Eg</a:t>
            </a:r>
            <a:r>
              <a:rPr lang="en-US" altLang="en-US" dirty="0"/>
              <a:t>, leafy spurge (</a:t>
            </a:r>
            <a:r>
              <a:rPr lang="en-US" altLang="en-US" i="1" dirty="0"/>
              <a:t>Euphorbia </a:t>
            </a:r>
            <a:r>
              <a:rPr lang="en-US" altLang="en-US" i="1" dirty="0" err="1"/>
              <a:t>esula</a:t>
            </a:r>
            <a:r>
              <a:rPr lang="en-US" altLang="en-US" dirty="0"/>
              <a:t>) an aggressive perennial, accidentally introduced into the USA from eastern Europe or western Asia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609600" y="6103855"/>
            <a:ext cx="7467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/>
              <a:t>, Japanese brome grass </a:t>
            </a:r>
            <a:r>
              <a:rPr lang="en-US" altLang="en-US" i="1" dirty="0" err="1"/>
              <a:t>Bromus</a:t>
            </a:r>
            <a:r>
              <a:rPr lang="en-US" altLang="en-US" i="1" dirty="0"/>
              <a:t> </a:t>
            </a:r>
            <a:r>
              <a:rPr lang="en-US" altLang="en-US" i="1" dirty="0" err="1"/>
              <a:t>japonicus</a:t>
            </a:r>
            <a:r>
              <a:rPr lang="en-US" altLang="en-US" i="1" dirty="0"/>
              <a:t> </a:t>
            </a:r>
            <a:r>
              <a:rPr lang="en-US" altLang="en-US" dirty="0"/>
              <a:t>often competes with native grasses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E3F6-E4D5-4D67-A062-8BA19D7578AD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381000" y="381000"/>
            <a:ext cx="5867400" cy="914400"/>
          </a:xfrm>
          <a:prstGeom prst="rect">
            <a:avLst/>
          </a:prstGeom>
          <a:gradFill rotWithShape="1">
            <a:gsLst>
              <a:gs pos="0">
                <a:srgbClr val="E8FF9F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533400" y="381000"/>
            <a:ext cx="5334000" cy="158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2800"/>
              <a:t>Midlatitude Broadleaf and Mixed Forest</a:t>
            </a:r>
            <a:endParaRPr lang="en-US" altLang="en-US" sz="4800"/>
          </a:p>
          <a:p>
            <a:pPr algn="l">
              <a:spcBef>
                <a:spcPct val="50000"/>
              </a:spcBef>
            </a:pPr>
            <a:endParaRPr lang="en-US" altLang="en-US" sz="2800"/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533400" y="1447800"/>
            <a:ext cx="79248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/>
              <a:t>Mixed coniferous-deciduous forest + temperate deciduous </a:t>
            </a:r>
          </a:p>
          <a:p>
            <a:pPr algn="l"/>
            <a:r>
              <a:rPr lang="en-US" altLang="en-US"/>
              <a:t>(Deciduous + Great Lakes and St. Lawrence)</a:t>
            </a:r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6324600" y="609600"/>
            <a:ext cx="24717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/>
              <a:t>Eastern temperate zone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57200" y="2286000"/>
            <a:ext cx="7561263" cy="392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sz="3200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Merges with boreal across a broad northern band</a:t>
            </a:r>
          </a:p>
          <a:p>
            <a:endParaRPr lang="en-US" altLang="en-US" dirty="0">
              <a:latin typeface="Comic Sans MS" pitchFamily="66" charset="0"/>
            </a:endParaRPr>
          </a:p>
          <a:p>
            <a:endParaRPr lang="en-US" altLang="en-US" dirty="0">
              <a:latin typeface="Comic Sans MS" pitchFamily="66" charset="0"/>
            </a:endParaRPr>
          </a:p>
          <a:p>
            <a:r>
              <a:rPr lang="en-US" altLang="en-US" b="1" dirty="0">
                <a:latin typeface="Comic Sans MS" pitchFamily="66" charset="0"/>
              </a:rPr>
              <a:t>Temperature</a:t>
            </a:r>
            <a:r>
              <a:rPr lang="en-US" altLang="en-US" dirty="0">
                <a:latin typeface="Comic Sans MS" pitchFamily="66" charset="0"/>
              </a:rPr>
              <a:t> is the main factor in the change from predominantly </a:t>
            </a:r>
            <a:r>
              <a:rPr lang="en-US" altLang="en-US" b="1" dirty="0">
                <a:latin typeface="Comic Sans MS" pitchFamily="66" charset="0"/>
              </a:rPr>
              <a:t>coniferous</a:t>
            </a:r>
            <a:r>
              <a:rPr lang="en-US" altLang="en-US" dirty="0">
                <a:latin typeface="Comic Sans MS" pitchFamily="66" charset="0"/>
              </a:rPr>
              <a:t> to </a:t>
            </a:r>
            <a:r>
              <a:rPr lang="en-US" altLang="en-US" b="1" dirty="0">
                <a:latin typeface="Comic Sans MS" pitchFamily="66" charset="0"/>
              </a:rPr>
              <a:t>deciduous</a:t>
            </a:r>
            <a:r>
              <a:rPr lang="en-US" altLang="en-US" dirty="0">
                <a:latin typeface="Comic Sans MS" pitchFamily="66" charset="0"/>
              </a:rPr>
              <a:t> forests</a:t>
            </a:r>
          </a:p>
          <a:p>
            <a:endParaRPr lang="en-US" altLang="en-US" dirty="0">
              <a:latin typeface="Comic Sans MS" pitchFamily="66" charset="0"/>
            </a:endParaRP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April to November have average annual temperatures above zero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July temperatures &gt; 18</a:t>
            </a:r>
            <a:r>
              <a:rPr lang="en-US" altLang="en-US" baseline="30000" dirty="0">
                <a:latin typeface="Comic Sans MS" pitchFamily="66" charset="0"/>
              </a:rPr>
              <a:t>o</a:t>
            </a:r>
            <a:r>
              <a:rPr lang="en-US" altLang="en-US" dirty="0">
                <a:latin typeface="Comic Sans MS" pitchFamily="66" charset="0"/>
              </a:rPr>
              <a:t>C </a:t>
            </a:r>
          </a:p>
          <a:p>
            <a:pPr>
              <a:spcBef>
                <a:spcPct val="35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Precipitation from 700-1200 mm spread uniformly throughout the year.</a:t>
            </a:r>
          </a:p>
          <a:p>
            <a:endParaRPr lang="en-US" alt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F316-7A71-4DCD-ACB3-A8D46BDB8C93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7994650" cy="267765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latin typeface="Comic Sans MS" pitchFamily="66" charset="0"/>
              </a:rPr>
              <a:t>Vegetation characteristics:</a:t>
            </a:r>
            <a:r>
              <a:rPr lang="en-US" altLang="en-US">
                <a:latin typeface="Comic Sans MS" pitchFamily="66" charset="0"/>
              </a:rPr>
              <a:t> </a:t>
            </a:r>
          </a:p>
          <a:p>
            <a:endParaRPr lang="en-US" altLang="en-US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CA" altLang="en-US">
                <a:latin typeface="Comic Sans MS" pitchFamily="66" charset="0"/>
              </a:rPr>
              <a:t>"Deciduous" means shedding at end of growing season </a:t>
            </a:r>
          </a:p>
          <a:p>
            <a:pPr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deciduous habit = drought avoidance adaptation (evolved in dry subtropical regions) </a:t>
            </a:r>
          </a:p>
          <a:p>
            <a:pPr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Water demand is reduced by shedding leaves during dry seasons</a:t>
            </a:r>
          </a:p>
          <a:p>
            <a:pPr>
              <a:buFontTx/>
              <a:buChar char="•"/>
            </a:pPr>
            <a:endParaRPr lang="en-CA" altLang="en-US">
              <a:latin typeface="Comic Sans MS" pitchFamily="66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3400" y="3657600"/>
            <a:ext cx="6400800" cy="11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Species are almost always mixed together 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broad range of groupings based on latitude</a:t>
            </a:r>
          </a:p>
          <a:p>
            <a:pPr lvl="2">
              <a:spcBef>
                <a:spcPct val="50000"/>
              </a:spcBef>
            </a:pPr>
            <a:r>
              <a:rPr lang="en-US" altLang="en-US" dirty="0" err="1">
                <a:latin typeface="Comic Sans MS" pitchFamily="66" charset="0"/>
              </a:rPr>
              <a:t>eg</a:t>
            </a:r>
            <a:r>
              <a:rPr lang="en-US" altLang="en-US" dirty="0">
                <a:latin typeface="Comic Sans MS" pitchFamily="66" charset="0"/>
              </a:rPr>
              <a:t>, hemlock not as far north as sugar maple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29B63-C657-4745-8791-B5688D54BAF1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4800600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 dirty="0">
                <a:latin typeface="Comic Sans MS" pitchFamily="66" charset="0"/>
              </a:rPr>
              <a:t>Vegetation characteristics contd.</a:t>
            </a:r>
          </a:p>
          <a:p>
            <a:endParaRPr lang="en-US" altLang="en-US" sz="2000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Lots of variation!</a:t>
            </a:r>
          </a:p>
          <a:p>
            <a:endParaRPr lang="en-US" altLang="en-US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Most common Species: </a:t>
            </a:r>
          </a:p>
          <a:p>
            <a:endParaRPr lang="en-US" altLang="en-US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eastern </a:t>
            </a:r>
            <a:r>
              <a:rPr lang="en-US" altLang="en-US" dirty="0" smtClean="0">
                <a:latin typeface="Comic Sans MS" pitchFamily="66" charset="0"/>
              </a:rPr>
              <a:t>hemlock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yellow </a:t>
            </a:r>
            <a:r>
              <a:rPr lang="en-US" altLang="en-US" dirty="0" smtClean="0">
                <a:latin typeface="Comic Sans MS" pitchFamily="66" charset="0"/>
              </a:rPr>
              <a:t>birch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 smtClean="0">
                <a:latin typeface="Comic Sans MS" pitchFamily="66" charset="0"/>
              </a:rPr>
              <a:t>beech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sugar </a:t>
            </a:r>
            <a:r>
              <a:rPr lang="en-US" altLang="en-US" dirty="0" smtClean="0">
                <a:latin typeface="Comic Sans MS" pitchFamily="66" charset="0"/>
              </a:rPr>
              <a:t>maple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white </a:t>
            </a:r>
            <a:r>
              <a:rPr lang="en-US" altLang="en-US" dirty="0" smtClean="0">
                <a:latin typeface="Comic Sans MS" pitchFamily="66" charset="0"/>
              </a:rPr>
              <a:t>pine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white </a:t>
            </a:r>
            <a:r>
              <a:rPr lang="en-US" altLang="en-US" dirty="0" smtClean="0">
                <a:latin typeface="Comic Sans MS" pitchFamily="66" charset="0"/>
              </a:rPr>
              <a:t>oak</a:t>
            </a:r>
            <a:endParaRPr lang="en-US" altLang="en-US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red </a:t>
            </a:r>
            <a:r>
              <a:rPr lang="en-US" altLang="en-US" dirty="0" smtClean="0">
                <a:latin typeface="Comic Sans MS" pitchFamily="66" charset="0"/>
              </a:rPr>
              <a:t>pine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>
                <a:latin typeface="Comic Sans MS" pitchFamily="66" charset="0"/>
              </a:rPr>
              <a:t>red </a:t>
            </a:r>
            <a:r>
              <a:rPr lang="en-US" altLang="en-US" dirty="0" smtClean="0">
                <a:latin typeface="Comic Sans MS" pitchFamily="66" charset="0"/>
              </a:rPr>
              <a:t>maple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 smtClean="0">
                <a:latin typeface="Comic Sans MS" pitchFamily="66" charset="0"/>
              </a:rPr>
              <a:t>basswood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 smtClean="0">
                <a:latin typeface="Comic Sans MS" pitchFamily="66" charset="0"/>
              </a:rPr>
              <a:t>elm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 smtClean="0">
                <a:latin typeface="Comic Sans MS" pitchFamily="66" charset="0"/>
              </a:rPr>
              <a:t>aspen</a:t>
            </a:r>
            <a:endParaRPr lang="en-US" altLang="en-US" i="1" dirty="0">
              <a:latin typeface="Comic Sans MS" pitchFamily="66" charset="0"/>
            </a:endParaRPr>
          </a:p>
          <a:p>
            <a:r>
              <a:rPr lang="en-US" altLang="en-US" dirty="0" smtClean="0">
                <a:latin typeface="Comic Sans MS" pitchFamily="66" charset="0"/>
              </a:rPr>
              <a:t>hickory</a:t>
            </a:r>
            <a:endParaRPr lang="en-US" altLang="en-US" i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C73E1-CF8E-439D-A31C-06DF510F5983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539750" y="476250"/>
            <a:ext cx="7920038" cy="128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latin typeface="Comic Sans MS" pitchFamily="66" charset="0"/>
              </a:rPr>
              <a:t>Effect of soil?</a:t>
            </a:r>
            <a:r>
              <a:rPr lang="en-CA" altLang="en-US">
                <a:latin typeface="Comic Sans MS" pitchFamily="66" charset="0"/>
              </a:rPr>
              <a:t>  </a:t>
            </a:r>
          </a:p>
          <a:p>
            <a:endParaRPr lang="en-CA" altLang="en-US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Soil fertility in this region is high</a:t>
            </a:r>
            <a:endParaRPr lang="en-CA" altLang="en-US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Widespread clearing of the land and removal of deciduous forests</a:t>
            </a:r>
            <a:r>
              <a:rPr lang="en-CA" altLang="en-US">
                <a:latin typeface="Comic Sans MS" pitchFamily="66" charset="0"/>
              </a:rPr>
              <a:t> 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39750" y="2209800"/>
            <a:ext cx="80486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US" sz="2000" dirty="0"/>
              <a:t>Local variations: </a:t>
            </a:r>
          </a:p>
          <a:p>
            <a:pPr algn="l"/>
            <a:r>
              <a:rPr lang="en-US" altLang="en-US" dirty="0"/>
              <a:t>Great Lakes-St. Lawrence Lowland climate – humid conditions, influenced by lakes and Atlantic ocean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39749" y="3421781"/>
            <a:ext cx="8048625" cy="177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 dirty="0">
                <a:latin typeface="Comic Sans MS" pitchFamily="66" charset="0"/>
              </a:rPr>
              <a:t>Local variations: </a:t>
            </a:r>
          </a:p>
          <a:p>
            <a:r>
              <a:rPr lang="en-US" altLang="en-US" dirty="0">
                <a:latin typeface="Comic Sans MS" pitchFamily="66" charset="0"/>
              </a:rPr>
              <a:t>Carolinian Zone, south west of Toronto – 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warmer average temperatures than rest of Ontario 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greatest biodiversity in Ontario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species with southern  affiliations, </a:t>
            </a:r>
            <a:r>
              <a:rPr lang="en-US" altLang="en-US" dirty="0" err="1">
                <a:latin typeface="Comic Sans MS" pitchFamily="66" charset="0"/>
              </a:rPr>
              <a:t>eg</a:t>
            </a:r>
            <a:r>
              <a:rPr lang="en-US" altLang="en-US" dirty="0">
                <a:latin typeface="Comic Sans MS" pitchFamily="66" charset="0"/>
              </a:rPr>
              <a:t>, tulip tee, sassafras, black gum</a:t>
            </a:r>
          </a:p>
          <a:p>
            <a:pPr>
              <a:buFontTx/>
              <a:buChar char="•"/>
            </a:pPr>
            <a:r>
              <a:rPr lang="en-US" altLang="en-US" dirty="0">
                <a:latin typeface="Comic Sans MS" pitchFamily="66" charset="0"/>
              </a:rPr>
              <a:t>extremely threatened ecosystem (&lt;10% left)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3144</TotalTime>
  <Words>2273</Words>
  <Application>Microsoft Office PowerPoint</Application>
  <PresentationFormat>On-screen Show (4:3)</PresentationFormat>
  <Paragraphs>470</Paragraphs>
  <Slides>35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Joyce Lundberg</dc:creator>
  <cp:lastModifiedBy>t</cp:lastModifiedBy>
  <cp:revision>98</cp:revision>
  <dcterms:created xsi:type="dcterms:W3CDTF">2008-09-01T16:59:22Z</dcterms:created>
  <dcterms:modified xsi:type="dcterms:W3CDTF">2013-11-25T22:12:13Z</dcterms:modified>
</cp:coreProperties>
</file>