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vml" ContentType="application/vnd.openxmlformats-officedocument.vmlDrawing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xls" ContentType="application/vnd.ms-exce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4" r:id="rId1"/>
    <p:sldMasterId id="2147483655" r:id="rId2"/>
    <p:sldMasterId id="2147483656" r:id="rId3"/>
    <p:sldMasterId id="2147483657" r:id="rId4"/>
    <p:sldMasterId id="2147483658" r:id="rId5"/>
    <p:sldMasterId id="2147485630" r:id="rId6"/>
  </p:sldMasterIdLst>
  <p:notesMasterIdLst>
    <p:notesMasterId r:id="rId43"/>
  </p:notesMasterIdLst>
  <p:handoutMasterIdLst>
    <p:handoutMasterId r:id="rId44"/>
  </p:handoutMasterIdLst>
  <p:sldIdLst>
    <p:sldId id="256" r:id="rId7"/>
    <p:sldId id="331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309" r:id="rId17"/>
    <p:sldId id="338" r:id="rId18"/>
    <p:sldId id="310" r:id="rId19"/>
    <p:sldId id="311" r:id="rId20"/>
    <p:sldId id="312" r:id="rId21"/>
    <p:sldId id="313" r:id="rId22"/>
    <p:sldId id="314" r:id="rId23"/>
    <p:sldId id="315" r:id="rId24"/>
    <p:sldId id="316" r:id="rId25"/>
    <p:sldId id="317" r:id="rId26"/>
    <p:sldId id="318" r:id="rId27"/>
    <p:sldId id="319" r:id="rId28"/>
    <p:sldId id="320" r:id="rId29"/>
    <p:sldId id="321" r:id="rId30"/>
    <p:sldId id="322" r:id="rId31"/>
    <p:sldId id="337" r:id="rId32"/>
    <p:sldId id="323" r:id="rId33"/>
    <p:sldId id="336" r:id="rId34"/>
    <p:sldId id="324" r:id="rId35"/>
    <p:sldId id="334" r:id="rId36"/>
    <p:sldId id="335" r:id="rId37"/>
    <p:sldId id="325" r:id="rId38"/>
    <p:sldId id="327" r:id="rId39"/>
    <p:sldId id="328" r:id="rId40"/>
    <p:sldId id="329" r:id="rId41"/>
    <p:sldId id="330" r:id="rId42"/>
  </p:sldIdLst>
  <p:sldSz cx="13003213" cy="9752013"/>
  <p:notesSz cx="6858000" cy="9144000"/>
  <p:defaultTextStyle>
    <a:defPPr>
      <a:defRPr lang="en-GB"/>
    </a:defPPr>
    <a:lvl1pPr algn="l" defTabSz="449263" rtl="0" eaLnBrk="0" fontAlgn="base" hangingPunct="0">
      <a:lnSpc>
        <a:spcPct val="107000"/>
      </a:lnSpc>
      <a:spcBef>
        <a:spcPct val="0"/>
      </a:spcBef>
      <a:spcAft>
        <a:spcPct val="0"/>
      </a:spcAft>
      <a:buClr>
        <a:srgbClr val="FFFFFF"/>
      </a:buClr>
      <a:buSzPct val="100000"/>
      <a:buFont typeface="Chalkboard" charset="0"/>
      <a:defRPr sz="1100" kern="1200">
        <a:solidFill>
          <a:schemeClr val="bg1"/>
        </a:solidFill>
        <a:latin typeface="Chalkboard" charset="0"/>
        <a:ea typeface="ヒラギノ角ゴ ProN W3" charset="-128"/>
        <a:cs typeface="+mn-cs"/>
      </a:defRPr>
    </a:lvl1pPr>
    <a:lvl2pPr marL="457200" algn="l" defTabSz="449263" rtl="0" eaLnBrk="0" fontAlgn="base" hangingPunct="0">
      <a:lnSpc>
        <a:spcPct val="107000"/>
      </a:lnSpc>
      <a:spcBef>
        <a:spcPct val="0"/>
      </a:spcBef>
      <a:spcAft>
        <a:spcPct val="0"/>
      </a:spcAft>
      <a:buClr>
        <a:srgbClr val="FFFFFF"/>
      </a:buClr>
      <a:buSzPct val="100000"/>
      <a:buFont typeface="Chalkboard" charset="0"/>
      <a:defRPr sz="1100" kern="1200">
        <a:solidFill>
          <a:schemeClr val="bg1"/>
        </a:solidFill>
        <a:latin typeface="Chalkboard" charset="0"/>
        <a:ea typeface="ヒラギノ角ゴ ProN W3" charset="-128"/>
        <a:cs typeface="+mn-cs"/>
      </a:defRPr>
    </a:lvl2pPr>
    <a:lvl3pPr marL="914400" algn="l" defTabSz="449263" rtl="0" eaLnBrk="0" fontAlgn="base" hangingPunct="0">
      <a:lnSpc>
        <a:spcPct val="107000"/>
      </a:lnSpc>
      <a:spcBef>
        <a:spcPct val="0"/>
      </a:spcBef>
      <a:spcAft>
        <a:spcPct val="0"/>
      </a:spcAft>
      <a:buClr>
        <a:srgbClr val="FFFFFF"/>
      </a:buClr>
      <a:buSzPct val="100000"/>
      <a:buFont typeface="Chalkboard" charset="0"/>
      <a:defRPr sz="1100" kern="1200">
        <a:solidFill>
          <a:schemeClr val="bg1"/>
        </a:solidFill>
        <a:latin typeface="Chalkboard" charset="0"/>
        <a:ea typeface="ヒラギノ角ゴ ProN W3" charset="-128"/>
        <a:cs typeface="+mn-cs"/>
      </a:defRPr>
    </a:lvl3pPr>
    <a:lvl4pPr marL="1371600" algn="l" defTabSz="449263" rtl="0" eaLnBrk="0" fontAlgn="base" hangingPunct="0">
      <a:lnSpc>
        <a:spcPct val="107000"/>
      </a:lnSpc>
      <a:spcBef>
        <a:spcPct val="0"/>
      </a:spcBef>
      <a:spcAft>
        <a:spcPct val="0"/>
      </a:spcAft>
      <a:buClr>
        <a:srgbClr val="FFFFFF"/>
      </a:buClr>
      <a:buSzPct val="100000"/>
      <a:buFont typeface="Chalkboard" charset="0"/>
      <a:defRPr sz="1100" kern="1200">
        <a:solidFill>
          <a:schemeClr val="bg1"/>
        </a:solidFill>
        <a:latin typeface="Chalkboard" charset="0"/>
        <a:ea typeface="ヒラギノ角ゴ ProN W3" charset="-128"/>
        <a:cs typeface="+mn-cs"/>
      </a:defRPr>
    </a:lvl4pPr>
    <a:lvl5pPr marL="1828800" algn="l" defTabSz="449263" rtl="0" eaLnBrk="0" fontAlgn="base" hangingPunct="0">
      <a:lnSpc>
        <a:spcPct val="107000"/>
      </a:lnSpc>
      <a:spcBef>
        <a:spcPct val="0"/>
      </a:spcBef>
      <a:spcAft>
        <a:spcPct val="0"/>
      </a:spcAft>
      <a:buClr>
        <a:srgbClr val="FFFFFF"/>
      </a:buClr>
      <a:buSzPct val="100000"/>
      <a:buFont typeface="Chalkboard" charset="0"/>
      <a:defRPr sz="1100" kern="1200">
        <a:solidFill>
          <a:schemeClr val="bg1"/>
        </a:solidFill>
        <a:latin typeface="Chalkboard" charset="0"/>
        <a:ea typeface="ヒラギノ角ゴ ProN W3" charset="-128"/>
        <a:cs typeface="+mn-cs"/>
      </a:defRPr>
    </a:lvl5pPr>
    <a:lvl6pPr marL="2286000" algn="l" defTabSz="914400" rtl="0" eaLnBrk="1" latinLnBrk="0" hangingPunct="1">
      <a:defRPr sz="1100" kern="1200">
        <a:solidFill>
          <a:schemeClr val="bg1"/>
        </a:solidFill>
        <a:latin typeface="Chalkboard" charset="0"/>
        <a:ea typeface="ヒラギノ角ゴ ProN W3" charset="-128"/>
        <a:cs typeface="+mn-cs"/>
      </a:defRPr>
    </a:lvl6pPr>
    <a:lvl7pPr marL="2743200" algn="l" defTabSz="914400" rtl="0" eaLnBrk="1" latinLnBrk="0" hangingPunct="1">
      <a:defRPr sz="1100" kern="1200">
        <a:solidFill>
          <a:schemeClr val="bg1"/>
        </a:solidFill>
        <a:latin typeface="Chalkboard" charset="0"/>
        <a:ea typeface="ヒラギノ角ゴ ProN W3" charset="-128"/>
        <a:cs typeface="+mn-cs"/>
      </a:defRPr>
    </a:lvl7pPr>
    <a:lvl8pPr marL="3200400" algn="l" defTabSz="914400" rtl="0" eaLnBrk="1" latinLnBrk="0" hangingPunct="1">
      <a:defRPr sz="1100" kern="1200">
        <a:solidFill>
          <a:schemeClr val="bg1"/>
        </a:solidFill>
        <a:latin typeface="Chalkboard" charset="0"/>
        <a:ea typeface="ヒラギノ角ゴ ProN W3" charset="-128"/>
        <a:cs typeface="+mn-cs"/>
      </a:defRPr>
    </a:lvl8pPr>
    <a:lvl9pPr marL="3657600" algn="l" defTabSz="914400" rtl="0" eaLnBrk="1" latinLnBrk="0" hangingPunct="1">
      <a:defRPr sz="1100" kern="1200">
        <a:solidFill>
          <a:schemeClr val="bg1"/>
        </a:solidFill>
        <a:latin typeface="Chalkboard" charset="0"/>
        <a:ea typeface="ヒラギノ角ゴ ProN W3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00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>
      <p:cViewPr varScale="1">
        <p:scale>
          <a:sx n="74" d="100"/>
          <a:sy n="74" d="100"/>
        </p:scale>
        <p:origin x="-1158" y="-11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7032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26624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ヒラギノ角ゴ ProN W3" charset="-128"/>
                <a:cs typeface="ヒラギノ角ゴ ProN W3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E7DC467-AC9E-AB42-8E65-90A9AE54314E}" type="datetime1">
              <a:rPr lang="en-US" altLang="en-US"/>
              <a:pPr/>
              <a:t>2/2/2016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ヒラギノ角ゴ ProN W3" charset="-128"/>
                <a:cs typeface="ヒラギノ角ゴ ProN W3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17AB840-5035-8249-9BC7-A687A3E71FA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7329626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331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xmlns="" val="12490858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pitchFamily="-65" charset="0"/>
        <a:ea typeface="ＭＳ Ｐゴシック" pitchFamily="-65" charset="-128"/>
        <a:cs typeface="ＭＳ Ｐゴシック" pitchFamily="-65" charset="-128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pitchFamily="-65" charset="0"/>
        <a:ea typeface="ＭＳ Ｐゴシック" pitchFamily="-65" charset="-128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pitchFamily="-65" charset="0"/>
        <a:ea typeface="ＭＳ Ｐゴシック" pitchFamily="-65" charset="-128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pitchFamily="-65" charset="0"/>
        <a:ea typeface="ＭＳ Ｐゴシック" pitchFamily="-65" charset="-128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pitchFamily="-65" charset="0"/>
        <a:ea typeface="ＭＳ Ｐゴシック" pitchFamily="-65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none" anchor="ctr"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94160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445FBB28-CD19-FE48-84FE-783829D03248}" type="slidenum">
              <a:rPr lang="en-US" altLang="en-US" sz="1200"/>
              <a:pPr/>
              <a:t>3</a:t>
            </a:fld>
            <a:endParaRPr lang="en-US" altLang="en-US" sz="1200"/>
          </a:p>
        </p:txBody>
      </p:sp>
      <p:sp>
        <p:nvSpPr>
          <p:cNvPr id="25602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5603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8439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DA6B3A9C-E90D-514A-8F0E-9423C8009CE8}" type="slidenum">
              <a:rPr lang="en-US" altLang="en-US" sz="1200"/>
              <a:pPr/>
              <a:t>4</a:t>
            </a:fld>
            <a:endParaRPr lang="en-US" altLang="en-US" sz="1200"/>
          </a:p>
        </p:txBody>
      </p:sp>
      <p:sp>
        <p:nvSpPr>
          <p:cNvPr id="27650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7651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64166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4187AD36-5013-0740-8BC0-D4B6C5B615A7}" type="slidenum">
              <a:rPr lang="en-US" altLang="en-US" sz="1200"/>
              <a:pPr/>
              <a:t>5</a:t>
            </a:fld>
            <a:endParaRPr lang="en-US" altLang="en-US" sz="1200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1607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F1FD8180-D353-0646-AAE4-05FFEAD8DE2A}" type="slidenum">
              <a:rPr lang="en-US" altLang="en-US" sz="1200"/>
              <a:pPr/>
              <a:t>6</a:t>
            </a:fld>
            <a:endParaRPr lang="en-US" altLang="en-US" sz="1200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0975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ADAD1482-A47A-1947-B510-36A877745B24}" type="slidenum">
              <a:rPr lang="en-US" altLang="en-US" sz="1200"/>
              <a:pPr/>
              <a:t>7</a:t>
            </a:fld>
            <a:endParaRPr lang="en-US" altLang="en-US" sz="1200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9175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241AA100-5587-8B4D-B1DA-66C1A2DB1537}" type="slidenum">
              <a:rPr lang="en-US" altLang="en-US" sz="1200"/>
              <a:pPr/>
              <a:t>8</a:t>
            </a:fld>
            <a:endParaRPr lang="en-US" altLang="en-US" sz="1200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5645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3ED1915E-C75D-684C-B15A-7147624B1E4C}" type="slidenum">
              <a:rPr lang="en-US" altLang="en-US" sz="1200"/>
              <a:pPr/>
              <a:t>9</a:t>
            </a:fld>
            <a:endParaRPr lang="en-US" altLang="en-US" sz="1200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  <a:p>
            <a:r>
              <a:rPr lang="en-US" altLang="en-US">
                <a:latin typeface="Times New Roman" charset="0"/>
                <a:ea typeface="ＭＳ Ｐゴシック" charset="-128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3263442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4EAEC1B8-9F9F-0A44-96FF-5A641F379FC0}" type="slidenum">
              <a:rPr lang="en-US" altLang="en-US" sz="1200"/>
              <a:pPr/>
              <a:t>10</a:t>
            </a:fld>
            <a:endParaRPr lang="en-US" altLang="en-US" sz="1200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81085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71012806-9D65-A749-9D94-DCA51D641666}" type="slidenum">
              <a:rPr lang="en-US" altLang="en-US" sz="1200"/>
              <a:pPr/>
              <a:t>11</a:t>
            </a:fld>
            <a:endParaRPr lang="en-US" altLang="en-US" sz="1200"/>
          </a:p>
        </p:txBody>
      </p:sp>
      <p:sp>
        <p:nvSpPr>
          <p:cNvPr id="4198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7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88701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4D484D1A-E577-6F45-A4A9-A16618D6B1C0}" type="slidenum">
              <a:rPr lang="en-US" altLang="en-US" sz="1200"/>
              <a:pPr/>
              <a:t>13</a:t>
            </a:fld>
            <a:endParaRPr lang="en-US" altLang="en-US" sz="1200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94247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F9FED568-F3F6-4046-8B92-BCB7F6949590}" type="slidenum">
              <a:rPr lang="en-US" altLang="en-US" sz="1200"/>
              <a:pPr/>
              <a:t>14</a:t>
            </a:fld>
            <a:endParaRPr lang="en-US" altLang="en-US" sz="120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28641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A4C48731-06D3-9845-8DB2-7B4DD0631038}" type="slidenum">
              <a:rPr lang="en-US" altLang="en-US" sz="1200"/>
              <a:pPr/>
              <a:t>15</a:t>
            </a:fld>
            <a:endParaRPr lang="en-US" altLang="en-US" sz="1200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80821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FC048650-9911-D14B-8974-93F8E49F2164}" type="slidenum">
              <a:rPr lang="en-US" altLang="en-US" sz="1200"/>
              <a:pPr/>
              <a:t>16</a:t>
            </a:fld>
            <a:endParaRPr lang="en-US" altLang="en-US" sz="1200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01701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F4311189-B0CB-F049-B912-2D071FA652B9}" type="slidenum">
              <a:rPr lang="en-US" altLang="en-US" sz="1200"/>
              <a:pPr/>
              <a:t>17</a:t>
            </a:fld>
            <a:endParaRPr lang="en-US" altLang="en-US" sz="1200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CA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64099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8B92D662-EA36-0A4E-9242-4E0951E01630}" type="slidenum">
              <a:rPr lang="en-US" altLang="en-US" sz="1200"/>
              <a:pPr/>
              <a:t>18</a:t>
            </a:fld>
            <a:endParaRPr lang="en-US" altLang="en-US" sz="1200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  <a:p>
            <a:endParaRPr lang="en-US" altLang="en-US">
              <a:latin typeface="Times New Roman" charset="0"/>
              <a:ea typeface="ＭＳ Ｐゴシック" charset="-128"/>
            </a:endParaRPr>
          </a:p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3490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150174B4-38E9-264D-A3B4-03874E014392}" type="slidenum">
              <a:rPr lang="en-US" altLang="en-US" sz="1200"/>
              <a:pPr/>
              <a:t>19</a:t>
            </a:fld>
            <a:endParaRPr lang="en-US" altLang="en-US" sz="1200"/>
          </a:p>
        </p:txBody>
      </p:sp>
      <p:sp>
        <p:nvSpPr>
          <p:cNvPr id="56322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6323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83873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0C07BB62-64E6-384C-80C9-ECFCFCBAA9A4}" type="slidenum">
              <a:rPr lang="en-US" altLang="en-US" sz="1200"/>
              <a:pPr/>
              <a:t>20</a:t>
            </a:fld>
            <a:endParaRPr lang="en-US" altLang="en-US" sz="1200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1916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5F0487B0-1710-2040-8FA0-C4984085A47F}" type="slidenum">
              <a:rPr lang="en-US" altLang="en-US" sz="1200"/>
              <a:pPr/>
              <a:t>21</a:t>
            </a:fld>
            <a:endParaRPr lang="en-US" altLang="en-US" sz="1200"/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6813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A6080F75-9780-144A-AF40-7B2E9662A06B}" type="slidenum">
              <a:rPr lang="en-US" altLang="en-US" sz="1200"/>
              <a:pPr/>
              <a:t>22</a:t>
            </a:fld>
            <a:endParaRPr lang="en-US" altLang="en-US" sz="1200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47227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2A1BC00E-56D3-8A42-B3A3-DE57E79CE85B}" type="slidenum">
              <a:rPr lang="en-US" altLang="en-US" sz="1200"/>
              <a:pPr/>
              <a:t>23</a:t>
            </a:fld>
            <a:endParaRPr lang="en-US" altLang="en-US" sz="1200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1212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C01F6906-C4F6-854B-8C03-C49DB1D68B2B}" type="slidenum">
              <a:rPr lang="en-US" altLang="en-US" sz="1200"/>
              <a:pPr/>
              <a:t>24</a:t>
            </a:fld>
            <a:endParaRPr lang="en-US" altLang="en-US" sz="1200"/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7107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0526B722-80F1-514F-AE6C-77FF04987378}" type="slidenum">
              <a:rPr lang="en-US" altLang="en-US" sz="1200"/>
              <a:pPr/>
              <a:t>25</a:t>
            </a:fld>
            <a:endParaRPr lang="en-US" altLang="en-US" sz="1200"/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48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EAB64EF4-28F8-7B47-88FD-881D3095C840}" type="slidenum">
              <a:rPr lang="en-US" altLang="en-US" sz="1200"/>
              <a:pPr/>
              <a:t>27</a:t>
            </a:fld>
            <a:endParaRPr lang="en-US" altLang="en-US" sz="1200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95086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C0A988E7-69C5-BA40-9379-D146377806C3}" type="slidenum">
              <a:rPr lang="en-US" altLang="en-US" sz="1200"/>
              <a:pPr/>
              <a:t>29</a:t>
            </a:fld>
            <a:endParaRPr lang="en-US" altLang="en-US" sz="1200"/>
          </a:p>
        </p:txBody>
      </p:sp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958178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B5ADDA96-CAED-4B42-AA37-333009E425D3}" type="slidenum">
              <a:rPr lang="en-US" altLang="en-US" sz="1200"/>
              <a:pPr/>
              <a:t>32</a:t>
            </a:fld>
            <a:endParaRPr lang="en-US" altLang="en-US" sz="1200"/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116239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94F915E3-428F-B24E-B3F3-6313EF45ACB2}" type="slidenum">
              <a:rPr lang="en-US" altLang="en-US" sz="1200"/>
              <a:pPr/>
              <a:t>33</a:t>
            </a:fld>
            <a:endParaRPr lang="en-US" altLang="en-US" sz="1200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069578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76F9D7FA-EC07-C44F-AA9B-90120B94E17A}" type="slidenum">
              <a:rPr lang="en-US" altLang="en-US" sz="1200"/>
              <a:pPr/>
              <a:t>34</a:t>
            </a:fld>
            <a:endParaRPr lang="en-US" altLang="en-US" sz="1200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919530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20FF539D-F9D3-024F-BE4B-B3AAFA2283DA}" type="slidenum">
              <a:rPr lang="en-US" altLang="en-US" sz="1200"/>
              <a:pPr/>
              <a:t>35</a:t>
            </a:fld>
            <a:endParaRPr lang="en-US" altLang="en-US" sz="1200"/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666740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r>
              <a:rPr lang="en-US" altLang="en-US" sz="1200"/>
              <a:t>7.</a:t>
            </a:r>
            <a:fld id="{0858378C-EBA2-7849-9E9E-43D817BE9CFA}" type="slidenum">
              <a:rPr lang="en-US" altLang="en-US" sz="1200"/>
              <a:pPr/>
              <a:t>36</a:t>
            </a:fld>
            <a:endParaRPr lang="en-US" altLang="en-US" sz="1200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1545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28950"/>
            <a:ext cx="11053763" cy="2090738"/>
          </a:xfrm>
          <a:prstGeom prst="rect">
            <a:avLst/>
          </a:prstGeom>
        </p:spPr>
        <p:txBody>
          <a:bodyPr vert="horz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6088"/>
            <a:ext cx="9101137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244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 vert="horz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4888"/>
            <a:ext cx="11701463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3934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5863"/>
            <a:ext cx="11052175" cy="1938337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2175" cy="2132013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481619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 vert="horz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4888"/>
            <a:ext cx="5773738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7013" y="2274888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02368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8163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6750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6750" cy="5618163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9733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 vert="horz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8834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483859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6725" cy="165100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3175" y="388938"/>
            <a:ext cx="7269163" cy="8321675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39938"/>
            <a:ext cx="4276725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504603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7938" y="6826250"/>
            <a:ext cx="7802562" cy="8064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7938" y="871538"/>
            <a:ext cx="7802562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7938" y="7632700"/>
            <a:ext cx="7802562" cy="114458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463363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 vert="horz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4888"/>
            <a:ext cx="11701463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7715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4175" cy="8320088"/>
          </a:xfrm>
          <a:prstGeom prst="rect">
            <a:avLst/>
          </a:prstGeo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00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09052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28950"/>
            <a:ext cx="11053763" cy="2090738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6088"/>
            <a:ext cx="9101137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622695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41558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5863"/>
            <a:ext cx="11052175" cy="19383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2175" cy="213201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6711570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-1668463"/>
            <a:ext cx="2474913" cy="149701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97313" y="-1668463"/>
            <a:ext cx="2476500" cy="149701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525261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81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6750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6750" cy="56181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806583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646876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921768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6725" cy="16510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3175" y="388938"/>
            <a:ext cx="7269163" cy="83216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39938"/>
            <a:ext cx="4276725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2773330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7938" y="6826250"/>
            <a:ext cx="7802562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7938" y="871538"/>
            <a:ext cx="7802562" cy="5851525"/>
          </a:xfrm>
        </p:spPr>
        <p:txBody>
          <a:bodyPr lIns="50760" tIns="50760" rIns="50760" bIns="5076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7938" y="7632700"/>
            <a:ext cx="7802562" cy="11445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8900359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59035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-1668463"/>
            <a:ext cx="2614613" cy="14970126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-1668463"/>
            <a:ext cx="7696200" cy="14970126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085691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28950"/>
            <a:ext cx="11053763" cy="2090738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6088"/>
            <a:ext cx="9101137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170196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4888"/>
            <a:ext cx="11701463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52320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5863"/>
            <a:ext cx="11052175" cy="19383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2175" cy="2132013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6399027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4888"/>
            <a:ext cx="5773738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7013" y="2274888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76671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8163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6750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6750" cy="5618163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189695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785145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2572012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6725" cy="16510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3175" y="388938"/>
            <a:ext cx="7269163" cy="8321675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39938"/>
            <a:ext cx="4276725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69032693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7938" y="6826250"/>
            <a:ext cx="7802562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7938" y="871538"/>
            <a:ext cx="7802562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7938" y="7632700"/>
            <a:ext cx="7802562" cy="114458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61811864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4888"/>
            <a:ext cx="11701463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346277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2274888"/>
            <a:ext cx="2924175" cy="715327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4888"/>
            <a:ext cx="8624888" cy="71532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267370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28950"/>
            <a:ext cx="11053763" cy="2090738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6088"/>
            <a:ext cx="9101137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5035283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5618988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5863"/>
            <a:ext cx="11052175" cy="19383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2175" cy="213201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65142636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-1668463"/>
            <a:ext cx="2474913" cy="149701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97313" y="-1668463"/>
            <a:ext cx="2476500" cy="149701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4429634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81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6750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6750" cy="56181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8094114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427964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556959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6725" cy="16510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3175" y="388938"/>
            <a:ext cx="7269163" cy="83216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39938"/>
            <a:ext cx="4276725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72199494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7938" y="6826250"/>
            <a:ext cx="7802562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7938" y="871538"/>
            <a:ext cx="7802562" cy="5851525"/>
          </a:xfrm>
        </p:spPr>
        <p:txBody>
          <a:bodyPr lIns="50760" tIns="50760" rIns="50760" bIns="5076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7938" y="7632700"/>
            <a:ext cx="7802562" cy="11445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28650229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7868045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-1668463"/>
            <a:ext cx="2614613" cy="14970126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-1668463"/>
            <a:ext cx="7696200" cy="14970126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385605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28950"/>
            <a:ext cx="11053763" cy="2090738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6088"/>
            <a:ext cx="9101137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0333797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6816323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5863"/>
            <a:ext cx="11052175" cy="19383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2175" cy="213201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21554250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07300" y="-4105275"/>
            <a:ext cx="1985963" cy="19843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745663" y="-4105275"/>
            <a:ext cx="1987550" cy="19843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1096443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81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6750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6750" cy="56181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5987551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0672519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57938863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6725" cy="16510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3175" y="388938"/>
            <a:ext cx="7269163" cy="83216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39938"/>
            <a:ext cx="4276725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88696194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7938" y="6826250"/>
            <a:ext cx="7802562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7938" y="871538"/>
            <a:ext cx="7802562" cy="5851525"/>
          </a:xfrm>
        </p:spPr>
        <p:txBody>
          <a:bodyPr lIns="50760" tIns="50760" rIns="50760" bIns="5076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7938" y="7632700"/>
            <a:ext cx="7802562" cy="11445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3092752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7567495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-4105275"/>
            <a:ext cx="2614613" cy="19843750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-4105275"/>
            <a:ext cx="7696200" cy="19843750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031267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5241" y="3029446"/>
            <a:ext cx="11052731" cy="2090362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0482" y="5526141"/>
            <a:ext cx="9102249" cy="249218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0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00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50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00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506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00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50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01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347297-6371-1943-AE59-8D830D6E442D}" type="datetime1">
              <a:rPr lang="en-US" altLang="en-US"/>
              <a:pPr/>
              <a:t>2/2/2016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65CB7-A26D-1944-B6CA-079B9E4C112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00379525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5C47D0-3677-224C-B823-91A504665D8B}" type="datetime1">
              <a:rPr lang="en-US" altLang="en-US"/>
              <a:pPr/>
              <a:t>2/2/2016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509D7-3B18-464E-A322-61539FC766B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5528633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64" y="6266572"/>
            <a:ext cx="11052731" cy="1936858"/>
          </a:xfrm>
        </p:spPr>
        <p:txBody>
          <a:bodyPr anchor="t"/>
          <a:lstStyle>
            <a:lvl1pPr algn="l">
              <a:defRPr sz="57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64" y="4133320"/>
            <a:ext cx="11052731" cy="2133252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50138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00277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5041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0055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5069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0083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55096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0110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637B50-08A4-AB4A-8A2F-0074388B3E69}" type="datetime1">
              <a:rPr lang="en-US" altLang="en-US"/>
              <a:pPr/>
              <a:t>2/2/2016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2F336D-E693-0E47-8427-2D140175383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70486846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161" y="2275470"/>
            <a:ext cx="5743086" cy="6435878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8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9966" y="2275470"/>
            <a:ext cx="5743086" cy="6435878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8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4F3C7E-4D15-334A-92E6-C5F1871C0E22}" type="datetime1">
              <a:rPr lang="en-US" altLang="en-US"/>
              <a:pPr/>
              <a:t>2/2/2016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C0EE81-84DC-A145-84A9-EE2B461F72C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20454482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161" y="2182916"/>
            <a:ext cx="5745344" cy="909736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0138" indent="0">
              <a:buNone/>
              <a:defRPr sz="2800" b="1"/>
            </a:lvl2pPr>
            <a:lvl3pPr marL="1300277" indent="0">
              <a:buNone/>
              <a:defRPr sz="2600" b="1"/>
            </a:lvl3pPr>
            <a:lvl4pPr marL="1950415" indent="0">
              <a:buNone/>
              <a:defRPr sz="2300" b="1"/>
            </a:lvl4pPr>
            <a:lvl5pPr marL="2600554" indent="0">
              <a:buNone/>
              <a:defRPr sz="2300" b="1"/>
            </a:lvl5pPr>
            <a:lvl6pPr marL="3250692" indent="0">
              <a:buNone/>
              <a:defRPr sz="2300" b="1"/>
            </a:lvl6pPr>
            <a:lvl7pPr marL="3900830" indent="0">
              <a:buNone/>
              <a:defRPr sz="2300" b="1"/>
            </a:lvl7pPr>
            <a:lvl8pPr marL="4550969" indent="0">
              <a:buNone/>
              <a:defRPr sz="2300" b="1"/>
            </a:lvl8pPr>
            <a:lvl9pPr marL="5201107" indent="0">
              <a:buNone/>
              <a:defRPr sz="23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161" y="3092652"/>
            <a:ext cx="5745344" cy="5618695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452" y="2182916"/>
            <a:ext cx="5747601" cy="909736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0138" indent="0">
              <a:buNone/>
              <a:defRPr sz="2800" b="1"/>
            </a:lvl2pPr>
            <a:lvl3pPr marL="1300277" indent="0">
              <a:buNone/>
              <a:defRPr sz="2600" b="1"/>
            </a:lvl3pPr>
            <a:lvl4pPr marL="1950415" indent="0">
              <a:buNone/>
              <a:defRPr sz="2300" b="1"/>
            </a:lvl4pPr>
            <a:lvl5pPr marL="2600554" indent="0">
              <a:buNone/>
              <a:defRPr sz="2300" b="1"/>
            </a:lvl5pPr>
            <a:lvl6pPr marL="3250692" indent="0">
              <a:buNone/>
              <a:defRPr sz="2300" b="1"/>
            </a:lvl6pPr>
            <a:lvl7pPr marL="3900830" indent="0">
              <a:buNone/>
              <a:defRPr sz="2300" b="1"/>
            </a:lvl7pPr>
            <a:lvl8pPr marL="4550969" indent="0">
              <a:buNone/>
              <a:defRPr sz="2300" b="1"/>
            </a:lvl8pPr>
            <a:lvl9pPr marL="5201107" indent="0">
              <a:buNone/>
              <a:defRPr sz="23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452" y="3092652"/>
            <a:ext cx="5747601" cy="5618695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1D9BEB3-0B6F-3A49-A103-316B92CA54D3}" type="datetime1">
              <a:rPr lang="en-US" altLang="en-US"/>
              <a:pPr/>
              <a:t>2/2/2016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C9E43A-8A83-F440-97B4-C99A8BED6DB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45651669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5AAA628-A272-D146-AFCA-BA336A5738B3}" type="datetime1">
              <a:rPr lang="en-US" altLang="en-US"/>
              <a:pPr/>
              <a:t>2/2/2016</a:t>
            </a:fld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BC55CB-9B29-1144-A15B-D70A5595147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86457300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4B5D56E-93D1-9F47-B9AE-A1881DBD8190}" type="datetime1">
              <a:rPr lang="en-US" altLang="en-US"/>
              <a:pPr/>
              <a:t>2/2/2016</a:t>
            </a:fld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8070E6-243D-7D4F-82AB-3B0667E33F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79718523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162" y="388275"/>
            <a:ext cx="4277967" cy="165242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3895" y="388275"/>
            <a:ext cx="7269157" cy="8323073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162" y="2040700"/>
            <a:ext cx="4277967" cy="6670648"/>
          </a:xfrm>
        </p:spPr>
        <p:txBody>
          <a:bodyPr/>
          <a:lstStyle>
            <a:lvl1pPr marL="0" indent="0">
              <a:buNone/>
              <a:defRPr sz="2000"/>
            </a:lvl1pPr>
            <a:lvl2pPr marL="650138" indent="0">
              <a:buNone/>
              <a:defRPr sz="1700"/>
            </a:lvl2pPr>
            <a:lvl3pPr marL="1300277" indent="0">
              <a:buNone/>
              <a:defRPr sz="1400"/>
            </a:lvl3pPr>
            <a:lvl4pPr marL="1950415" indent="0">
              <a:buNone/>
              <a:defRPr sz="1300"/>
            </a:lvl4pPr>
            <a:lvl5pPr marL="2600554" indent="0">
              <a:buNone/>
              <a:defRPr sz="1300"/>
            </a:lvl5pPr>
            <a:lvl6pPr marL="3250692" indent="0">
              <a:buNone/>
              <a:defRPr sz="1300"/>
            </a:lvl6pPr>
            <a:lvl7pPr marL="3900830" indent="0">
              <a:buNone/>
              <a:defRPr sz="1300"/>
            </a:lvl7pPr>
            <a:lvl8pPr marL="4550969" indent="0">
              <a:buNone/>
              <a:defRPr sz="1300"/>
            </a:lvl8pPr>
            <a:lvl9pPr marL="5201107" indent="0">
              <a:buNone/>
              <a:defRPr sz="13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09CB172-CCA7-FF44-BF90-9617EF1D13E8}" type="datetime1">
              <a:rPr lang="en-US" altLang="en-US"/>
              <a:pPr/>
              <a:t>2/2/2016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A8F68-2668-9449-AD87-A474B709563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93481681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8721" y="6826409"/>
            <a:ext cx="7801928" cy="805896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8721" y="871360"/>
            <a:ext cx="7801928" cy="5851208"/>
          </a:xfrm>
        </p:spPr>
        <p:txBody>
          <a:bodyPr rtlCol="0">
            <a:normAutofit/>
          </a:bodyPr>
          <a:lstStyle>
            <a:lvl1pPr marL="0" indent="0">
              <a:buNone/>
              <a:defRPr sz="4600"/>
            </a:lvl1pPr>
            <a:lvl2pPr marL="650138" indent="0">
              <a:buNone/>
              <a:defRPr sz="4000"/>
            </a:lvl2pPr>
            <a:lvl3pPr marL="1300277" indent="0">
              <a:buNone/>
              <a:defRPr sz="3400"/>
            </a:lvl3pPr>
            <a:lvl4pPr marL="1950415" indent="0">
              <a:buNone/>
              <a:defRPr sz="2800"/>
            </a:lvl4pPr>
            <a:lvl5pPr marL="2600554" indent="0">
              <a:buNone/>
              <a:defRPr sz="2800"/>
            </a:lvl5pPr>
            <a:lvl6pPr marL="3250692" indent="0">
              <a:buNone/>
              <a:defRPr sz="2800"/>
            </a:lvl6pPr>
            <a:lvl7pPr marL="3900830" indent="0">
              <a:buNone/>
              <a:defRPr sz="2800"/>
            </a:lvl7pPr>
            <a:lvl8pPr marL="4550969" indent="0">
              <a:buNone/>
              <a:defRPr sz="2800"/>
            </a:lvl8pPr>
            <a:lvl9pPr marL="5201107" indent="0">
              <a:buNone/>
              <a:defRPr sz="28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8721" y="7632306"/>
            <a:ext cx="7801928" cy="1144506"/>
          </a:xfrm>
        </p:spPr>
        <p:txBody>
          <a:bodyPr/>
          <a:lstStyle>
            <a:lvl1pPr marL="0" indent="0">
              <a:buNone/>
              <a:defRPr sz="2000"/>
            </a:lvl1pPr>
            <a:lvl2pPr marL="650138" indent="0">
              <a:buNone/>
              <a:defRPr sz="1700"/>
            </a:lvl2pPr>
            <a:lvl3pPr marL="1300277" indent="0">
              <a:buNone/>
              <a:defRPr sz="1400"/>
            </a:lvl3pPr>
            <a:lvl4pPr marL="1950415" indent="0">
              <a:buNone/>
              <a:defRPr sz="1300"/>
            </a:lvl4pPr>
            <a:lvl5pPr marL="2600554" indent="0">
              <a:buNone/>
              <a:defRPr sz="1300"/>
            </a:lvl5pPr>
            <a:lvl6pPr marL="3250692" indent="0">
              <a:buNone/>
              <a:defRPr sz="1300"/>
            </a:lvl6pPr>
            <a:lvl7pPr marL="3900830" indent="0">
              <a:buNone/>
              <a:defRPr sz="1300"/>
            </a:lvl7pPr>
            <a:lvl8pPr marL="4550969" indent="0">
              <a:buNone/>
              <a:defRPr sz="1300"/>
            </a:lvl8pPr>
            <a:lvl9pPr marL="5201107" indent="0">
              <a:buNone/>
              <a:defRPr sz="13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C8D3D7C-7AF9-DE4E-9743-B9FE2D23B9F4}" type="datetime1">
              <a:rPr lang="en-US" altLang="en-US"/>
              <a:pPr/>
              <a:t>2/2/2016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6FDED8-34C7-9247-9D66-FA727CDF96A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47589867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4C5B7C0-55C9-9E45-B1DA-58500A16941D}" type="datetime1">
              <a:rPr lang="en-US" altLang="en-US"/>
              <a:pPr/>
              <a:t>2/2/2016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9F4D1C-2F69-B841-84FA-710068A8C7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9991249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7329" y="390533"/>
            <a:ext cx="2925723" cy="832081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160" y="390533"/>
            <a:ext cx="8560449" cy="832081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40C65B-13D3-5744-A188-6ECC53570206}" type="datetime1">
              <a:rPr lang="en-US" altLang="en-US"/>
              <a:pPr/>
              <a:t>2/2/2016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BEEF2-B7B4-B648-B13B-D49A4B55CB9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205777410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521" y="108356"/>
            <a:ext cx="11919612" cy="1733691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866881" y="2058758"/>
            <a:ext cx="11811252" cy="7043121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>
          <a:xfrm>
            <a:off x="9861550" y="9291638"/>
            <a:ext cx="3033713" cy="677862"/>
          </a:xfrm>
          <a:ln>
            <a:miter lim="800000"/>
            <a:headEnd/>
            <a:tailEnd/>
          </a:ln>
        </p:spPr>
        <p:txBody>
          <a:bodyPr lIns="130015" tIns="65008" rIns="130015" bIns="65008" anchor="t"/>
          <a:lstStyle>
            <a:lvl1pPr>
              <a:defRPr/>
            </a:lvl1pPr>
          </a:lstStyle>
          <a:p>
            <a:r>
              <a:rPr lang="en-US" altLang="en-US"/>
              <a:t>9-</a:t>
            </a:r>
            <a:fld id="{E8A5E3AF-5BC2-0C4B-8450-DFC46E6BC11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932647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6460" r:id="rId1"/>
    <p:sldLayoutId id="2147486461" r:id="rId2"/>
    <p:sldLayoutId id="2147486462" r:id="rId3"/>
    <p:sldLayoutId id="2147486463" r:id="rId4"/>
    <p:sldLayoutId id="2147486464" r:id="rId5"/>
    <p:sldLayoutId id="2147486465" r:id="rId6"/>
    <p:sldLayoutId id="2147486466" r:id="rId7"/>
    <p:sldLayoutId id="2147486467" r:id="rId8"/>
    <p:sldLayoutId id="2147486468" r:id="rId9"/>
    <p:sldLayoutId id="2147486469" r:id="rId10"/>
    <p:sldLayoutId id="2147486470" r:id="rId11"/>
  </p:sldLayoutIdLst>
  <p:txStyles>
    <p:titleStyle>
      <a:lvl1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2pPr>
      <a:lvl3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3pPr>
      <a:lvl4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4pPr>
      <a:lvl5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5pPr>
      <a:lvl6pPr marL="4572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6pPr>
      <a:lvl7pPr marL="9144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7pPr>
      <a:lvl8pPr marL="13716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8pPr>
      <a:lvl9pPr marL="18288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9pPr>
    </p:titleStyle>
    <p:bodyStyle>
      <a:lvl1pPr marL="889000" indent="-430213" algn="l" defTabSz="449263" rtl="0" eaLnBrk="0" fontAlgn="base" hangingPunct="0">
        <a:lnSpc>
          <a:spcPct val="107000"/>
        </a:lnSpc>
        <a:spcBef>
          <a:spcPts val="3000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600">
          <a:solidFill>
            <a:srgbClr val="FFFFFF"/>
          </a:solidFill>
          <a:latin typeface="+mn-lt"/>
          <a:ea typeface="+mn-ea"/>
          <a:cs typeface="+mn-cs"/>
        </a:defRPr>
      </a:lvl1pPr>
      <a:lvl2pPr marL="1435100" indent="-433388" algn="l" defTabSz="449263" rtl="0" eaLnBrk="0" fontAlgn="base" hangingPunct="0">
        <a:lnSpc>
          <a:spcPct val="107000"/>
        </a:lnSpc>
        <a:spcBef>
          <a:spcPts val="3000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600">
          <a:solidFill>
            <a:srgbClr val="FFFFFF"/>
          </a:solidFill>
          <a:latin typeface="+mn-lt"/>
          <a:ea typeface="+mn-ea"/>
          <a:cs typeface="+mn-cs"/>
        </a:defRPr>
      </a:lvl2pPr>
      <a:lvl3pPr marL="1970088" indent="-433388" algn="l" defTabSz="449263" rtl="0" eaLnBrk="0" fontAlgn="base" hangingPunct="0">
        <a:lnSpc>
          <a:spcPct val="107000"/>
        </a:lnSpc>
        <a:spcBef>
          <a:spcPts val="3000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600">
          <a:solidFill>
            <a:srgbClr val="FFFFFF"/>
          </a:solidFill>
          <a:latin typeface="+mn-lt"/>
          <a:ea typeface="+mn-ea"/>
          <a:cs typeface="+mn-cs"/>
        </a:defRPr>
      </a:lvl3pPr>
      <a:lvl4pPr marL="2541588" indent="-433388" algn="l" defTabSz="449263" rtl="0" eaLnBrk="0" fontAlgn="base" hangingPunct="0">
        <a:lnSpc>
          <a:spcPct val="107000"/>
        </a:lnSpc>
        <a:spcBef>
          <a:spcPts val="3000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600">
          <a:solidFill>
            <a:srgbClr val="FFFFFF"/>
          </a:solidFill>
          <a:latin typeface="+mn-lt"/>
          <a:ea typeface="+mn-ea"/>
          <a:cs typeface="+mn-cs"/>
        </a:defRPr>
      </a:lvl4pPr>
      <a:lvl5pPr marL="3125788" indent="-434975" algn="l" defTabSz="449263" rtl="0" eaLnBrk="0" fontAlgn="base" hangingPunct="0">
        <a:lnSpc>
          <a:spcPct val="107000"/>
        </a:lnSpc>
        <a:spcBef>
          <a:spcPts val="3000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600">
          <a:solidFill>
            <a:srgbClr val="FFFFFF"/>
          </a:solidFill>
          <a:latin typeface="+mn-lt"/>
          <a:ea typeface="+mn-ea"/>
          <a:cs typeface="+mn-cs"/>
        </a:defRPr>
      </a:lvl5pPr>
      <a:lvl6pPr marL="3582988" indent="-434975" algn="l" defTabSz="449263" rtl="0" fontAlgn="base">
        <a:lnSpc>
          <a:spcPct val="107000"/>
        </a:lnSpc>
        <a:spcBef>
          <a:spcPts val="3000"/>
        </a:spcBef>
        <a:spcAft>
          <a:spcPct val="0"/>
        </a:spcAft>
        <a:buClr>
          <a:srgbClr val="FFFFFF"/>
        </a:buClr>
        <a:buSzPct val="66000"/>
        <a:buFont typeface="Chalkboard" pitchFamily="-65" charset="0"/>
        <a:buChar char="•"/>
        <a:defRPr sz="3600">
          <a:solidFill>
            <a:srgbClr val="FFFFFF"/>
          </a:solidFill>
          <a:latin typeface="+mn-lt"/>
          <a:ea typeface="+mn-ea"/>
          <a:cs typeface="+mn-cs"/>
        </a:defRPr>
      </a:lvl6pPr>
      <a:lvl7pPr marL="4040188" indent="-434975" algn="l" defTabSz="449263" rtl="0" fontAlgn="base">
        <a:lnSpc>
          <a:spcPct val="107000"/>
        </a:lnSpc>
        <a:spcBef>
          <a:spcPts val="3000"/>
        </a:spcBef>
        <a:spcAft>
          <a:spcPct val="0"/>
        </a:spcAft>
        <a:buClr>
          <a:srgbClr val="FFFFFF"/>
        </a:buClr>
        <a:buSzPct val="66000"/>
        <a:buFont typeface="Chalkboard" pitchFamily="-65" charset="0"/>
        <a:buChar char="•"/>
        <a:defRPr sz="3600">
          <a:solidFill>
            <a:srgbClr val="FFFFFF"/>
          </a:solidFill>
          <a:latin typeface="+mn-lt"/>
          <a:ea typeface="+mn-ea"/>
          <a:cs typeface="+mn-cs"/>
        </a:defRPr>
      </a:lvl7pPr>
      <a:lvl8pPr marL="4497388" indent="-434975" algn="l" defTabSz="449263" rtl="0" fontAlgn="base">
        <a:lnSpc>
          <a:spcPct val="107000"/>
        </a:lnSpc>
        <a:spcBef>
          <a:spcPts val="3000"/>
        </a:spcBef>
        <a:spcAft>
          <a:spcPct val="0"/>
        </a:spcAft>
        <a:buClr>
          <a:srgbClr val="FFFFFF"/>
        </a:buClr>
        <a:buSzPct val="66000"/>
        <a:buFont typeface="Chalkboard" pitchFamily="-65" charset="0"/>
        <a:buChar char="•"/>
        <a:defRPr sz="3600">
          <a:solidFill>
            <a:srgbClr val="FFFFFF"/>
          </a:solidFill>
          <a:latin typeface="+mn-lt"/>
          <a:ea typeface="+mn-ea"/>
          <a:cs typeface="+mn-cs"/>
        </a:defRPr>
      </a:lvl8pPr>
      <a:lvl9pPr marL="4954588" indent="-434975" algn="l" defTabSz="449263" rtl="0" fontAlgn="base">
        <a:lnSpc>
          <a:spcPct val="107000"/>
        </a:lnSpc>
        <a:spcBef>
          <a:spcPts val="3000"/>
        </a:spcBef>
        <a:spcAft>
          <a:spcPct val="0"/>
        </a:spcAft>
        <a:buClr>
          <a:srgbClr val="FFFFFF"/>
        </a:buClr>
        <a:buSzPct val="66000"/>
        <a:buFont typeface="Chalkboard" pitchFamily="-65" charset="0"/>
        <a:buChar char="•"/>
        <a:defRPr sz="36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1588" y="203200"/>
            <a:ext cx="10460037" cy="2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754" tIns="50754" rIns="50754" bIns="5075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the title text format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1588" y="-1668463"/>
            <a:ext cx="5100637" cy="149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754" tIns="50754" rIns="50754" bIns="5075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the outline text format</a:t>
            </a:r>
          </a:p>
          <a:p>
            <a:pPr lvl="1"/>
            <a:r>
              <a:rPr lang="en-GB" altLang="en-US"/>
              <a:t>Second Outline Level</a:t>
            </a:r>
          </a:p>
          <a:p>
            <a:pPr lvl="2"/>
            <a:r>
              <a:rPr lang="en-GB" altLang="en-US"/>
              <a:t>Third Outline Level</a:t>
            </a:r>
          </a:p>
          <a:p>
            <a:pPr lvl="3"/>
            <a:r>
              <a:rPr lang="en-GB" altLang="en-US"/>
              <a:t>Fourth Outline Level</a:t>
            </a:r>
          </a:p>
          <a:p>
            <a:pPr lvl="4"/>
            <a:r>
              <a:rPr lang="en-GB" altLang="en-US"/>
              <a:t>Fifth Outline Level</a:t>
            </a:r>
          </a:p>
          <a:p>
            <a:pPr lvl="4"/>
            <a:r>
              <a:rPr lang="en-GB" altLang="en-US"/>
              <a:t>Sixth Outline Level</a:t>
            </a:r>
          </a:p>
          <a:p>
            <a:pPr lvl="4"/>
            <a:r>
              <a:rPr lang="en-GB" altLang="en-US"/>
              <a:t>Seventh Outline Level</a:t>
            </a:r>
          </a:p>
          <a:p>
            <a:pPr lvl="4"/>
            <a:r>
              <a:rPr lang="en-GB" altLang="en-US"/>
              <a:t>Eighth Outline Level</a:t>
            </a:r>
          </a:p>
          <a:p>
            <a:pPr lvl="4"/>
            <a:r>
              <a:rPr lang="en-GB" altLang="en-US"/>
              <a:t>Ninth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471" r:id="rId1"/>
    <p:sldLayoutId id="2147486472" r:id="rId2"/>
    <p:sldLayoutId id="2147486473" r:id="rId3"/>
    <p:sldLayoutId id="2147486474" r:id="rId4"/>
    <p:sldLayoutId id="2147486475" r:id="rId5"/>
    <p:sldLayoutId id="2147486476" r:id="rId6"/>
    <p:sldLayoutId id="2147486477" r:id="rId7"/>
    <p:sldLayoutId id="2147486478" r:id="rId8"/>
    <p:sldLayoutId id="2147486479" r:id="rId9"/>
    <p:sldLayoutId id="2147486480" r:id="rId10"/>
    <p:sldLayoutId id="2147486481" r:id="rId11"/>
  </p:sldLayoutIdLst>
  <p:txStyles>
    <p:titleStyle>
      <a:lvl1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2pPr>
      <a:lvl3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3pPr>
      <a:lvl4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4pPr>
      <a:lvl5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5pPr>
      <a:lvl6pPr marL="4572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6pPr>
      <a:lvl7pPr marL="9144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7pPr>
      <a:lvl8pPr marL="13716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8pPr>
      <a:lvl9pPr marL="18288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9pPr>
    </p:titleStyle>
    <p:bodyStyle>
      <a:lvl1pPr marL="809625" indent="-404813" algn="l" defTabSz="449263" rtl="0" eaLnBrk="0" fontAlgn="base" hangingPunct="0">
        <a:lnSpc>
          <a:spcPct val="107000"/>
        </a:lnSpc>
        <a:spcBef>
          <a:spcPts val="3613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1pPr>
      <a:lvl2pPr marL="1357313" indent="-406400" algn="l" defTabSz="449263" rtl="0" eaLnBrk="0" fontAlgn="base" hangingPunct="0">
        <a:lnSpc>
          <a:spcPct val="107000"/>
        </a:lnSpc>
        <a:spcBef>
          <a:spcPts val="3613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2pPr>
      <a:lvl3pPr marL="1892300" indent="-409575" algn="l" defTabSz="449263" rtl="0" eaLnBrk="0" fontAlgn="base" hangingPunct="0">
        <a:lnSpc>
          <a:spcPct val="107000"/>
        </a:lnSpc>
        <a:spcBef>
          <a:spcPts val="3613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3pPr>
      <a:lvl4pPr marL="2462213" indent="-406400" algn="l" defTabSz="449263" rtl="0" eaLnBrk="0" fontAlgn="base" hangingPunct="0">
        <a:lnSpc>
          <a:spcPct val="107000"/>
        </a:lnSpc>
        <a:spcBef>
          <a:spcPts val="3613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4pPr>
      <a:lvl5pPr marL="3044825" indent="-406400" algn="l" defTabSz="449263" rtl="0" eaLnBrk="0" fontAlgn="base" hangingPunct="0">
        <a:lnSpc>
          <a:spcPct val="107000"/>
        </a:lnSpc>
        <a:spcBef>
          <a:spcPts val="3613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5pPr>
      <a:lvl6pPr marL="3503613" indent="-406400" algn="l" defTabSz="449263" rtl="0" fontAlgn="base">
        <a:lnSpc>
          <a:spcPct val="107000"/>
        </a:lnSpc>
        <a:spcBef>
          <a:spcPts val="3600"/>
        </a:spcBef>
        <a:spcAft>
          <a:spcPct val="0"/>
        </a:spcAft>
        <a:buClr>
          <a:srgbClr val="FFFFFF"/>
        </a:buClr>
        <a:buSzPct val="66000"/>
        <a:buFont typeface="Chalkboard" pitchFamily="-65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6pPr>
      <a:lvl7pPr marL="3960813" indent="-406400" algn="l" defTabSz="449263" rtl="0" fontAlgn="base">
        <a:lnSpc>
          <a:spcPct val="107000"/>
        </a:lnSpc>
        <a:spcBef>
          <a:spcPts val="3600"/>
        </a:spcBef>
        <a:spcAft>
          <a:spcPct val="0"/>
        </a:spcAft>
        <a:buClr>
          <a:srgbClr val="FFFFFF"/>
        </a:buClr>
        <a:buSzPct val="66000"/>
        <a:buFont typeface="Chalkboard" pitchFamily="-65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7pPr>
      <a:lvl8pPr marL="4418013" indent="-406400" algn="l" defTabSz="449263" rtl="0" fontAlgn="base">
        <a:lnSpc>
          <a:spcPct val="107000"/>
        </a:lnSpc>
        <a:spcBef>
          <a:spcPts val="3600"/>
        </a:spcBef>
        <a:spcAft>
          <a:spcPct val="0"/>
        </a:spcAft>
        <a:buClr>
          <a:srgbClr val="FFFFFF"/>
        </a:buClr>
        <a:buSzPct val="66000"/>
        <a:buFont typeface="Chalkboard" pitchFamily="-65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8pPr>
      <a:lvl9pPr marL="4875213" indent="-406400" algn="l" defTabSz="449263" rtl="0" fontAlgn="base">
        <a:lnSpc>
          <a:spcPct val="107000"/>
        </a:lnSpc>
        <a:spcBef>
          <a:spcPts val="3600"/>
        </a:spcBef>
        <a:spcAft>
          <a:spcPct val="0"/>
        </a:spcAft>
        <a:buClr>
          <a:srgbClr val="FFFFFF"/>
        </a:buClr>
        <a:buSzPct val="66000"/>
        <a:buFont typeface="Chalkboard" pitchFamily="-65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1588" y="7132638"/>
            <a:ext cx="10460037" cy="229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754" tIns="50754" rIns="50754" bIns="5075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482" r:id="rId1"/>
    <p:sldLayoutId id="2147486483" r:id="rId2"/>
    <p:sldLayoutId id="2147486484" r:id="rId3"/>
    <p:sldLayoutId id="2147486485" r:id="rId4"/>
    <p:sldLayoutId id="2147486486" r:id="rId5"/>
    <p:sldLayoutId id="2147486487" r:id="rId6"/>
    <p:sldLayoutId id="2147486488" r:id="rId7"/>
    <p:sldLayoutId id="2147486489" r:id="rId8"/>
    <p:sldLayoutId id="2147486490" r:id="rId9"/>
    <p:sldLayoutId id="2147486491" r:id="rId10"/>
    <p:sldLayoutId id="2147486492" r:id="rId11"/>
  </p:sldLayoutIdLst>
  <p:txStyles>
    <p:titleStyle>
      <a:lvl1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2pPr>
      <a:lvl3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3pPr>
      <a:lvl4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4pPr>
      <a:lvl5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5pPr>
      <a:lvl6pPr marL="4572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6pPr>
      <a:lvl7pPr marL="9144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7pPr>
      <a:lvl8pPr marL="13716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8pPr>
      <a:lvl9pPr marL="18288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9pPr>
    </p:titleStyle>
    <p:bodyStyle>
      <a:lvl1pPr marL="342900" indent="-342900"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4163"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buChar char="–"/>
        <a:defRPr sz="33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7013"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buChar char="–"/>
        <a:defRPr sz="3300">
          <a:solidFill>
            <a:srgbClr val="FFFFFF"/>
          </a:solidFill>
          <a:latin typeface="+mn-lt"/>
          <a:ea typeface="+mn-ea"/>
          <a:cs typeface="+mn-cs"/>
        </a:defRPr>
      </a:lvl4pPr>
      <a:lvl5pPr marL="2055813" indent="-227013"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buChar char="»"/>
        <a:defRPr sz="3300">
          <a:solidFill>
            <a:srgbClr val="FFFFFF"/>
          </a:solidFill>
          <a:latin typeface="+mn-lt"/>
          <a:ea typeface="+mn-ea"/>
          <a:cs typeface="+mn-cs"/>
        </a:defRPr>
      </a:lvl5pPr>
      <a:lvl6pPr marL="4572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3200">
          <a:solidFill>
            <a:srgbClr val="FFFFFF"/>
          </a:solidFill>
          <a:latin typeface="+mn-lt"/>
          <a:ea typeface="+mn-ea"/>
          <a:cs typeface="+mn-cs"/>
        </a:defRPr>
      </a:lvl6pPr>
      <a:lvl7pPr marL="9144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3200">
          <a:solidFill>
            <a:srgbClr val="FFFFFF"/>
          </a:solidFill>
          <a:latin typeface="+mn-lt"/>
          <a:ea typeface="+mn-ea"/>
          <a:cs typeface="+mn-cs"/>
        </a:defRPr>
      </a:lvl7pPr>
      <a:lvl8pPr marL="13716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3200">
          <a:solidFill>
            <a:srgbClr val="FFFFFF"/>
          </a:solidFill>
          <a:latin typeface="+mn-lt"/>
          <a:ea typeface="+mn-ea"/>
          <a:cs typeface="+mn-cs"/>
        </a:defRPr>
      </a:lvl8pPr>
      <a:lvl9pPr marL="18288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32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1588" y="203200"/>
            <a:ext cx="10460037" cy="2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754" tIns="50754" rIns="50754" bIns="5075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the title text format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1588" y="-1668463"/>
            <a:ext cx="5100637" cy="149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754" tIns="50754" rIns="50754" bIns="5075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the outline text format</a:t>
            </a:r>
          </a:p>
          <a:p>
            <a:pPr lvl="1"/>
            <a:r>
              <a:rPr lang="en-GB" altLang="en-US"/>
              <a:t>Second Outline Level</a:t>
            </a:r>
          </a:p>
          <a:p>
            <a:pPr lvl="2"/>
            <a:r>
              <a:rPr lang="en-GB" altLang="en-US"/>
              <a:t>Third Outline Level</a:t>
            </a:r>
          </a:p>
          <a:p>
            <a:pPr lvl="3"/>
            <a:r>
              <a:rPr lang="en-GB" altLang="en-US"/>
              <a:t>Fourth Outline Level</a:t>
            </a:r>
          </a:p>
          <a:p>
            <a:pPr lvl="4"/>
            <a:r>
              <a:rPr lang="en-GB" altLang="en-US"/>
              <a:t>Fifth Outline Level</a:t>
            </a:r>
          </a:p>
          <a:p>
            <a:pPr lvl="4"/>
            <a:r>
              <a:rPr lang="en-GB" altLang="en-US"/>
              <a:t>Sixth Outline Level</a:t>
            </a:r>
          </a:p>
          <a:p>
            <a:pPr lvl="4"/>
            <a:r>
              <a:rPr lang="en-GB" altLang="en-US"/>
              <a:t>Seventh Outline Level</a:t>
            </a:r>
          </a:p>
          <a:p>
            <a:pPr lvl="4"/>
            <a:r>
              <a:rPr lang="en-GB" altLang="en-US"/>
              <a:t>Eighth Outline Level</a:t>
            </a:r>
          </a:p>
          <a:p>
            <a:pPr lvl="4"/>
            <a:r>
              <a:rPr lang="en-GB" altLang="en-US"/>
              <a:t>Ninth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493" r:id="rId1"/>
    <p:sldLayoutId id="2147486494" r:id="rId2"/>
    <p:sldLayoutId id="2147486495" r:id="rId3"/>
    <p:sldLayoutId id="2147486496" r:id="rId4"/>
    <p:sldLayoutId id="2147486497" r:id="rId5"/>
    <p:sldLayoutId id="2147486498" r:id="rId6"/>
    <p:sldLayoutId id="2147486499" r:id="rId7"/>
    <p:sldLayoutId id="2147486500" r:id="rId8"/>
    <p:sldLayoutId id="2147486501" r:id="rId9"/>
    <p:sldLayoutId id="2147486502" r:id="rId10"/>
    <p:sldLayoutId id="2147486503" r:id="rId11"/>
  </p:sldLayoutIdLst>
  <p:txStyles>
    <p:titleStyle>
      <a:lvl1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2pPr>
      <a:lvl3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3pPr>
      <a:lvl4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4pPr>
      <a:lvl5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5pPr>
      <a:lvl6pPr marL="4572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6pPr>
      <a:lvl7pPr marL="9144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7pPr>
      <a:lvl8pPr marL="13716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8pPr>
      <a:lvl9pPr marL="18288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9pPr>
    </p:titleStyle>
    <p:bodyStyle>
      <a:lvl1pPr marL="809625" indent="-404813" algn="l" defTabSz="449263" rtl="0" eaLnBrk="0" fontAlgn="base" hangingPunct="0">
        <a:lnSpc>
          <a:spcPct val="107000"/>
        </a:lnSpc>
        <a:spcBef>
          <a:spcPts val="3613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1pPr>
      <a:lvl2pPr marL="1357313" indent="-406400" algn="l" defTabSz="449263" rtl="0" eaLnBrk="0" fontAlgn="base" hangingPunct="0">
        <a:lnSpc>
          <a:spcPct val="107000"/>
        </a:lnSpc>
        <a:spcBef>
          <a:spcPts val="3613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2pPr>
      <a:lvl3pPr marL="1892300" indent="-409575" algn="l" defTabSz="449263" rtl="0" eaLnBrk="0" fontAlgn="base" hangingPunct="0">
        <a:lnSpc>
          <a:spcPct val="107000"/>
        </a:lnSpc>
        <a:spcBef>
          <a:spcPts val="3613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3pPr>
      <a:lvl4pPr marL="2462213" indent="-406400" algn="l" defTabSz="449263" rtl="0" eaLnBrk="0" fontAlgn="base" hangingPunct="0">
        <a:lnSpc>
          <a:spcPct val="107000"/>
        </a:lnSpc>
        <a:spcBef>
          <a:spcPts val="3613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4pPr>
      <a:lvl5pPr marL="3044825" indent="-406400" algn="l" defTabSz="449263" rtl="0" eaLnBrk="0" fontAlgn="base" hangingPunct="0">
        <a:lnSpc>
          <a:spcPct val="107000"/>
        </a:lnSpc>
        <a:spcBef>
          <a:spcPts val="3613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5pPr>
      <a:lvl6pPr marL="3503613" indent="-406400" algn="l" defTabSz="449263" rtl="0" fontAlgn="base">
        <a:lnSpc>
          <a:spcPct val="107000"/>
        </a:lnSpc>
        <a:spcBef>
          <a:spcPts val="3600"/>
        </a:spcBef>
        <a:spcAft>
          <a:spcPct val="0"/>
        </a:spcAft>
        <a:buClr>
          <a:srgbClr val="FFFFFF"/>
        </a:buClr>
        <a:buSzPct val="66000"/>
        <a:buFont typeface="Chalkboard" pitchFamily="-65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6pPr>
      <a:lvl7pPr marL="3960813" indent="-406400" algn="l" defTabSz="449263" rtl="0" fontAlgn="base">
        <a:lnSpc>
          <a:spcPct val="107000"/>
        </a:lnSpc>
        <a:spcBef>
          <a:spcPts val="3600"/>
        </a:spcBef>
        <a:spcAft>
          <a:spcPct val="0"/>
        </a:spcAft>
        <a:buClr>
          <a:srgbClr val="FFFFFF"/>
        </a:buClr>
        <a:buSzPct val="66000"/>
        <a:buFont typeface="Chalkboard" pitchFamily="-65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7pPr>
      <a:lvl8pPr marL="4418013" indent="-406400" algn="l" defTabSz="449263" rtl="0" fontAlgn="base">
        <a:lnSpc>
          <a:spcPct val="107000"/>
        </a:lnSpc>
        <a:spcBef>
          <a:spcPts val="3600"/>
        </a:spcBef>
        <a:spcAft>
          <a:spcPct val="0"/>
        </a:spcAft>
        <a:buClr>
          <a:srgbClr val="FFFFFF"/>
        </a:buClr>
        <a:buSzPct val="66000"/>
        <a:buFont typeface="Chalkboard" pitchFamily="-65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8pPr>
      <a:lvl9pPr marL="4875213" indent="-406400" algn="l" defTabSz="449263" rtl="0" fontAlgn="base">
        <a:lnSpc>
          <a:spcPct val="107000"/>
        </a:lnSpc>
        <a:spcBef>
          <a:spcPts val="3600"/>
        </a:spcBef>
        <a:spcAft>
          <a:spcPct val="0"/>
        </a:spcAft>
        <a:buClr>
          <a:srgbClr val="FFFFFF"/>
        </a:buClr>
        <a:buSzPct val="66000"/>
        <a:buFont typeface="Chalkboard" pitchFamily="-65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1588" y="203200"/>
            <a:ext cx="10460037" cy="2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754" tIns="50754" rIns="50754" bIns="5075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the title text format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07300" y="-4106863"/>
            <a:ext cx="4124325" cy="1984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754" tIns="50754" rIns="50754" bIns="5075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the outline text format</a:t>
            </a:r>
          </a:p>
          <a:p>
            <a:pPr lvl="1"/>
            <a:r>
              <a:rPr lang="en-GB" altLang="en-US"/>
              <a:t>Second Outline Level</a:t>
            </a:r>
          </a:p>
          <a:p>
            <a:pPr lvl="2"/>
            <a:r>
              <a:rPr lang="en-GB" altLang="en-US"/>
              <a:t>Third Outline Level</a:t>
            </a:r>
          </a:p>
          <a:p>
            <a:pPr lvl="3"/>
            <a:r>
              <a:rPr lang="en-GB" altLang="en-US"/>
              <a:t>Fourth Outline Level</a:t>
            </a:r>
          </a:p>
          <a:p>
            <a:pPr lvl="4"/>
            <a:r>
              <a:rPr lang="en-GB" altLang="en-US"/>
              <a:t>Fifth Outline Level</a:t>
            </a:r>
          </a:p>
          <a:p>
            <a:pPr lvl="4"/>
            <a:r>
              <a:rPr lang="en-GB" altLang="en-US"/>
              <a:t>Sixth Outline Level</a:t>
            </a:r>
          </a:p>
          <a:p>
            <a:pPr lvl="4"/>
            <a:r>
              <a:rPr lang="en-GB" altLang="en-US"/>
              <a:t>Seventh Outline Level</a:t>
            </a:r>
          </a:p>
          <a:p>
            <a:pPr lvl="4"/>
            <a:r>
              <a:rPr lang="en-GB" altLang="en-US"/>
              <a:t>Eighth Outline Level</a:t>
            </a:r>
          </a:p>
          <a:p>
            <a:pPr lvl="4"/>
            <a:r>
              <a:rPr lang="en-GB" altLang="en-US"/>
              <a:t>Ninth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04" r:id="rId1"/>
    <p:sldLayoutId id="2147486505" r:id="rId2"/>
    <p:sldLayoutId id="2147486506" r:id="rId3"/>
    <p:sldLayoutId id="2147486507" r:id="rId4"/>
    <p:sldLayoutId id="2147486508" r:id="rId5"/>
    <p:sldLayoutId id="2147486509" r:id="rId6"/>
    <p:sldLayoutId id="2147486510" r:id="rId7"/>
    <p:sldLayoutId id="2147486511" r:id="rId8"/>
    <p:sldLayoutId id="2147486512" r:id="rId9"/>
    <p:sldLayoutId id="2147486513" r:id="rId10"/>
    <p:sldLayoutId id="2147486514" r:id="rId11"/>
  </p:sldLayoutIdLst>
  <p:txStyles>
    <p:titleStyle>
      <a:lvl1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2pPr>
      <a:lvl3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3pPr>
      <a:lvl4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4pPr>
      <a:lvl5pPr algn="ctr" defTabSz="449263" rtl="0" eaLnBrk="0" fontAlgn="base" hangingPunct="0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charset="0"/>
        <a:defRPr sz="73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5pPr>
      <a:lvl6pPr marL="4572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6pPr>
      <a:lvl7pPr marL="9144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7pPr>
      <a:lvl8pPr marL="13716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8pPr>
      <a:lvl9pPr marL="1828800" algn="ctr" defTabSz="449263" rtl="0" fontAlgn="base">
        <a:lnSpc>
          <a:spcPct val="107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Chalkboard" pitchFamily="-65" charset="0"/>
        <a:defRPr sz="7200">
          <a:solidFill>
            <a:srgbClr val="FFFFFF"/>
          </a:solidFill>
          <a:latin typeface="Chalkboard" pitchFamily="-65" charset="0"/>
          <a:ea typeface="ヒラギノ角ゴ ProN W3" pitchFamily="-65" charset="-128"/>
          <a:cs typeface="ヒラギノ角ゴ ProN W3" pitchFamily="-65" charset="-128"/>
        </a:defRPr>
      </a:lvl9pPr>
    </p:titleStyle>
    <p:bodyStyle>
      <a:lvl1pPr marL="809625" indent="-404813" algn="l" defTabSz="449263" rtl="0" eaLnBrk="0" fontAlgn="base" hangingPunct="0">
        <a:lnSpc>
          <a:spcPct val="107000"/>
        </a:lnSpc>
        <a:spcBef>
          <a:spcPts val="3613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1pPr>
      <a:lvl2pPr marL="1357313" indent="-406400" algn="l" defTabSz="449263" rtl="0" eaLnBrk="0" fontAlgn="base" hangingPunct="0">
        <a:lnSpc>
          <a:spcPct val="107000"/>
        </a:lnSpc>
        <a:spcBef>
          <a:spcPts val="3613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2pPr>
      <a:lvl3pPr marL="1892300" indent="-409575" algn="l" defTabSz="449263" rtl="0" eaLnBrk="0" fontAlgn="base" hangingPunct="0">
        <a:lnSpc>
          <a:spcPct val="107000"/>
        </a:lnSpc>
        <a:spcBef>
          <a:spcPts val="3613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3pPr>
      <a:lvl4pPr marL="2462213" indent="-406400" algn="l" defTabSz="449263" rtl="0" eaLnBrk="0" fontAlgn="base" hangingPunct="0">
        <a:lnSpc>
          <a:spcPct val="107000"/>
        </a:lnSpc>
        <a:spcBef>
          <a:spcPts val="3613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4pPr>
      <a:lvl5pPr marL="3044825" indent="-406400" algn="l" defTabSz="449263" rtl="0" eaLnBrk="0" fontAlgn="base" hangingPunct="0">
        <a:lnSpc>
          <a:spcPct val="107000"/>
        </a:lnSpc>
        <a:spcBef>
          <a:spcPts val="3613"/>
        </a:spcBef>
        <a:spcAft>
          <a:spcPct val="0"/>
        </a:spcAft>
        <a:buClr>
          <a:srgbClr val="FFFFFF"/>
        </a:buClr>
        <a:buSzPct val="66000"/>
        <a:buFont typeface="Chalkboard" charset="0"/>
        <a:buChar char="•"/>
        <a:defRPr sz="3300">
          <a:solidFill>
            <a:srgbClr val="FFFFFF"/>
          </a:solidFill>
          <a:latin typeface="+mn-lt"/>
          <a:ea typeface="+mn-ea"/>
          <a:cs typeface="+mn-cs"/>
        </a:defRPr>
      </a:lvl5pPr>
      <a:lvl6pPr marL="3503613" indent="-406400" algn="l" defTabSz="449263" rtl="0" fontAlgn="base">
        <a:lnSpc>
          <a:spcPct val="107000"/>
        </a:lnSpc>
        <a:spcBef>
          <a:spcPts val="3600"/>
        </a:spcBef>
        <a:spcAft>
          <a:spcPct val="0"/>
        </a:spcAft>
        <a:buClr>
          <a:srgbClr val="FFFFFF"/>
        </a:buClr>
        <a:buSzPct val="66000"/>
        <a:buFont typeface="Chalkboard" pitchFamily="-65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6pPr>
      <a:lvl7pPr marL="3960813" indent="-406400" algn="l" defTabSz="449263" rtl="0" fontAlgn="base">
        <a:lnSpc>
          <a:spcPct val="107000"/>
        </a:lnSpc>
        <a:spcBef>
          <a:spcPts val="3600"/>
        </a:spcBef>
        <a:spcAft>
          <a:spcPct val="0"/>
        </a:spcAft>
        <a:buClr>
          <a:srgbClr val="FFFFFF"/>
        </a:buClr>
        <a:buSzPct val="66000"/>
        <a:buFont typeface="Chalkboard" pitchFamily="-65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7pPr>
      <a:lvl8pPr marL="4418013" indent="-406400" algn="l" defTabSz="449263" rtl="0" fontAlgn="base">
        <a:lnSpc>
          <a:spcPct val="107000"/>
        </a:lnSpc>
        <a:spcBef>
          <a:spcPts val="3600"/>
        </a:spcBef>
        <a:spcAft>
          <a:spcPct val="0"/>
        </a:spcAft>
        <a:buClr>
          <a:srgbClr val="FFFFFF"/>
        </a:buClr>
        <a:buSzPct val="66000"/>
        <a:buFont typeface="Chalkboard" pitchFamily="-65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8pPr>
      <a:lvl9pPr marL="4875213" indent="-406400" algn="l" defTabSz="449263" rtl="0" fontAlgn="base">
        <a:lnSpc>
          <a:spcPct val="107000"/>
        </a:lnSpc>
        <a:spcBef>
          <a:spcPts val="3600"/>
        </a:spcBef>
        <a:spcAft>
          <a:spcPct val="0"/>
        </a:spcAft>
        <a:buClr>
          <a:srgbClr val="FFFFFF"/>
        </a:buClr>
        <a:buSzPct val="66000"/>
        <a:buFont typeface="Chalkboard" pitchFamily="-65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650875" y="390525"/>
            <a:ext cx="11701463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130028" tIns="65014" rIns="130028" bIns="6501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altLang="en-US"/>
              <a:t>Click to edit Master title style</a:t>
            </a:r>
            <a:endParaRPr lang="en-US" altLang="en-US"/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0875" y="2274888"/>
            <a:ext cx="11701463" cy="643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130028" tIns="65014" rIns="130028" bIns="650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altLang="en-US"/>
              <a:t>Click to edit Master text styles</a:t>
            </a:r>
          </a:p>
          <a:p>
            <a:pPr lvl="1"/>
            <a:r>
              <a:rPr lang="en-CA" altLang="en-US"/>
              <a:t>Second level</a:t>
            </a:r>
          </a:p>
          <a:p>
            <a:pPr lvl="2"/>
            <a:r>
              <a:rPr lang="en-CA" altLang="en-US"/>
              <a:t>Third level</a:t>
            </a:r>
          </a:p>
          <a:p>
            <a:pPr lvl="3"/>
            <a:r>
              <a:rPr lang="en-CA" altLang="en-US"/>
              <a:t>Fourth level</a:t>
            </a:r>
          </a:p>
          <a:p>
            <a:pPr lvl="4"/>
            <a:r>
              <a:rPr lang="en-CA" altLang="en-US"/>
              <a:t>Fifth level</a:t>
            </a:r>
            <a:endParaRPr lang="en-US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 vert="horz" wrap="square" lIns="130028" tIns="65014" rIns="130028" bIns="65014" numCol="1" anchor="ctr" anchorCtr="0" compatLnSpc="1">
            <a:prstTxWarp prst="textNoShape">
              <a:avLst/>
            </a:prstTxWarp>
          </a:bodyPr>
          <a:lstStyle>
            <a:lvl1pPr>
              <a:defRPr sz="1700">
                <a:solidFill>
                  <a:srgbClr val="898989"/>
                </a:solidFill>
              </a:defRPr>
            </a:lvl1pPr>
          </a:lstStyle>
          <a:p>
            <a:fld id="{685A6F58-6E7F-FF47-B265-D4DAF5C0CE65}" type="datetime1">
              <a:rPr lang="en-US" altLang="en-US"/>
              <a:pPr/>
              <a:t>2/2/2016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 vert="horz" lIns="130028" tIns="65014" rIns="130028" bIns="65014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  <a:ea typeface="ヒラギノ角ゴ ProN W3" charset="-128"/>
                <a:cs typeface="ヒラギノ角ゴ ProN W3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 vert="horz" wrap="square" lIns="130028" tIns="65014" rIns="130028" bIns="65014" numCol="1" anchor="ctr" anchorCtr="0" compatLnSpc="1">
            <a:prstTxWarp prst="textNoShape">
              <a:avLst/>
            </a:prstTxWarp>
          </a:bodyPr>
          <a:lstStyle>
            <a:lvl1pPr algn="r">
              <a:defRPr sz="1700">
                <a:solidFill>
                  <a:srgbClr val="898989"/>
                </a:solidFill>
              </a:defRPr>
            </a:lvl1pPr>
          </a:lstStyle>
          <a:p>
            <a:fld id="{742900C0-B3C1-8E4C-9B95-C811A3E1C48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15" r:id="rId1"/>
    <p:sldLayoutId id="2147486516" r:id="rId2"/>
    <p:sldLayoutId id="2147486517" r:id="rId3"/>
    <p:sldLayoutId id="2147486518" r:id="rId4"/>
    <p:sldLayoutId id="2147486519" r:id="rId5"/>
    <p:sldLayoutId id="2147486520" r:id="rId6"/>
    <p:sldLayoutId id="2147486521" r:id="rId7"/>
    <p:sldLayoutId id="2147486522" r:id="rId8"/>
    <p:sldLayoutId id="2147486523" r:id="rId9"/>
    <p:sldLayoutId id="2147486524" r:id="rId10"/>
    <p:sldLayoutId id="2147486525" r:id="rId11"/>
    <p:sldLayoutId id="2147486526" r:id="rId12"/>
  </p:sldLayoutIdLst>
  <p:txStyles>
    <p:titleStyle>
      <a:lvl1pPr algn="ctr" defTabSz="649288" rtl="0" eaLnBrk="0" fontAlgn="base" hangingPunct="0">
        <a:spcBef>
          <a:spcPct val="0"/>
        </a:spcBef>
        <a:spcAft>
          <a:spcPct val="0"/>
        </a:spcAft>
        <a:defRPr sz="63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649288" rtl="0" eaLnBrk="0" fontAlgn="base" hangingPunct="0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649288" rtl="0" eaLnBrk="0" fontAlgn="base" hangingPunct="0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649288" rtl="0" eaLnBrk="0" fontAlgn="base" hangingPunct="0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649288" rtl="0" eaLnBrk="0" fontAlgn="base" hangingPunct="0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649288" rtl="0" fontAlgn="base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649288" rtl="0" fontAlgn="base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649288" rtl="0" fontAlgn="base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649288" rtl="0" fontAlgn="base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487363" indent="-487363" algn="l" defTabSz="6492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6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1055688" indent="-404813" algn="l" defTabSz="6492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40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624013" indent="-323850" algn="l" defTabSz="6492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2274888" indent="-323850" algn="l" defTabSz="6492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924175" indent="-323850" algn="l" defTabSz="64928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3575761" indent="-325069" algn="l" defTabSz="650138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225900" indent="-325069" algn="l" defTabSz="650138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76038" indent="-325069" algn="l" defTabSz="650138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526176" indent="-325069" algn="l" defTabSz="650138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50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0138" algn="l" defTabSz="650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0277" algn="l" defTabSz="650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0415" algn="l" defTabSz="650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00554" algn="l" defTabSz="650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50692" algn="l" defTabSz="650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00830" algn="l" defTabSz="650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50969" algn="l" defTabSz="650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01107" algn="l" defTabSz="650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5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6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Microsoft_Office_Excel_Chart1.xls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Microsoft_Office_Excel_Chart2.xls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57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2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18.e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einvestor.com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7.xml"/><Relationship Id="rId4" Type="http://schemas.openxmlformats.org/officeDocument/2006/relationships/hyperlink" Target="http://www.financialpost.com" TargetMode="Externa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338" y="339725"/>
            <a:ext cx="3600450" cy="244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" name="Rectangle 2"/>
          <p:cNvSpPr>
            <a:spLocks noGrp="1" noChangeArrowheads="1"/>
          </p:cNvSpPr>
          <p:nvPr>
            <p:ph idx="1"/>
          </p:nvPr>
        </p:nvSpPr>
        <p:spPr>
          <a:xfrm>
            <a:off x="1951038" y="5911850"/>
            <a:ext cx="9101137" cy="2492375"/>
          </a:xfrm>
        </p:spPr>
        <p:txBody>
          <a:bodyPr/>
          <a:lstStyle/>
          <a:p>
            <a:pPr marL="0" indent="0" algn="ctr" eaLnBrk="1" hangingPunct="1">
              <a:spcBef>
                <a:spcPts val="2850"/>
              </a:spcBef>
              <a:buFont typeface="Chalkboard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  <a:tab pos="10133013" algn="l"/>
              </a:tabLst>
            </a:pPr>
            <a:r>
              <a:rPr lang="en-GB" altLang="en-US">
                <a:latin typeface="Chalkboard" charset="0"/>
              </a:rPr>
              <a:t>Paul Wefers Bettink, MA, MBA</a:t>
            </a:r>
          </a:p>
          <a:p>
            <a:pPr marL="0" indent="0" algn="ctr" eaLnBrk="1" hangingPunct="1">
              <a:spcBef>
                <a:spcPts val="2850"/>
              </a:spcBef>
              <a:buFont typeface="Chalkboard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  <a:tab pos="10133013" algn="l"/>
              </a:tabLst>
            </a:pPr>
            <a:r>
              <a:rPr lang="en-GB" altLang="en-US">
                <a:latin typeface="Chalkboard" charset="0"/>
              </a:rPr>
              <a:t>p</a:t>
            </a:r>
            <a:r>
              <a:rPr lang="en-US" altLang="en-US">
                <a:latin typeface="Chalkboard" charset="0"/>
              </a:rPr>
              <a:t>aul.wefersbettink@carleton.ca</a:t>
            </a:r>
            <a:endParaRPr lang="en-GB" altLang="en-US">
              <a:latin typeface="Chalkboard" charset="0"/>
            </a:endParaRPr>
          </a:p>
        </p:txBody>
      </p:sp>
      <p:pic>
        <p:nvPicPr>
          <p:cNvPr id="21507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34425" y="0"/>
            <a:ext cx="3929063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1" descr="35D2EA04-36A6-4622-928C-6417EC85AE23[3]-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69463" y="7685088"/>
            <a:ext cx="2797175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itle 1"/>
          <p:cNvSpPr>
            <a:spLocks noGrp="1"/>
          </p:cNvSpPr>
          <p:nvPr>
            <p:ph type="title"/>
          </p:nvPr>
        </p:nvSpPr>
        <p:spPr>
          <a:xfrm>
            <a:off x="650875" y="3467100"/>
            <a:ext cx="11701463" cy="1625600"/>
          </a:xfrm>
        </p:spPr>
        <p:txBody>
          <a:bodyPr/>
          <a:lstStyle/>
          <a:p>
            <a:r>
              <a:rPr lang="en-CA" altLang="en-US" sz="6600" dirty="0">
                <a:solidFill>
                  <a:srgbClr val="000000"/>
                </a:solidFill>
              </a:rPr>
              <a:t>BUSI 2504 – Essentials of Business </a:t>
            </a:r>
            <a:r>
              <a:rPr lang="en-CA" altLang="en-US" sz="6600" dirty="0" smtClean="0">
                <a:solidFill>
                  <a:srgbClr val="000000"/>
                </a:solidFill>
              </a:rPr>
              <a:t>Finance</a:t>
            </a:r>
            <a:r>
              <a:rPr lang="en-CA" altLang="en-US" sz="6600" dirty="0">
                <a:solidFill>
                  <a:srgbClr val="000000"/>
                </a:solidFill>
              </a:rPr>
              <a:t/>
            </a:r>
            <a:br>
              <a:rPr lang="en-CA" altLang="en-US" sz="6600" dirty="0">
                <a:solidFill>
                  <a:srgbClr val="000000"/>
                </a:solidFill>
              </a:rPr>
            </a:br>
            <a:r>
              <a:rPr lang="en-GB" altLang="en-US" sz="6600" dirty="0"/>
              <a:t>Lecture 5 </a:t>
            </a:r>
            <a:r>
              <a:rPr lang="en-US" altLang="en-US" sz="6600" dirty="0"/>
              <a:t>–</a:t>
            </a:r>
            <a:r>
              <a:rPr lang="en-GB" altLang="en-US" sz="6600" dirty="0"/>
              <a:t>  Chapter 8 Stocks</a:t>
            </a:r>
            <a:endParaRPr lang="en-US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2"/>
          <p:cNvSpPr>
            <a:spLocks noGrp="1"/>
          </p:cNvSpPr>
          <p:nvPr>
            <p:ph type="title"/>
          </p:nvPr>
        </p:nvSpPr>
        <p:spPr>
          <a:xfrm>
            <a:off x="650875" y="217488"/>
            <a:ext cx="11701463" cy="1076325"/>
          </a:xfrm>
        </p:spPr>
        <p:txBody>
          <a:bodyPr/>
          <a:lstStyle/>
          <a:p>
            <a:pPr eaLnBrk="1" hangingPunct="1"/>
            <a:r>
              <a:rPr lang="en-US" altLang="en-US" sz="6100">
                <a:latin typeface="Chalkboard" charset="0"/>
              </a:rPr>
              <a:t>Lecture Outline</a:t>
            </a:r>
          </a:p>
        </p:txBody>
      </p:sp>
      <p:sp>
        <p:nvSpPr>
          <p:cNvPr id="23554" name="Content Placeholder 1"/>
          <p:cNvSpPr>
            <a:spLocks noGrp="1"/>
          </p:cNvSpPr>
          <p:nvPr>
            <p:ph idx="1"/>
          </p:nvPr>
        </p:nvSpPr>
        <p:spPr>
          <a:xfrm>
            <a:off x="709613" y="2454275"/>
            <a:ext cx="11703050" cy="7297738"/>
          </a:xfrm>
        </p:spPr>
        <p:txBody>
          <a:bodyPr/>
          <a:lstStyle/>
          <a:p>
            <a:pPr eaLnBrk="1" hangingPunct="1">
              <a:spcBef>
                <a:spcPts val="2850"/>
              </a:spcBef>
            </a:pPr>
            <a:r>
              <a:rPr lang="en-US" altLang="en-US" sz="5400" dirty="0">
                <a:latin typeface="Chalkboard" charset="0"/>
              </a:rPr>
              <a:t>Stocks – Chapter 8</a:t>
            </a:r>
          </a:p>
          <a:p>
            <a:pPr lvl="1" eaLnBrk="1" hangingPunct="1">
              <a:spcBef>
                <a:spcPts val="850"/>
              </a:spcBef>
            </a:pPr>
            <a:r>
              <a:rPr lang="en-US" altLang="en-US" sz="5400" dirty="0">
                <a:latin typeface="Chalkboard" charset="0"/>
              </a:rPr>
              <a:t>Common Stock Valuation</a:t>
            </a:r>
          </a:p>
          <a:p>
            <a:pPr lvl="1" eaLnBrk="1" hangingPunct="1">
              <a:spcBef>
                <a:spcPts val="850"/>
              </a:spcBef>
            </a:pPr>
            <a:r>
              <a:rPr lang="en-US" altLang="en-US" sz="5400" dirty="0">
                <a:latin typeface="Chalkboard" charset="0"/>
              </a:rPr>
              <a:t>Common Stock Features</a:t>
            </a:r>
          </a:p>
          <a:p>
            <a:pPr lvl="1" eaLnBrk="1" hangingPunct="1">
              <a:spcBef>
                <a:spcPts val="850"/>
              </a:spcBef>
            </a:pPr>
            <a:r>
              <a:rPr lang="en-US" altLang="en-US" sz="5400" dirty="0">
                <a:latin typeface="Chalkboard" charset="0"/>
              </a:rPr>
              <a:t>Preferred Stock Features</a:t>
            </a:r>
          </a:p>
          <a:p>
            <a:pPr lvl="1" eaLnBrk="1" hangingPunct="1">
              <a:spcBef>
                <a:spcPts val="850"/>
              </a:spcBef>
            </a:pPr>
            <a:r>
              <a:rPr lang="en-US" altLang="en-US" sz="5400" dirty="0">
                <a:latin typeface="Chalkboard" charset="0"/>
              </a:rPr>
              <a:t>Stock Market Reporting</a:t>
            </a:r>
          </a:p>
          <a:p>
            <a:pPr lvl="1" eaLnBrk="1" hangingPunct="1">
              <a:spcBef>
                <a:spcPts val="850"/>
              </a:spcBef>
              <a:buFont typeface="Wingdings 2" charset="2"/>
              <a:buNone/>
            </a:pPr>
            <a:endParaRPr lang="en-US" altLang="en-US" sz="5400" dirty="0">
              <a:latin typeface="Chalkboard" charset="0"/>
            </a:endParaRPr>
          </a:p>
          <a:p>
            <a:pPr lvl="1" eaLnBrk="1" hangingPunct="1">
              <a:spcBef>
                <a:spcPts val="850"/>
              </a:spcBef>
            </a:pPr>
            <a:endParaRPr lang="en-US" altLang="en-US" sz="5400" dirty="0">
              <a:latin typeface="Chalkboard" charset="0"/>
            </a:endParaRPr>
          </a:p>
          <a:p>
            <a:pPr lvl="1" eaLnBrk="1" hangingPunct="1">
              <a:spcBef>
                <a:spcPts val="850"/>
              </a:spcBef>
            </a:pPr>
            <a:endParaRPr lang="en-US" altLang="en-US" sz="5400" dirty="0">
              <a:latin typeface="Chalkboard" charset="0"/>
            </a:endParaRPr>
          </a:p>
          <a:p>
            <a:pPr lvl="1" eaLnBrk="1" hangingPunct="1">
              <a:spcBef>
                <a:spcPts val="850"/>
              </a:spcBef>
            </a:pPr>
            <a:endParaRPr lang="en-US" altLang="en-US" sz="5400" dirty="0">
              <a:latin typeface="Chalkboard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Chalkboard" charset="0"/>
              </a:rPr>
              <a:t>Key Concepts and Skills</a:t>
            </a:r>
          </a:p>
        </p:txBody>
      </p:sp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Understand how stock prices depend on future dividends and dividend growth</a:t>
            </a:r>
          </a:p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Be able to compute stock prices using the dividend growth model</a:t>
            </a:r>
          </a:p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Understand how corporate directors are elected</a:t>
            </a:r>
          </a:p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Understand how stock markets work</a:t>
            </a:r>
          </a:p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Understand how stock prices are quoted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6100">
                <a:latin typeface="Chalkboard" charset="0"/>
              </a:rPr>
              <a:t>Cash Flows for Shareholders 8.1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If you buy a share of stock, you can receive cash in two ways</a:t>
            </a:r>
          </a:p>
          <a:p>
            <a:pPr lvl="1" eaLnBrk="1" hangingPunct="1">
              <a:lnSpc>
                <a:spcPct val="90000"/>
              </a:lnSpc>
              <a:spcBef>
                <a:spcPts val="850"/>
              </a:spcBef>
            </a:pPr>
            <a:r>
              <a:rPr lang="en-US" altLang="en-US">
                <a:latin typeface="Chalkboard" charset="0"/>
              </a:rPr>
              <a:t>The company pays dividends </a:t>
            </a:r>
          </a:p>
          <a:p>
            <a:pPr lvl="1" eaLnBrk="1" hangingPunct="1">
              <a:lnSpc>
                <a:spcPct val="90000"/>
              </a:lnSpc>
              <a:spcBef>
                <a:spcPts val="850"/>
              </a:spcBef>
            </a:pPr>
            <a:r>
              <a:rPr lang="en-US" altLang="en-US">
                <a:latin typeface="Chalkboard" charset="0"/>
              </a:rPr>
              <a:t>You sell your shares, either to another investor in the market or back to the company = Capital Gains</a:t>
            </a:r>
          </a:p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As with bonds, the price of the stock is the present value of these expected cash flows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Chalkboard" charset="0"/>
              </a:rPr>
              <a:t>One Period Example</a:t>
            </a:r>
          </a:p>
        </p:txBody>
      </p:sp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Suppose you are thinking of purchasing the stock of Moore Oil, Inc. and you expect it to pay a $2 dividend in one year and you believe that you can sell the stock for $14 at that time. If you require a return of 20% on investments of this risk, what is the maximum you would be willing to pay?</a:t>
            </a:r>
          </a:p>
          <a:p>
            <a:pPr lvl="1" eaLnBrk="1" hangingPunct="1">
              <a:lnSpc>
                <a:spcPct val="9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Compute the PV of the expected cash flows</a:t>
            </a:r>
          </a:p>
          <a:p>
            <a:pPr lvl="1" eaLnBrk="1" hangingPunct="1">
              <a:lnSpc>
                <a:spcPct val="9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Price = (14 + 2) / (1.2) = $13.33</a:t>
            </a:r>
          </a:p>
          <a:p>
            <a:pPr lvl="1" eaLnBrk="1" hangingPunct="1">
              <a:lnSpc>
                <a:spcPct val="9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Or FV = 16; I/Y = 20; N = 1; CPT PV = -13.33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Chalkboard" charset="0"/>
              </a:rPr>
              <a:t>Two Period Example</a:t>
            </a:r>
          </a:p>
        </p:txBody>
      </p:sp>
      <p:sp>
        <p:nvSpPr>
          <p:cNvPr id="3072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ts val="2850"/>
              </a:spcBef>
            </a:pPr>
            <a:r>
              <a:rPr lang="en-US" altLang="en-US" sz="4300" dirty="0">
                <a:latin typeface="Chalkboard" charset="0"/>
              </a:rPr>
              <a:t>Now what if you decide to hold the stock for two years? In addition to the $2 dividend in one year, you expect a dividend of $2.10 in two years and a stock price of $14.70 at the end of year 2. Now how much would you be willing to pay now?</a:t>
            </a:r>
          </a:p>
          <a:p>
            <a:pPr lvl="1" eaLnBrk="1" hangingPunct="1">
              <a:spcBef>
                <a:spcPts val="850"/>
              </a:spcBef>
            </a:pPr>
            <a:r>
              <a:rPr lang="en-US" altLang="en-US" sz="3700" dirty="0">
                <a:latin typeface="Chalkboard" charset="0"/>
              </a:rPr>
              <a:t>PV = 2 / (1.2) + (2.10 + 14.70) / (1.2)</a:t>
            </a:r>
            <a:r>
              <a:rPr lang="en-US" altLang="en-US" sz="3700" baseline="30000" dirty="0">
                <a:latin typeface="Chalkboard" charset="0"/>
              </a:rPr>
              <a:t>2</a:t>
            </a:r>
            <a:r>
              <a:rPr lang="en-US" altLang="en-US" sz="3700" dirty="0">
                <a:latin typeface="Chalkboard" charset="0"/>
              </a:rPr>
              <a:t> = 13.33</a:t>
            </a:r>
          </a:p>
          <a:p>
            <a:pPr lvl="1" eaLnBrk="1" hangingPunct="1">
              <a:spcBef>
                <a:spcPts val="850"/>
              </a:spcBef>
            </a:pPr>
            <a:r>
              <a:rPr lang="en-US" altLang="en-US" sz="3700" dirty="0">
                <a:latin typeface="Chalkboard" charset="0"/>
              </a:rPr>
              <a:t>Or CF</a:t>
            </a:r>
            <a:r>
              <a:rPr lang="en-US" altLang="en-US" sz="3700" baseline="-25000" dirty="0">
                <a:latin typeface="Chalkboard" charset="0"/>
              </a:rPr>
              <a:t>0</a:t>
            </a:r>
            <a:r>
              <a:rPr lang="en-US" altLang="en-US" sz="3700" dirty="0">
                <a:latin typeface="Chalkboard" charset="0"/>
              </a:rPr>
              <a:t> = 0; C01 = 2; F01 = 1; C02 = 16.80; F02 = 1; NPV; I = 20; CPT NPV = 13.33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Chalkboard" charset="0"/>
              </a:rPr>
              <a:t>Three Period Example</a:t>
            </a:r>
          </a:p>
        </p:txBody>
      </p:sp>
      <p:sp>
        <p:nvSpPr>
          <p:cNvPr id="3277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r>
              <a:rPr lang="en-US" altLang="en-US" sz="4000">
                <a:latin typeface="Chalkboard" charset="0"/>
              </a:rPr>
              <a:t>Finally, what if you decide to hold the stock for three periods? In addition to the dividends at the end of years 1 and 2, you expect to receive a dividend of $2.205 at the end of year 3 and a stock price of $15.435. Now how much would you be willing to pay?</a:t>
            </a:r>
          </a:p>
          <a:p>
            <a:pPr lvl="1" eaLnBrk="1" hangingPunct="1">
              <a:lnSpc>
                <a:spcPct val="80000"/>
              </a:lnSpc>
              <a:spcBef>
                <a:spcPts val="850"/>
              </a:spcBef>
            </a:pPr>
            <a:r>
              <a:rPr lang="en-US" altLang="en-US">
                <a:latin typeface="Chalkboard" charset="0"/>
              </a:rPr>
              <a:t>PV = 2 / 1.2 + 2.10 / (1.2)</a:t>
            </a:r>
            <a:r>
              <a:rPr lang="en-US" altLang="en-US" baseline="30000">
                <a:latin typeface="Chalkboard" charset="0"/>
              </a:rPr>
              <a:t>2</a:t>
            </a:r>
            <a:r>
              <a:rPr lang="en-US" altLang="en-US">
                <a:latin typeface="Chalkboard" charset="0"/>
              </a:rPr>
              <a:t> + (2.205 + 15.435) / (1.2)</a:t>
            </a:r>
            <a:r>
              <a:rPr lang="en-US" altLang="en-US" baseline="30000">
                <a:latin typeface="Chalkboard" charset="0"/>
              </a:rPr>
              <a:t>3</a:t>
            </a:r>
            <a:r>
              <a:rPr lang="en-US" altLang="en-US">
                <a:latin typeface="Chalkboard" charset="0"/>
              </a:rPr>
              <a:t> = 13.33</a:t>
            </a:r>
          </a:p>
          <a:p>
            <a:pPr lvl="1" eaLnBrk="1" hangingPunct="1">
              <a:lnSpc>
                <a:spcPct val="80000"/>
              </a:lnSpc>
              <a:spcBef>
                <a:spcPts val="850"/>
              </a:spcBef>
            </a:pPr>
            <a:r>
              <a:rPr lang="en-US" altLang="en-US">
                <a:latin typeface="Chalkboard" charset="0"/>
              </a:rPr>
              <a:t>Or CF</a:t>
            </a:r>
            <a:r>
              <a:rPr lang="en-US" altLang="en-US" baseline="-25000">
                <a:latin typeface="Chalkboard" charset="0"/>
              </a:rPr>
              <a:t>0</a:t>
            </a:r>
            <a:r>
              <a:rPr lang="en-US" altLang="en-US">
                <a:latin typeface="Chalkboard" charset="0"/>
              </a:rPr>
              <a:t> = 0; C01 = 2; F01 = 1; C02 = 2.10; F02 = 1; C03 = 17.64; F03 = 1; NPV; I = 20; CPT NPV = 13.33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Chalkboard" charset="0"/>
              </a:rPr>
              <a:t>Developing The Model</a:t>
            </a:r>
          </a:p>
        </p:txBody>
      </p:sp>
      <p:sp>
        <p:nvSpPr>
          <p:cNvPr id="3481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You could continue to push back the date when you would sell the stock</a:t>
            </a:r>
          </a:p>
          <a:p>
            <a:pPr eaLnBrk="1" hangingPunct="1"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You would find that the price of the stock is really just the </a:t>
            </a:r>
            <a:r>
              <a:rPr lang="en-US" altLang="en-US" i="1">
                <a:latin typeface="Chalkboard" charset="0"/>
              </a:rPr>
              <a:t>present value of </a:t>
            </a:r>
            <a:r>
              <a:rPr lang="en-US" altLang="en-US" i="1" u="sng">
                <a:latin typeface="Chalkboard" charset="0"/>
              </a:rPr>
              <a:t>all</a:t>
            </a:r>
            <a:r>
              <a:rPr lang="en-US" altLang="en-US" i="1">
                <a:latin typeface="Chalkboard" charset="0"/>
              </a:rPr>
              <a:t> expected future dividends</a:t>
            </a:r>
            <a:endParaRPr lang="en-US" altLang="en-US">
              <a:latin typeface="Chalkboard" charset="0"/>
            </a:endParaRPr>
          </a:p>
          <a:p>
            <a:pPr eaLnBrk="1" hangingPunct="1"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So, how can we estimate all future dividend payments?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defTabSz="650138" eaLnBrk="1" fontAlgn="auto" hangingPunct="1">
              <a:spcAft>
                <a:spcPts val="0"/>
              </a:spcAft>
              <a:defRPr/>
            </a:pPr>
            <a:r>
              <a:rPr lang="en-US" sz="6100" smtClean="0">
                <a:latin typeface="Chalkboard" charset="0"/>
                <a:ea typeface="Times New Roman" charset="0"/>
                <a:cs typeface="Times New Roman" charset="0"/>
              </a:rPr>
              <a:t>Estimating Dividends: Special Cases</a:t>
            </a:r>
          </a:p>
        </p:txBody>
      </p:sp>
      <p:sp>
        <p:nvSpPr>
          <p:cNvPr id="3686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r>
              <a:rPr lang="en-US" altLang="en-US" sz="3700">
                <a:latin typeface="Chalkboard" charset="0"/>
              </a:rPr>
              <a:t>Constant dividend</a:t>
            </a:r>
          </a:p>
          <a:p>
            <a:pPr lvl="1" eaLnBrk="1" hangingPunct="1">
              <a:lnSpc>
                <a:spcPct val="80000"/>
              </a:lnSpc>
              <a:spcBef>
                <a:spcPts val="850"/>
              </a:spcBef>
            </a:pPr>
            <a:r>
              <a:rPr lang="en-US" altLang="en-US" sz="3400">
                <a:latin typeface="Chalkboard" charset="0"/>
              </a:rPr>
              <a:t>The firm will pay a constant dividend forever</a:t>
            </a:r>
          </a:p>
          <a:p>
            <a:pPr lvl="1" eaLnBrk="1" hangingPunct="1">
              <a:lnSpc>
                <a:spcPct val="80000"/>
              </a:lnSpc>
              <a:spcBef>
                <a:spcPts val="850"/>
              </a:spcBef>
            </a:pPr>
            <a:r>
              <a:rPr lang="en-US" altLang="en-US" sz="3400">
                <a:latin typeface="Chalkboard" charset="0"/>
              </a:rPr>
              <a:t>This is like preferred stock</a:t>
            </a:r>
          </a:p>
          <a:p>
            <a:pPr lvl="1" eaLnBrk="1" hangingPunct="1">
              <a:lnSpc>
                <a:spcPct val="80000"/>
              </a:lnSpc>
              <a:spcBef>
                <a:spcPts val="850"/>
              </a:spcBef>
            </a:pPr>
            <a:r>
              <a:rPr lang="en-US" altLang="en-US" sz="3400">
                <a:latin typeface="Chalkboard" charset="0"/>
              </a:rPr>
              <a:t>The price is computed using the perpetuity formula</a:t>
            </a:r>
          </a:p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r>
              <a:rPr lang="en-US" altLang="en-US" sz="3700">
                <a:latin typeface="Chalkboard" charset="0"/>
              </a:rPr>
              <a:t>Constant dividend growth</a:t>
            </a:r>
          </a:p>
          <a:p>
            <a:pPr lvl="1" eaLnBrk="1" hangingPunct="1">
              <a:lnSpc>
                <a:spcPct val="80000"/>
              </a:lnSpc>
              <a:spcBef>
                <a:spcPts val="850"/>
              </a:spcBef>
            </a:pPr>
            <a:r>
              <a:rPr lang="en-US" altLang="en-US" sz="3400">
                <a:latin typeface="Chalkboard" charset="0"/>
              </a:rPr>
              <a:t>The firm will increase the dividend by a constant percent every period</a:t>
            </a:r>
          </a:p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r>
              <a:rPr lang="en-US" altLang="en-US" sz="3700">
                <a:latin typeface="Chalkboard" charset="0"/>
              </a:rPr>
              <a:t>Supernormal growth</a:t>
            </a:r>
          </a:p>
          <a:p>
            <a:pPr lvl="1" eaLnBrk="1" hangingPunct="1">
              <a:lnSpc>
                <a:spcPct val="80000"/>
              </a:lnSpc>
              <a:spcBef>
                <a:spcPts val="850"/>
              </a:spcBef>
            </a:pPr>
            <a:r>
              <a:rPr lang="en-US" altLang="en-US" sz="3400">
                <a:latin typeface="Chalkboard" charset="0"/>
              </a:rPr>
              <a:t>Dividend growth is not consistent initially, but settles down to constant growth eventually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Chalkboard" charset="0"/>
              </a:rPr>
              <a:t>Zero Growth</a:t>
            </a:r>
          </a:p>
        </p:txBody>
      </p:sp>
      <p:sp>
        <p:nvSpPr>
          <p:cNvPr id="3891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If dividends are expected at regular intervals forever, then this is like a preferred stock and is valued as a </a:t>
            </a:r>
            <a:r>
              <a:rPr lang="en-US" altLang="en-US" sz="4300" u="sng">
                <a:latin typeface="Chalkboard" charset="0"/>
              </a:rPr>
              <a:t>perpetuity</a:t>
            </a:r>
          </a:p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P</a:t>
            </a:r>
            <a:r>
              <a:rPr lang="en-US" altLang="en-US" sz="4300" baseline="-25000">
                <a:latin typeface="Chalkboard" charset="0"/>
              </a:rPr>
              <a:t>0</a:t>
            </a:r>
            <a:r>
              <a:rPr lang="en-US" altLang="en-US" sz="4300">
                <a:latin typeface="Chalkboard" charset="0"/>
              </a:rPr>
              <a:t> = D / R</a:t>
            </a:r>
          </a:p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Suppose stock is expected to pay a $0.50 dividend every quarter and the required return is 10% with quarterly compounding. What is the price?</a:t>
            </a:r>
          </a:p>
          <a:p>
            <a:pPr lvl="1" eaLnBrk="1" hangingPunct="1">
              <a:lnSpc>
                <a:spcPct val="9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P</a:t>
            </a:r>
            <a:r>
              <a:rPr lang="en-US" altLang="en-US" sz="3700" baseline="-25000">
                <a:latin typeface="Chalkboard" charset="0"/>
              </a:rPr>
              <a:t>0</a:t>
            </a:r>
            <a:r>
              <a:rPr lang="en-US" altLang="en-US" sz="3700">
                <a:latin typeface="Chalkboard" charset="0"/>
              </a:rPr>
              <a:t> = .50 / (.1 / 4) = $20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>
          <a:xfrm>
            <a:off x="650875" y="0"/>
            <a:ext cx="11701463" cy="1625600"/>
          </a:xfrm>
        </p:spPr>
        <p:txBody>
          <a:bodyPr/>
          <a:lstStyle/>
          <a:p>
            <a:pPr eaLnBrk="1" hangingPunct="1"/>
            <a:r>
              <a:rPr lang="en-US" altLang="en-US">
                <a:latin typeface="Chalkboard" charset="0"/>
              </a:rPr>
              <a:t>Dividend Growth Model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0962" name="Rectangle 3"/>
              <p:cNvSpPr>
                <a:spLocks noGrp="1" noChangeArrowheads="1"/>
              </p:cNvSpPr>
              <p:nvPr>
                <p:ph idx="1"/>
              </p:nvPr>
            </p:nvSpPr>
            <p:spPr>
              <a:xfrm>
                <a:off x="650875" y="1419622"/>
                <a:ext cx="11701463" cy="7200800"/>
              </a:xfrm>
            </p:spPr>
            <p:txBody>
              <a:bodyPr/>
              <a:lstStyle/>
              <a:p>
                <a:pPr eaLnBrk="1" hangingPunct="1">
                  <a:spcBef>
                    <a:spcPts val="2850"/>
                  </a:spcBef>
                </a:pPr>
                <a:r>
                  <a:rPr lang="en-US" altLang="en-US" dirty="0" smtClean="0">
                    <a:latin typeface="Chalkboard" charset="0"/>
                  </a:rPr>
                  <a:t>Dividends are expected to grow at a constant percent per period for infinite period of time (geometric series).</a:t>
                </a:r>
              </a:p>
              <a:p>
                <a:pPr eaLnBrk="1" hangingPunct="1">
                  <a:spcBef>
                    <a:spcPts val="2850"/>
                  </a:spcBef>
                </a:pPr>
                <a14:m>
                  <m:oMath xmlns:m="http://schemas.openxmlformats.org/officeDocument/2006/math">
                    <m:r>
                      <a:rPr lang="en-CA" altLang="en-US" b="0" i="1" smtClean="0">
                        <a:latin typeface="Cambria Math" charset="0"/>
                      </a:rPr>
                      <m:t>𝑃</m:t>
                    </m:r>
                    <m:r>
                      <a:rPr lang="en-CA" altLang="en-US" b="0" i="1" smtClean="0">
                        <a:latin typeface="Cambria Math" charset="0"/>
                      </a:rPr>
                      <m:t>=</m:t>
                    </m:r>
                    <m:nary>
                      <m:naryPr>
                        <m:chr m:val="∑"/>
                        <m:ctrlPr>
                          <a:rPr lang="is-IS" altLang="en-US" b="0" i="1" smtClean="0">
                            <a:latin typeface="Cambria Math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CA" altLang="en-US" b="0" i="1" smtClean="0">
                            <a:latin typeface="Cambria Math" charset="0"/>
                          </a:rPr>
                          <m:t>𝑡</m:t>
                        </m:r>
                        <m:r>
                          <a:rPr lang="en-CA" altLang="en-US" b="0" i="1" smtClean="0">
                            <a:latin typeface="Cambria Math" charset="0"/>
                          </a:rPr>
                          <m:t>=1</m:t>
                        </m:r>
                      </m:sub>
                      <m:sup>
                        <m:r>
                          <a:rPr lang="is-IS" altLang="en-US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∞</m:t>
                        </m:r>
                      </m:sup>
                      <m:e>
                        <m:sSub>
                          <m:sSubPr>
                            <m:ctrlPr>
                              <a:rPr lang="en-US" altLang="en-US" b="0" i="1" smtClean="0">
                                <a:latin typeface="Cambria Math" charset="0"/>
                              </a:rPr>
                            </m:ctrlPr>
                          </m:sSubPr>
                          <m:e>
                            <m:r>
                              <a:rPr lang="en-CA" altLang="en-US" b="0" i="1" smtClean="0">
                                <a:latin typeface="Cambria Math" charset="0"/>
                              </a:rPr>
                              <m:t>𝐷</m:t>
                            </m:r>
                          </m:e>
                          <m:sub>
                            <m:r>
                              <a:rPr lang="en-CA" altLang="en-US" b="0" i="1" smtClean="0">
                                <a:latin typeface="Cambria Math" charset="0"/>
                              </a:rPr>
                              <m:t>0</m:t>
                            </m:r>
                          </m:sub>
                        </m:sSub>
                        <m:f>
                          <m:fPr>
                            <m:ctrlPr>
                              <a:rPr lang="bg-BG" altLang="en-US" b="0" i="1" smtClean="0">
                                <a:latin typeface="Cambria Math" charset="0"/>
                              </a:rPr>
                            </m:ctrlPr>
                          </m:fPr>
                          <m:num>
                            <m:r>
                              <a:rPr lang="en-CA" altLang="en-US" b="0" i="1" smtClean="0">
                                <a:latin typeface="Cambria Math" charset="0"/>
                              </a:rPr>
                              <m:t>(1+</m:t>
                            </m:r>
                            <m:r>
                              <a:rPr lang="en-CA" altLang="en-US" b="0" i="1" smtClean="0">
                                <a:latin typeface="Cambria Math" charset="0"/>
                              </a:rPr>
                              <m:t>𝑔</m:t>
                            </m:r>
                            <m:sSup>
                              <m:sSupPr>
                                <m:ctrlPr>
                                  <a:rPr lang="en-CA" altLang="en-US" b="0" i="1" smtClean="0">
                                    <a:latin typeface="Cambria Math" charset="0"/>
                                  </a:rPr>
                                </m:ctrlPr>
                              </m:sSupPr>
                              <m:e>
                                <m:r>
                                  <a:rPr lang="en-CA" altLang="en-US" b="0" i="1" smtClean="0">
                                    <a:latin typeface="Cambria Math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CA" altLang="en-US" b="0" i="1" smtClean="0">
                                    <a:latin typeface="Cambria Math" charset="0"/>
                                  </a:rPr>
                                  <m:t>𝑡</m:t>
                                </m:r>
                              </m:sup>
                            </m:sSup>
                            <m:r>
                              <a:rPr lang="en-CA" altLang="en-US" b="0" i="1" smtClean="0">
                                <a:latin typeface="Cambria Math" charset="0"/>
                              </a:rPr>
                              <m:t> </m:t>
                            </m:r>
                          </m:num>
                          <m:den>
                            <m:r>
                              <a:rPr lang="en-CA" altLang="en-US" b="0" i="1" smtClean="0">
                                <a:latin typeface="Cambria Math" charset="0"/>
                              </a:rPr>
                              <m:t>(1+</m:t>
                            </m:r>
                            <m:r>
                              <a:rPr lang="en-CA" altLang="en-US" b="0" i="1" smtClean="0">
                                <a:latin typeface="Cambria Math" charset="0"/>
                              </a:rPr>
                              <m:t>𝑅</m:t>
                            </m:r>
                            <m:sSup>
                              <m:sSupPr>
                                <m:ctrlPr>
                                  <a:rPr lang="en-CA" altLang="en-US" b="0" i="1" smtClean="0">
                                    <a:latin typeface="Cambria Math" charset="0"/>
                                  </a:rPr>
                                </m:ctrlPr>
                              </m:sSupPr>
                              <m:e>
                                <m:r>
                                  <a:rPr lang="en-CA" altLang="en-US" b="0" i="1" smtClean="0">
                                    <a:latin typeface="Cambria Math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CA" altLang="en-US" b="0" i="1" smtClean="0">
                                    <a:latin typeface="Cambria Math" charset="0"/>
                                  </a:rPr>
                                  <m:t>𝑡</m:t>
                                </m:r>
                              </m:sup>
                            </m:sSup>
                          </m:den>
                        </m:f>
                      </m:e>
                    </m:nary>
                  </m:oMath>
                </a14:m>
                <a:endParaRPr lang="en-US" altLang="en-US" dirty="0" smtClean="0">
                  <a:latin typeface="Chalkboard" charset="0"/>
                </a:endParaRPr>
              </a:p>
              <a:p>
                <a:pPr lvl="2" eaLnBrk="1" hangingPunct="1">
                  <a:spcBef>
                    <a:spcPts val="2850"/>
                  </a:spcBef>
                </a:pPr>
                <a:r>
                  <a:rPr lang="en-US" altLang="en-US" sz="4000" dirty="0" smtClean="0">
                    <a:ea typeface="Cambria Math" charset="0"/>
                    <a:cs typeface="Cambria Math" charset="0"/>
                  </a:rPr>
                  <a:t>Let </a:t>
                </a:r>
                <a14:m>
                  <m:oMath xmlns:m="http://schemas.openxmlformats.org/officeDocument/2006/math">
                    <m:r>
                      <a:rPr lang="en-US" altLang="en-US" sz="400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𝜁</m:t>
                    </m:r>
                    <m:r>
                      <a:rPr lang="en-CA" altLang="en-US" sz="4000" b="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=</m:t>
                    </m:r>
                    <m:f>
                      <m:fPr>
                        <m:ctrlPr>
                          <a:rPr lang="bg-BG" altLang="en-US" sz="4000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</m:ctrlPr>
                      </m:fPr>
                      <m:num>
                        <m:r>
                          <a:rPr lang="en-CA" altLang="en-US" sz="4000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(1+</m:t>
                        </m:r>
                        <m:r>
                          <a:rPr lang="en-CA" altLang="en-US" sz="4000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𝑔</m:t>
                        </m:r>
                        <m:r>
                          <a:rPr lang="en-CA" altLang="en-US" sz="4000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)</m:t>
                        </m:r>
                      </m:num>
                      <m:den>
                        <m:r>
                          <a:rPr lang="en-CA" altLang="en-US" sz="4000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(1+</m:t>
                        </m:r>
                        <m:r>
                          <a:rPr lang="en-CA" altLang="en-US" sz="4000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𝑟</m:t>
                        </m:r>
                        <m:r>
                          <a:rPr lang="en-CA" altLang="en-US" sz="4000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)</m:t>
                        </m:r>
                      </m:den>
                    </m:f>
                  </m:oMath>
                </a14:m>
                <a:endParaRPr lang="en-US" altLang="en-US" dirty="0" smtClean="0">
                  <a:latin typeface="Chalkboard" charset="0"/>
                </a:endParaRPr>
              </a:p>
              <a:p>
                <a:pPr eaLnBrk="1" hangingPunct="1">
                  <a:spcBef>
                    <a:spcPts val="2850"/>
                  </a:spcBef>
                </a:pPr>
                <a14:m>
                  <m:oMath xmlns:m="http://schemas.openxmlformats.org/officeDocument/2006/math">
                    <m:r>
                      <a:rPr lang="en-CA" altLang="en-US" b="0" i="1" smtClean="0">
                        <a:latin typeface="Cambria Math" charset="0"/>
                      </a:rPr>
                      <m:t>𝑃</m:t>
                    </m:r>
                    <m:r>
                      <a:rPr lang="en-CA" altLang="en-US" b="0" i="1" smtClean="0">
                        <a:latin typeface="Cambria Math" charset="0"/>
                      </a:rPr>
                      <m:t>=</m:t>
                    </m:r>
                    <m:sSub>
                      <m:sSubPr>
                        <m:ctrlPr>
                          <a:rPr lang="en-US" altLang="en-US" b="0" i="1" smtClean="0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CA" altLang="en-US" b="0" i="1" smtClean="0">
                            <a:latin typeface="Cambria Math" charset="0"/>
                          </a:rPr>
                          <m:t>𝐷</m:t>
                        </m:r>
                      </m:e>
                      <m:sub>
                        <m:r>
                          <a:rPr lang="en-CA" altLang="en-US" b="0" i="1" smtClean="0">
                            <a:latin typeface="Cambria Math" charset="0"/>
                          </a:rPr>
                          <m:t>0</m:t>
                        </m:r>
                      </m:sub>
                    </m:sSub>
                    <m:r>
                      <a:rPr lang="en-US" altLang="en-US" b="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𝜁</m:t>
                    </m:r>
                    <m:r>
                      <a:rPr lang="en-CA" altLang="en-US" b="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(1+</m:t>
                    </m:r>
                    <m:r>
                      <a:rPr lang="en-CA" altLang="en-US" b="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𝜁</m:t>
                    </m:r>
                    <m:r>
                      <a:rPr lang="en-CA" altLang="en-US" b="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+</m:t>
                    </m:r>
                    <m:sSup>
                      <m:sSupPr>
                        <m:ctrlPr>
                          <a:rPr lang="en-CA" altLang="en-US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</m:ctrlPr>
                      </m:sSupPr>
                      <m:e>
                        <m:r>
                          <a:rPr lang="en-CA" altLang="en-US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𝜁</m:t>
                        </m:r>
                      </m:e>
                      <m:sup>
                        <m:r>
                          <a:rPr lang="en-CA" altLang="en-US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2</m:t>
                        </m:r>
                      </m:sup>
                    </m:sSup>
                    <m:r>
                      <a:rPr lang="en-CA" altLang="en-US" b="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+</m:t>
                    </m:r>
                    <m:sSup>
                      <m:sSupPr>
                        <m:ctrlPr>
                          <a:rPr lang="en-CA" altLang="en-US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</m:ctrlPr>
                      </m:sSupPr>
                      <m:e>
                        <m:r>
                          <a:rPr lang="en-CA" altLang="en-US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𝜁</m:t>
                        </m:r>
                      </m:e>
                      <m:sup>
                        <m:r>
                          <a:rPr lang="en-CA" altLang="en-US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is-IS" altLang="en-US" dirty="0" smtClean="0">
                    <a:latin typeface="Chalkboard" charset="0"/>
                  </a:rPr>
                  <a:t>…)</a:t>
                </a:r>
              </a:p>
              <a:p>
                <a:pPr eaLnBrk="1" hangingPunct="1">
                  <a:spcBef>
                    <a:spcPts val="2850"/>
                  </a:spcBef>
                </a:pPr>
                <a:endParaRPr lang="en-US" altLang="en-US" dirty="0" smtClean="0">
                  <a:latin typeface="Chalkboard" charset="0"/>
                </a:endParaRPr>
              </a:p>
              <a:p>
                <a:pPr eaLnBrk="1" hangingPunct="1">
                  <a:spcBef>
                    <a:spcPts val="2850"/>
                  </a:spcBef>
                </a:pPr>
                <a:endParaRPr lang="en-US" altLang="en-US" dirty="0" smtClean="0">
                  <a:latin typeface="Chalkboard" charset="0"/>
                </a:endParaRPr>
              </a:p>
              <a:p>
                <a:pPr eaLnBrk="1" hangingPunct="1">
                  <a:spcBef>
                    <a:spcPts val="2850"/>
                  </a:spcBef>
                </a:pPr>
                <a:r>
                  <a:rPr lang="en-US" altLang="en-US" dirty="0" smtClean="0">
                    <a:latin typeface="Chalkboard" charset="0"/>
                  </a:rPr>
                  <a:t>With </a:t>
                </a:r>
                <a:r>
                  <a:rPr lang="en-US" altLang="en-US" dirty="0">
                    <a:latin typeface="Chalkboard" charset="0"/>
                  </a:rPr>
                  <a:t>a little algebra, this reduces to:</a:t>
                </a:r>
              </a:p>
            </p:txBody>
          </p:sp>
        </mc:Choice>
        <mc:Fallback>
          <p:sp>
            <p:nvSpPr>
              <p:cNvPr id="40962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50875" y="1419622"/>
                <a:ext cx="11701463" cy="7200800"/>
              </a:xfrm>
              <a:blipFill rotWithShape="0">
                <a:blip r:embed="rId3"/>
                <a:stretch>
                  <a:fillRect l="-1720" t="-1609" b="-348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94" y="390525"/>
            <a:ext cx="12745415" cy="1101105"/>
          </a:xfrm>
        </p:spPr>
        <p:txBody>
          <a:bodyPr/>
          <a:lstStyle/>
          <a:p>
            <a:r>
              <a:rPr lang="en-US" dirty="0" smtClean="0"/>
              <a:t>Dividend Growth Model </a:t>
            </a:r>
            <a:r>
              <a:rPr lang="en-US" smtClean="0"/>
              <a:t>(Continued)</a:t>
            </a:r>
            <a:endParaRPr lang="en-US"/>
          </a:p>
        </p:txBody>
      </p:sp>
      <p:graphicFrame>
        <p:nvGraphicFramePr>
          <p:cNvPr id="4" name="Object 2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69429541"/>
              </p:ext>
            </p:extLst>
          </p:nvPr>
        </p:nvGraphicFramePr>
        <p:xfrm>
          <a:off x="2630337" y="7371516"/>
          <a:ext cx="5737246" cy="1753047"/>
        </p:xfrm>
        <a:graphic>
          <a:graphicData uri="http://schemas.openxmlformats.org/presentationml/2006/ole">
            <p:oleObj spid="_x0000_s1028" name="Equation" r:id="rId3" imgW="1362240" imgH="411120" progId="Equation.3">
              <p:embed/>
            </p:oleObj>
          </a:graphicData>
        </a:graphic>
      </p:graphicFrame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Rectangle 4"/>
              <p:cNvSpPr/>
              <p:nvPr/>
            </p:nvSpPr>
            <p:spPr>
              <a:xfrm>
                <a:off x="662314" y="1588926"/>
                <a:ext cx="7286561" cy="25954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altLang="en-US" sz="4000" i="1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𝑃</m:t>
                      </m:r>
                      <m:r>
                        <a:rPr lang="en-CA" altLang="en-US" sz="4000" i="1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bg-BG" altLang="en-US" sz="4000" i="1">
                              <a:solidFill>
                                <a:schemeClr val="tx1"/>
                              </a:solidFill>
                              <a:latin typeface="Cambria Math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en-CA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𝐷</m:t>
                              </m:r>
                            </m:e>
                            <m:sub>
                              <m:r>
                                <a:rPr lang="en-CA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US" altLang="en-US" sz="4000" i="1">
                              <a:solidFill>
                                <a:schemeClr val="tx1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𝜁</m:t>
                          </m:r>
                        </m:num>
                        <m:den>
                          <m:r>
                            <a:rPr lang="en-CA" altLang="en-US" sz="4000" i="1">
                              <a:solidFill>
                                <a:schemeClr val="tx1"/>
                              </a:solidFill>
                              <a:latin typeface="Cambria Math" charset="0"/>
                            </a:rPr>
                            <m:t>1−</m:t>
                          </m:r>
                          <m:r>
                            <a:rPr lang="en-CA" altLang="en-US" sz="4000" i="1">
                              <a:solidFill>
                                <a:schemeClr val="tx1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𝜁</m:t>
                          </m:r>
                        </m:den>
                      </m:f>
                      <m:r>
                        <a:rPr lang="en-CA" altLang="en-US" sz="4000">
                          <a:solidFill>
                            <a:schemeClr val="tx1"/>
                          </a:solidFill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bg-BG" altLang="en-US" sz="4000" i="1">
                              <a:solidFill>
                                <a:schemeClr val="tx1"/>
                              </a:solidFill>
                              <a:latin typeface="Cambria Math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bg-BG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altLang="en-US" sz="4000" i="1">
                                      <a:solidFill>
                                        <a:schemeClr val="tx1"/>
                                      </a:solidFill>
                                      <a:latin typeface="Cambria Math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CA" altLang="en-US" sz="4000" i="1">
                                      <a:solidFill>
                                        <a:schemeClr val="tx1"/>
                                      </a:solidFill>
                                      <a:latin typeface="Cambria Math" charset="0"/>
                                    </a:rPr>
                                    <m:t>𝐷</m:t>
                                  </m:r>
                                </m:e>
                                <m:sub>
                                  <m:r>
                                    <a:rPr lang="en-CA" altLang="en-US" sz="4000" i="1">
                                      <a:solidFill>
                                        <a:schemeClr val="tx1"/>
                                      </a:solidFill>
                                      <a:latin typeface="Cambria Math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CA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(1+</m:t>
                              </m:r>
                              <m:r>
                                <a:rPr lang="en-CA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𝑔</m:t>
                              </m:r>
                              <m:r>
                                <a:rPr lang="en-CA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)</m:t>
                              </m:r>
                            </m:num>
                            <m:den>
                              <m:r>
                                <a:rPr lang="en-CA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(1+</m:t>
                              </m:r>
                              <m:r>
                                <a:rPr lang="en-CA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𝑅</m:t>
                              </m:r>
                              <m:r>
                                <a:rPr lang="en-CA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)</m:t>
                              </m:r>
                            </m:den>
                          </m:f>
                        </m:num>
                        <m:den>
                          <m:r>
                            <a:rPr lang="en-CA" altLang="en-US" sz="4000" i="1">
                              <a:solidFill>
                                <a:schemeClr val="tx1"/>
                              </a:solidFill>
                              <a:latin typeface="Cambria Math" charset="0"/>
                            </a:rPr>
                            <m:t>1−</m:t>
                          </m:r>
                          <m:f>
                            <m:fPr>
                              <m:ctrlPr>
                                <a:rPr lang="bg-BG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</m:ctrlPr>
                            </m:fPr>
                            <m:num>
                              <m:r>
                                <a:rPr lang="en-CA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(1+</m:t>
                              </m:r>
                              <m:r>
                                <a:rPr lang="en-CA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𝑔</m:t>
                              </m:r>
                              <m:r>
                                <a:rPr lang="en-CA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)</m:t>
                              </m:r>
                            </m:num>
                            <m:den>
                              <m:r>
                                <a:rPr lang="en-CA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(1+</m:t>
                              </m:r>
                              <m:r>
                                <a:rPr lang="en-CA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𝑅</m:t>
                              </m:r>
                              <m:r>
                                <a:rPr lang="en-CA" altLang="en-US" sz="40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)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314" y="1588926"/>
                <a:ext cx="7286561" cy="259545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Box 6"/>
              <p:cNvSpPr txBox="1"/>
              <p:nvPr/>
            </p:nvSpPr>
            <p:spPr>
              <a:xfrm>
                <a:off x="2657104" y="4761762"/>
                <a:ext cx="4647491" cy="227408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3600" b="0" i="1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𝑃</m:t>
                      </m:r>
                      <m:r>
                        <a:rPr lang="en-CA" sz="3600" b="0" i="1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bg-BG" sz="3600" b="0" i="1" smtClean="0">
                              <a:solidFill>
                                <a:schemeClr val="tx1"/>
                              </a:solidFill>
                              <a:latin typeface="Cambria Math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600" b="0" i="1" smtClean="0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en-CA" sz="3600" b="0" i="1" smtClean="0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𝐷</m:t>
                              </m:r>
                            </m:e>
                            <m:sub>
                              <m:r>
                                <a:rPr lang="en-CA" sz="3600" b="0" i="1" smtClean="0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0</m:t>
                              </m:r>
                            </m:sub>
                          </m:sSub>
                          <m:f>
                            <m:fPr>
                              <m:ctrlPr>
                                <a:rPr lang="bg-BG" sz="3600" b="0" i="1" smtClean="0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</m:ctrlPr>
                            </m:fPr>
                            <m:num>
                              <m:r>
                                <a:rPr lang="en-CA" sz="3600" b="0" i="1" smtClean="0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(1+</m:t>
                              </m:r>
                              <m:r>
                                <a:rPr lang="en-CA" sz="3600" b="0" i="1" smtClean="0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𝑔</m:t>
                              </m:r>
                              <m:r>
                                <a:rPr lang="en-CA" sz="3600" b="0" i="1" smtClean="0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)</m:t>
                              </m:r>
                            </m:num>
                            <m:den>
                              <m:r>
                                <a:rPr lang="en-CA" sz="3600" b="0" i="1" smtClean="0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(1+</m:t>
                              </m:r>
                              <m:r>
                                <a:rPr lang="en-CA" sz="3600" b="0" i="1" smtClean="0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𝑅</m:t>
                              </m:r>
                              <m:r>
                                <a:rPr lang="en-CA" sz="3600" b="0" i="1" smtClean="0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)</m:t>
                              </m:r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bg-BG" altLang="en-US" sz="36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</m:ctrlPr>
                            </m:fPr>
                            <m:num>
                              <m:d>
                                <m:dPr>
                                  <m:ctrlPr>
                                    <a:rPr lang="en-CA" altLang="en-US" sz="3600" i="1">
                                      <a:solidFill>
                                        <a:schemeClr val="tx1"/>
                                      </a:solidFill>
                                      <a:latin typeface="Cambria Math" charset="0"/>
                                    </a:rPr>
                                  </m:ctrlPr>
                                </m:dPr>
                                <m:e>
                                  <m:r>
                                    <a:rPr lang="en-CA" altLang="en-US" sz="3600" i="1">
                                      <a:solidFill>
                                        <a:schemeClr val="tx1"/>
                                      </a:solidFill>
                                      <a:latin typeface="Cambria Math" charset="0"/>
                                    </a:rPr>
                                    <m:t>1+</m:t>
                                  </m:r>
                                  <m:r>
                                    <a:rPr lang="en-CA" altLang="en-US" sz="3600" i="1">
                                      <a:solidFill>
                                        <a:schemeClr val="tx1"/>
                                      </a:solidFill>
                                      <a:latin typeface="Cambria Math" charset="0"/>
                                    </a:rPr>
                                    <m:t>𝑅</m:t>
                                  </m:r>
                                </m:e>
                              </m:d>
                              <m:r>
                                <a:rPr lang="en-CA" altLang="en-US" sz="3600" b="0" i="1" smtClean="0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−(1+</m:t>
                              </m:r>
                              <m:r>
                                <a:rPr lang="en-CA" altLang="en-US" sz="3600" b="0" i="1" smtClean="0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𝑔</m:t>
                              </m:r>
                              <m:r>
                                <a:rPr lang="en-CA" altLang="en-US" sz="3600" b="0" i="1" smtClean="0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)</m:t>
                              </m:r>
                            </m:num>
                            <m:den>
                              <m:r>
                                <a:rPr lang="en-CA" altLang="en-US" sz="36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(1+</m:t>
                              </m:r>
                              <m:r>
                                <a:rPr lang="en-CA" altLang="en-US" sz="36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𝑅</m:t>
                              </m:r>
                              <m:r>
                                <a:rPr lang="en-CA" altLang="en-US" sz="36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  <m:t>)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en-US" sz="36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7104" y="4761762"/>
                <a:ext cx="4647491" cy="227408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Rectangle 7"/>
              <p:cNvSpPr/>
              <p:nvPr/>
            </p:nvSpPr>
            <p:spPr>
              <a:xfrm>
                <a:off x="8589838" y="5524078"/>
                <a:ext cx="3863762" cy="10365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en-US" sz="3600" dirty="0" smtClean="0">
                    <a:solidFill>
                      <a:schemeClr val="tx1"/>
                    </a:solidFill>
                  </a:rPr>
                  <a:t>Multiply by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bg-BG" altLang="en-US" sz="3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en-CA" altLang="en-US" sz="3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(1+</m:t>
                        </m:r>
                        <m:r>
                          <a:rPr lang="en-CA" altLang="en-US" sz="3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𝑅</m:t>
                        </m:r>
                        <m:r>
                          <a:rPr lang="en-CA" altLang="en-US" sz="3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)</m:t>
                        </m:r>
                      </m:num>
                      <m:den>
                        <m:r>
                          <a:rPr lang="en-CA" altLang="en-US" sz="3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(1+</m:t>
                        </m:r>
                        <m:r>
                          <a:rPr lang="en-CA" altLang="en-US" sz="3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𝑅</m:t>
                        </m:r>
                        <m:r>
                          <a:rPr lang="en-CA" altLang="en-US" sz="3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)</m:t>
                        </m:r>
                      </m:den>
                    </m:f>
                  </m:oMath>
                </a14:m>
                <a:endParaRPr lang="en-US" sz="36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89838" y="5524078"/>
                <a:ext cx="3863762" cy="1036566"/>
              </a:xfrm>
              <a:prstGeom prst="rect">
                <a:avLst/>
              </a:prstGeom>
              <a:blipFill rotWithShape="0">
                <a:blip r:embed="rId6"/>
                <a:stretch>
                  <a:fillRect l="-4732" b="-41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 flipV="1">
            <a:off x="4980849" y="5524078"/>
            <a:ext cx="1520757" cy="37472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4485382" y="6560644"/>
            <a:ext cx="1728192" cy="47520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Rectangle 12"/>
              <p:cNvSpPr/>
              <p:nvPr/>
            </p:nvSpPr>
            <p:spPr>
              <a:xfrm>
                <a:off x="7948875" y="2084397"/>
                <a:ext cx="4315653" cy="10365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en-US" sz="3600" dirty="0" smtClean="0">
                    <a:solidFill>
                      <a:schemeClr val="tx1"/>
                    </a:solidFill>
                  </a:rPr>
                  <a:t>Substitute </a:t>
                </a:r>
                <a14:m>
                  <m:oMath xmlns:m="http://schemas.openxmlformats.org/officeDocument/2006/math">
                    <m:r>
                      <a:rPr lang="en-US" altLang="en-US" sz="3600" i="1" smtClean="0">
                        <a:solidFill>
                          <a:schemeClr val="tx1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𝜁</m:t>
                    </m:r>
                    <m:r>
                      <a:rPr lang="en-CA" altLang="en-US" sz="3600" b="0" i="1" smtClean="0">
                        <a:solidFill>
                          <a:schemeClr val="tx1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=</m:t>
                    </m:r>
                    <m:f>
                      <m:fPr>
                        <m:ctrlPr>
                          <a:rPr lang="bg-BG" altLang="en-US" sz="3600" b="0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</m:ctrlPr>
                      </m:fPr>
                      <m:num>
                        <m:r>
                          <a:rPr lang="en-CA" altLang="en-US" sz="3600" b="0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(1+</m:t>
                        </m:r>
                        <m:r>
                          <a:rPr lang="en-CA" altLang="en-US" sz="3600" b="0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𝑔</m:t>
                        </m:r>
                        <m:r>
                          <a:rPr lang="en-CA" altLang="en-US" sz="3600" b="0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)</m:t>
                        </m:r>
                      </m:num>
                      <m:den>
                        <m:r>
                          <a:rPr lang="en-CA" altLang="en-US" sz="3600" b="0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(1+</m:t>
                        </m:r>
                        <m:r>
                          <a:rPr lang="en-CA" altLang="en-US" sz="3600" b="0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𝑅</m:t>
                        </m:r>
                        <m:r>
                          <a:rPr lang="en-CA" altLang="en-US" sz="3600" b="0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)</m:t>
                        </m:r>
                      </m:den>
                    </m:f>
                  </m:oMath>
                </a14:m>
                <a:endParaRPr lang="en-US" sz="36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48875" y="2084397"/>
                <a:ext cx="4315653" cy="1036566"/>
              </a:xfrm>
              <a:prstGeom prst="rect">
                <a:avLst/>
              </a:prstGeom>
              <a:blipFill rotWithShape="0">
                <a:blip r:embed="rId7"/>
                <a:stretch>
                  <a:fillRect l="-4379" b="-41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9351381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Chalkboard" charset="0"/>
              </a:rPr>
              <a:t>DGM – Example 1</a:t>
            </a:r>
          </a:p>
        </p:txBody>
      </p:sp>
      <p:sp>
        <p:nvSpPr>
          <p:cNvPr id="4301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Suppose Big D, Inc. just paid a dividend of $.50. It is expected to increase its dividend by 2% per year. If the market requires a return of 15% on assets of this risk, how much should the stock be selling for?</a:t>
            </a:r>
          </a:p>
          <a:p>
            <a:pPr eaLnBrk="1" hangingPunct="1"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P</a:t>
            </a:r>
            <a:r>
              <a:rPr lang="en-US" altLang="en-US" sz="4300" baseline="-25000">
                <a:latin typeface="Chalkboard" charset="0"/>
              </a:rPr>
              <a:t>0</a:t>
            </a:r>
            <a:r>
              <a:rPr lang="en-US" altLang="en-US" sz="4300">
                <a:latin typeface="Chalkboard" charset="0"/>
              </a:rPr>
              <a:t> = .50(1+.02) / (.15 - .02) = $3.92</a:t>
            </a:r>
          </a:p>
          <a:p>
            <a:pPr marL="38038088" lvl="1" indent="-37469763" eaLnBrk="1" hangingPunct="1">
              <a:spcBef>
                <a:spcPts val="850"/>
              </a:spcBef>
              <a:buFont typeface="Wingdings 2" charset="2"/>
              <a:buNone/>
            </a:pPr>
            <a:r>
              <a:rPr lang="en-US" altLang="en-US" sz="3700">
                <a:latin typeface="Chalkboard" charset="0"/>
              </a:rPr>
              <a:t>Where g=2% or 0.02, R= 15% or 0.15, D</a:t>
            </a:r>
            <a:r>
              <a:rPr lang="en-US" altLang="en-US" sz="3700" baseline="-25000">
                <a:latin typeface="Chalkboard" charset="0"/>
              </a:rPr>
              <a:t>0</a:t>
            </a:r>
            <a:r>
              <a:rPr lang="en-US" altLang="en-US" sz="3700">
                <a:latin typeface="Chalkboard" charset="0"/>
              </a:rPr>
              <a:t>=$0.50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Chalkboard" charset="0"/>
              </a:rPr>
              <a:t>DGM – Example 2</a:t>
            </a:r>
          </a:p>
        </p:txBody>
      </p:sp>
      <p:sp>
        <p:nvSpPr>
          <p:cNvPr id="4505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Suppose TB Pirates, Inc. is expected to pay a $2 dividend in one year. If the dividend is expected to grow at 5% per year and the required return is 20%, what is the price?</a:t>
            </a:r>
          </a:p>
          <a:p>
            <a:pPr lvl="1" eaLnBrk="1" hangingPunct="1">
              <a:spcBef>
                <a:spcPts val="850"/>
              </a:spcBef>
            </a:pPr>
            <a:r>
              <a:rPr lang="en-US" altLang="en-US">
                <a:latin typeface="Chalkboard" charset="0"/>
              </a:rPr>
              <a:t>P</a:t>
            </a:r>
            <a:r>
              <a:rPr lang="en-US" altLang="en-US" baseline="-25000">
                <a:latin typeface="Chalkboard" charset="0"/>
              </a:rPr>
              <a:t>0</a:t>
            </a:r>
            <a:r>
              <a:rPr lang="en-US" altLang="en-US">
                <a:latin typeface="Chalkboard" charset="0"/>
              </a:rPr>
              <a:t> = 2 / (.2 - .05) = $13.33</a:t>
            </a:r>
          </a:p>
          <a:p>
            <a:pPr lvl="1" eaLnBrk="1" hangingPunct="1">
              <a:spcBef>
                <a:spcPts val="850"/>
              </a:spcBef>
            </a:pPr>
            <a:r>
              <a:rPr lang="en-US" altLang="en-US">
                <a:latin typeface="Chalkboard" charset="0"/>
              </a:rPr>
              <a:t>Why isn’t the $2 in the numerator multiplied by (1.05) in this example? Because it is the </a:t>
            </a:r>
            <a:r>
              <a:rPr lang="en-US" altLang="en-US" b="1" u="sng">
                <a:latin typeface="Chalkboard" charset="0"/>
              </a:rPr>
              <a:t>expected</a:t>
            </a:r>
            <a:r>
              <a:rPr lang="en-US" altLang="en-US">
                <a:latin typeface="Chalkboard" charset="0"/>
              </a:rPr>
              <a:t> dividend (the next period) – D</a:t>
            </a:r>
            <a:r>
              <a:rPr lang="en-US" altLang="en-US" baseline="-25000">
                <a:latin typeface="Chalkboard" charset="0"/>
              </a:rPr>
              <a:t>1</a:t>
            </a:r>
            <a:endParaRPr lang="en-US" altLang="en-US">
              <a:latin typeface="Chalkboard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84263" y="603250"/>
            <a:ext cx="12136437" cy="1300163"/>
          </a:xfrm>
        </p:spPr>
        <p:txBody>
          <a:bodyPr rtlCol="0">
            <a:normAutofit fontScale="90000"/>
          </a:bodyPr>
          <a:lstStyle/>
          <a:p>
            <a:pPr defTabSz="650138" eaLnBrk="1" fontAlgn="auto" hangingPunct="1">
              <a:spcAft>
                <a:spcPts val="0"/>
              </a:spcAft>
              <a:defRPr/>
            </a:pPr>
            <a:r>
              <a:rPr lang="en-US" sz="6100" smtClean="0">
                <a:latin typeface="Chalkboard" charset="0"/>
                <a:ea typeface="Times New Roman" charset="0"/>
                <a:cs typeface="Times New Roman" charset="0"/>
              </a:rPr>
              <a:t>Stock Price Sensitivity to Dividend Growth, g</a:t>
            </a:r>
          </a:p>
        </p:txBody>
      </p:sp>
      <p:graphicFrame>
        <p:nvGraphicFramePr>
          <p:cNvPr id="47106" name="Object 2"/>
          <p:cNvGraphicFramePr>
            <a:graphicFrameLocks noGrp="1" noChangeAspect="1"/>
          </p:cNvGraphicFramePr>
          <p:nvPr>
            <p:ph type="chart" idx="1"/>
          </p:nvPr>
        </p:nvGraphicFramePr>
        <p:xfrm>
          <a:off x="0" y="2289175"/>
          <a:ext cx="12676188" cy="6797675"/>
        </p:xfrm>
        <a:graphic>
          <a:graphicData uri="http://schemas.openxmlformats.org/presentationml/2006/ole">
            <p:oleObj spid="_x0000_s47111" r:id="rId4" imgW="12264138" imgH="6577040" progId="Excel.Chart.8">
              <p:embed/>
            </p:oleObj>
          </a:graphicData>
        </a:graphic>
      </p:graphicFrame>
      <p:sp>
        <p:nvSpPr>
          <p:cNvPr id="47107" name="Text Box 5"/>
          <p:cNvSpPr txBox="1">
            <a:spLocks noChangeArrowheads="1"/>
          </p:cNvSpPr>
          <p:nvPr/>
        </p:nvSpPr>
        <p:spPr bwMode="auto">
          <a:xfrm>
            <a:off x="3033713" y="2055813"/>
            <a:ext cx="4225925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015" tIns="65008" rIns="130015" bIns="65008">
            <a:spAutoFit/>
          </a:bodyPr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3200">
                <a:solidFill>
                  <a:srgbClr val="FFFFFF"/>
                </a:solidFill>
              </a:rPr>
              <a:t>D</a:t>
            </a:r>
            <a:r>
              <a:rPr lang="en-US" altLang="en-US" sz="3200" baseline="-25000">
                <a:solidFill>
                  <a:srgbClr val="FFFFFF"/>
                </a:solidFill>
              </a:rPr>
              <a:t>1</a:t>
            </a:r>
            <a:r>
              <a:rPr lang="en-US" altLang="en-US" sz="3200">
                <a:solidFill>
                  <a:srgbClr val="FFFFFF"/>
                </a:solidFill>
              </a:rPr>
              <a:t> = $2; R = 20%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76213" y="433388"/>
            <a:ext cx="12815887" cy="1300162"/>
          </a:xfrm>
        </p:spPr>
        <p:txBody>
          <a:bodyPr rtlCol="0">
            <a:normAutofit fontScale="90000"/>
          </a:bodyPr>
          <a:lstStyle/>
          <a:p>
            <a:pPr defTabSz="650138" eaLnBrk="1" fontAlgn="auto" hangingPunct="1">
              <a:spcAft>
                <a:spcPts val="0"/>
              </a:spcAft>
              <a:defRPr/>
            </a:pPr>
            <a:r>
              <a:rPr lang="en-US" sz="6100" smtClean="0">
                <a:latin typeface="Chalkboard" charset="0"/>
                <a:ea typeface="Times New Roman" charset="0"/>
                <a:cs typeface="Times New Roman" charset="0"/>
              </a:rPr>
              <a:t>Stock Price Sensitivity to Required Return, R</a:t>
            </a:r>
          </a:p>
        </p:txBody>
      </p:sp>
      <p:graphicFrame>
        <p:nvGraphicFramePr>
          <p:cNvPr id="49154" name="Object 2"/>
          <p:cNvGraphicFramePr>
            <a:graphicFrameLocks noGrp="1" noChangeAspect="1"/>
          </p:cNvGraphicFramePr>
          <p:nvPr>
            <p:ph type="chart" idx="1"/>
          </p:nvPr>
        </p:nvGraphicFramePr>
        <p:xfrm>
          <a:off x="428625" y="1827213"/>
          <a:ext cx="12034838" cy="7924800"/>
        </p:xfrm>
        <a:graphic>
          <a:graphicData uri="http://schemas.openxmlformats.org/presentationml/2006/ole">
            <p:oleObj spid="_x0000_s49159" r:id="rId4" imgW="11294954" imgH="7436505" progId="Excel.Chart.8">
              <p:embed/>
            </p:oleObj>
          </a:graphicData>
        </a:graphic>
      </p:graphicFrame>
      <p:sp>
        <p:nvSpPr>
          <p:cNvPr id="49155" name="Text Box 4"/>
          <p:cNvSpPr txBox="1">
            <a:spLocks noChangeArrowheads="1"/>
          </p:cNvSpPr>
          <p:nvPr/>
        </p:nvSpPr>
        <p:spPr bwMode="auto">
          <a:xfrm>
            <a:off x="3033713" y="2492375"/>
            <a:ext cx="4225925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015" tIns="65008" rIns="130015" bIns="65008">
            <a:spAutoFit/>
          </a:bodyPr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3200">
                <a:solidFill>
                  <a:srgbClr val="FFFFFF"/>
                </a:solidFill>
              </a:rPr>
              <a:t>D</a:t>
            </a:r>
            <a:r>
              <a:rPr lang="en-US" altLang="en-US" sz="3200" baseline="-25000">
                <a:solidFill>
                  <a:srgbClr val="FFFFFF"/>
                </a:solidFill>
              </a:rPr>
              <a:t>1</a:t>
            </a:r>
            <a:r>
              <a:rPr lang="en-US" altLang="en-US" sz="3200">
                <a:solidFill>
                  <a:srgbClr val="FFFFFF"/>
                </a:solidFill>
              </a:rPr>
              <a:t> = $2; g = 5%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ChangeArrowheads="1"/>
          </p:cNvSpPr>
          <p:nvPr>
            <p:ph type="title"/>
          </p:nvPr>
        </p:nvSpPr>
        <p:spPr>
          <a:xfrm>
            <a:off x="1084263" y="217488"/>
            <a:ext cx="12136437" cy="1300162"/>
          </a:xfrm>
        </p:spPr>
        <p:txBody>
          <a:bodyPr/>
          <a:lstStyle/>
          <a:p>
            <a:pPr eaLnBrk="1" hangingPunct="1"/>
            <a:r>
              <a:rPr lang="en-US" altLang="en-US" sz="5100">
                <a:latin typeface="Chalkboard" charset="0"/>
              </a:rPr>
              <a:t>Gordon Growth Company – Example 1</a:t>
            </a:r>
          </a:p>
        </p:txBody>
      </p:sp>
      <p:sp>
        <p:nvSpPr>
          <p:cNvPr id="5120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Gordon Growth Company is expected to pay a dividend of $4 next period and dividends are expected to grow at 6% per year. The required return is 16%.</a:t>
            </a:r>
          </a:p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What is the current price?</a:t>
            </a:r>
          </a:p>
          <a:p>
            <a:pPr lvl="1" eaLnBrk="1" hangingPunct="1">
              <a:lnSpc>
                <a:spcPct val="90000"/>
              </a:lnSpc>
              <a:spcBef>
                <a:spcPts val="850"/>
              </a:spcBef>
            </a:pPr>
            <a:r>
              <a:rPr lang="en-US" altLang="en-US">
                <a:latin typeface="Chalkboard" charset="0"/>
              </a:rPr>
              <a:t>P</a:t>
            </a:r>
            <a:r>
              <a:rPr lang="en-US" altLang="en-US" baseline="-25000">
                <a:latin typeface="Chalkboard" charset="0"/>
              </a:rPr>
              <a:t>0</a:t>
            </a:r>
            <a:r>
              <a:rPr lang="en-US" altLang="en-US">
                <a:latin typeface="Chalkboard" charset="0"/>
              </a:rPr>
              <a:t> = 4 / (.16 - .06) = $40</a:t>
            </a:r>
          </a:p>
          <a:p>
            <a:pPr lvl="1" eaLnBrk="1" hangingPunct="1">
              <a:lnSpc>
                <a:spcPct val="90000"/>
              </a:lnSpc>
              <a:spcBef>
                <a:spcPts val="850"/>
              </a:spcBef>
            </a:pPr>
            <a:r>
              <a:rPr lang="en-US" altLang="en-US">
                <a:latin typeface="Chalkboard" charset="0"/>
              </a:rPr>
              <a:t>Remember that we already have the dividend expected next year, so we don’t multiply the dividend by 1+g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ChangeArrowheads="1"/>
          </p:cNvSpPr>
          <p:nvPr>
            <p:ph type="title"/>
          </p:nvPr>
        </p:nvSpPr>
        <p:spPr>
          <a:xfrm>
            <a:off x="1084263" y="217488"/>
            <a:ext cx="12136437" cy="1300162"/>
          </a:xfrm>
        </p:spPr>
        <p:txBody>
          <a:bodyPr/>
          <a:lstStyle/>
          <a:p>
            <a:pPr eaLnBrk="1" hangingPunct="1"/>
            <a:r>
              <a:rPr lang="en-US" altLang="en-US" sz="5100">
                <a:latin typeface="Chalkboard" charset="0"/>
              </a:rPr>
              <a:t>Gordon Growth Company – Example 2</a:t>
            </a:r>
          </a:p>
        </p:txBody>
      </p:sp>
      <p:sp>
        <p:nvSpPr>
          <p:cNvPr id="5325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7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What is the price expected to be in year 4?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P</a:t>
            </a:r>
            <a:r>
              <a:rPr lang="en-US" altLang="en-US" sz="3700" baseline="-25000">
                <a:latin typeface="Chalkboard" charset="0"/>
              </a:rPr>
              <a:t>4</a:t>
            </a:r>
            <a:r>
              <a:rPr lang="en-US" altLang="en-US" sz="3700">
                <a:latin typeface="Chalkboard" charset="0"/>
              </a:rPr>
              <a:t> = D</a:t>
            </a:r>
            <a:r>
              <a:rPr lang="en-US" altLang="en-US" sz="3700" baseline="-25000">
                <a:latin typeface="Chalkboard" charset="0"/>
              </a:rPr>
              <a:t>4</a:t>
            </a:r>
            <a:r>
              <a:rPr lang="en-US" altLang="en-US" sz="3700">
                <a:latin typeface="Chalkboard" charset="0"/>
              </a:rPr>
              <a:t>(1 + g) / (R – g) = D</a:t>
            </a:r>
            <a:r>
              <a:rPr lang="en-US" altLang="en-US" sz="3700" baseline="-25000">
                <a:latin typeface="Chalkboard" charset="0"/>
              </a:rPr>
              <a:t>5</a:t>
            </a:r>
            <a:r>
              <a:rPr lang="en-US" altLang="en-US" sz="3700">
                <a:latin typeface="Chalkboard" charset="0"/>
              </a:rPr>
              <a:t> / (R – g)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P</a:t>
            </a:r>
            <a:r>
              <a:rPr lang="en-US" altLang="en-US" sz="3700" baseline="-25000">
                <a:latin typeface="Chalkboard" charset="0"/>
              </a:rPr>
              <a:t>4</a:t>
            </a:r>
            <a:r>
              <a:rPr lang="en-US" altLang="en-US" sz="3700">
                <a:latin typeface="Chalkboard" charset="0"/>
              </a:rPr>
              <a:t> = 4(1+.06)</a:t>
            </a:r>
            <a:r>
              <a:rPr lang="en-US" altLang="en-US" sz="3700" baseline="30000">
                <a:latin typeface="Chalkboard" charset="0"/>
              </a:rPr>
              <a:t>4</a:t>
            </a:r>
            <a:r>
              <a:rPr lang="en-US" altLang="en-US" sz="3700">
                <a:latin typeface="Chalkboard" charset="0"/>
              </a:rPr>
              <a:t> / (.16 - .06) = 50.50</a:t>
            </a:r>
          </a:p>
          <a:p>
            <a:pPr eaLnBrk="1" hangingPunct="1">
              <a:lnSpc>
                <a:spcPct val="7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What is the implied return given the change in price during the four year period?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50.50 = 40(1+return)</a:t>
            </a:r>
            <a:r>
              <a:rPr lang="en-US" altLang="en-US" sz="3700" baseline="30000">
                <a:latin typeface="Chalkboard" charset="0"/>
              </a:rPr>
              <a:t>4</a:t>
            </a:r>
            <a:r>
              <a:rPr lang="en-US" altLang="en-US" sz="3700">
                <a:latin typeface="Chalkboard" charset="0"/>
              </a:rPr>
              <a:t>; return = 6%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PV = -40; FV = 50.50; N = 4; CPT I/Y = 6%</a:t>
            </a:r>
          </a:p>
          <a:p>
            <a:pPr eaLnBrk="1" hangingPunct="1">
              <a:lnSpc>
                <a:spcPct val="7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The price grows at the same rate as the dividends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z="5500">
                <a:latin typeface="Chalkboard" charset="0"/>
              </a:rPr>
              <a:t>Example – Non-constant Dividend Growth</a:t>
            </a:r>
          </a:p>
        </p:txBody>
      </p:sp>
      <p:sp>
        <p:nvSpPr>
          <p:cNvPr id="5529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Suppose a firm is expected to increase dividends by 20% in one year and by 15% in two years. After that dividends will increase at a rate of 5% per year indefinitely. If the last dividend was $1 and the required return is 20%, what is the price of the stock?</a:t>
            </a:r>
          </a:p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Remember that we have to find the PV of </a:t>
            </a:r>
            <a:r>
              <a:rPr lang="en-US" altLang="en-US" i="1" u="sng">
                <a:latin typeface="Chalkboard" charset="0"/>
              </a:rPr>
              <a:t>all</a:t>
            </a:r>
            <a:r>
              <a:rPr lang="en-US" altLang="en-US">
                <a:latin typeface="Chalkboard" charset="0"/>
              </a:rPr>
              <a:t> expected future dividends.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600">
                <a:latin typeface="Chalkboard" charset="0"/>
              </a:rPr>
              <a:t>Example – Non-constant Dividend Growth Continued</a:t>
            </a:r>
          </a:p>
        </p:txBody>
      </p:sp>
      <p:sp>
        <p:nvSpPr>
          <p:cNvPr id="5734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Compute the dividends until growth levels off</a:t>
            </a:r>
          </a:p>
          <a:p>
            <a:pPr lvl="1" eaLnBrk="1" hangingPunct="1">
              <a:lnSpc>
                <a:spcPct val="8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D</a:t>
            </a:r>
            <a:r>
              <a:rPr lang="en-US" altLang="en-US" sz="3700" baseline="-25000">
                <a:latin typeface="Chalkboard" charset="0"/>
              </a:rPr>
              <a:t>1</a:t>
            </a:r>
            <a:r>
              <a:rPr lang="en-US" altLang="en-US" sz="3700">
                <a:latin typeface="Chalkboard" charset="0"/>
              </a:rPr>
              <a:t> = 1(1.2) = $1.20</a:t>
            </a:r>
          </a:p>
          <a:p>
            <a:pPr lvl="1" eaLnBrk="1" hangingPunct="1">
              <a:lnSpc>
                <a:spcPct val="8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D</a:t>
            </a:r>
            <a:r>
              <a:rPr lang="en-US" altLang="en-US" sz="3700" baseline="-25000">
                <a:latin typeface="Chalkboard" charset="0"/>
              </a:rPr>
              <a:t>2</a:t>
            </a:r>
            <a:r>
              <a:rPr lang="en-US" altLang="en-US" sz="3700">
                <a:latin typeface="Chalkboard" charset="0"/>
              </a:rPr>
              <a:t> = 1.20(1.15) = $1.38</a:t>
            </a:r>
          </a:p>
          <a:p>
            <a:pPr lvl="1" eaLnBrk="1" hangingPunct="1">
              <a:lnSpc>
                <a:spcPct val="8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D</a:t>
            </a:r>
            <a:r>
              <a:rPr lang="en-US" altLang="en-US" sz="3700" baseline="-25000">
                <a:latin typeface="Chalkboard" charset="0"/>
              </a:rPr>
              <a:t>3</a:t>
            </a:r>
            <a:r>
              <a:rPr lang="en-US" altLang="en-US" sz="3700">
                <a:latin typeface="Chalkboard" charset="0"/>
              </a:rPr>
              <a:t> = 1.38(1.05) = $1.449</a:t>
            </a:r>
          </a:p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Find the expected future price</a:t>
            </a:r>
          </a:p>
          <a:p>
            <a:pPr lvl="1" eaLnBrk="1" hangingPunct="1">
              <a:lnSpc>
                <a:spcPct val="8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P</a:t>
            </a:r>
            <a:r>
              <a:rPr lang="en-US" altLang="en-US" sz="3700" baseline="-25000">
                <a:latin typeface="Chalkboard" charset="0"/>
              </a:rPr>
              <a:t>2</a:t>
            </a:r>
            <a:r>
              <a:rPr lang="en-US" altLang="en-US" sz="3700">
                <a:latin typeface="Chalkboard" charset="0"/>
              </a:rPr>
              <a:t> = D</a:t>
            </a:r>
            <a:r>
              <a:rPr lang="en-US" altLang="en-US" sz="3700" baseline="-25000">
                <a:latin typeface="Chalkboard" charset="0"/>
              </a:rPr>
              <a:t>3</a:t>
            </a:r>
            <a:r>
              <a:rPr lang="en-US" altLang="en-US" sz="3700">
                <a:latin typeface="Chalkboard" charset="0"/>
              </a:rPr>
              <a:t> / (R – g) = 1.449 / (.2 - .05) = 9.66</a:t>
            </a:r>
          </a:p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Find the present value of the expected future cash flows</a:t>
            </a:r>
          </a:p>
          <a:p>
            <a:pPr lvl="1" eaLnBrk="1" hangingPunct="1">
              <a:lnSpc>
                <a:spcPct val="8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P</a:t>
            </a:r>
            <a:r>
              <a:rPr lang="en-US" altLang="en-US" sz="3700" baseline="-25000">
                <a:latin typeface="Chalkboard" charset="0"/>
              </a:rPr>
              <a:t>0</a:t>
            </a:r>
            <a:r>
              <a:rPr lang="en-US" altLang="en-US" sz="3700">
                <a:latin typeface="Chalkboard" charset="0"/>
              </a:rPr>
              <a:t> = 1.20 / (1.2) + (1.38 + 9.66) / (1.2)</a:t>
            </a:r>
            <a:r>
              <a:rPr lang="en-US" altLang="en-US" sz="3700" baseline="30000">
                <a:latin typeface="Chalkboard" charset="0"/>
              </a:rPr>
              <a:t>2</a:t>
            </a:r>
            <a:r>
              <a:rPr lang="en-US" altLang="en-US" sz="3700">
                <a:latin typeface="Chalkboard" charset="0"/>
              </a:rPr>
              <a:t> = 8.67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Chalkboard" charset="0"/>
              </a:rPr>
              <a:t>Quick Quiz – Part I</a:t>
            </a:r>
          </a:p>
        </p:txBody>
      </p:sp>
      <p:sp>
        <p:nvSpPr>
          <p:cNvPr id="59394" name="Rectangle 3"/>
          <p:cNvSpPr>
            <a:spLocks noGrp="1" noChangeArrowheads="1"/>
          </p:cNvSpPr>
          <p:nvPr>
            <p:ph idx="1"/>
          </p:nvPr>
        </p:nvSpPr>
        <p:spPr>
          <a:xfrm>
            <a:off x="938213" y="2360613"/>
            <a:ext cx="11699875" cy="6502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What is the value of a stock that is expected to pay a constant dividend of $2 per year if the required return is 15%?</a:t>
            </a:r>
          </a:p>
          <a:p>
            <a:pPr marL="38038088" lvl="1" indent="-37469763" eaLnBrk="1" hangingPunct="1">
              <a:lnSpc>
                <a:spcPct val="90000"/>
              </a:lnSpc>
              <a:spcBef>
                <a:spcPts val="850"/>
              </a:spcBef>
            </a:pPr>
            <a:endParaRPr lang="en-US" altLang="en-US">
              <a:latin typeface="Chalkboard" charset="0"/>
            </a:endParaRPr>
          </a:p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What if the company starts increasing dividends by 3% per year, beginning with the next dividend? Assume that the required return stays at 15%.</a:t>
            </a:r>
          </a:p>
          <a:p>
            <a:pPr marL="38038088" lvl="1" indent="-37469763" eaLnBrk="1" hangingPunct="1">
              <a:lnSpc>
                <a:spcPct val="90000"/>
              </a:lnSpc>
              <a:spcBef>
                <a:spcPts val="850"/>
              </a:spcBef>
              <a:buFont typeface="Wingdings 2" charset="2"/>
              <a:buNone/>
            </a:pPr>
            <a:endParaRPr lang="en-US" altLang="en-US">
              <a:latin typeface="Chalkboard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5100">
                <a:latin typeface="Chalkboard" charset="0"/>
              </a:rPr>
              <a:t>Using the Constant Dividend Growth Model (DGM) to Find R</a:t>
            </a:r>
          </a:p>
        </p:txBody>
      </p:sp>
      <p:sp>
        <p:nvSpPr>
          <p:cNvPr id="6144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r>
              <a:rPr lang="en-US" altLang="en-US" sz="3100">
                <a:latin typeface="Chalkboard" charset="0"/>
              </a:rPr>
              <a:t>Start with the constant DGM:</a:t>
            </a:r>
          </a:p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endParaRPr lang="en-US" altLang="en-US" sz="3100">
              <a:latin typeface="Chalkboard" charset="0"/>
            </a:endParaRPr>
          </a:p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endParaRPr lang="en-US" altLang="en-US" sz="3100">
              <a:latin typeface="Chalkboard" charset="0"/>
            </a:endParaRPr>
          </a:p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endParaRPr lang="en-US" altLang="en-US" sz="3100">
              <a:latin typeface="Chalkboard" charset="0"/>
            </a:endParaRPr>
          </a:p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endParaRPr lang="en-US" altLang="en-US" sz="3100">
              <a:latin typeface="Chalkboard" charset="0"/>
            </a:endParaRPr>
          </a:p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endParaRPr lang="en-US" altLang="en-US" sz="3100">
              <a:latin typeface="Chalkboard" charset="0"/>
            </a:endParaRPr>
          </a:p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endParaRPr lang="en-US" altLang="en-US" sz="3100">
              <a:latin typeface="Chalkboard" charset="0"/>
            </a:endParaRPr>
          </a:p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r>
              <a:rPr lang="en-US" altLang="en-US" sz="3100">
                <a:latin typeface="Chalkboard" charset="0"/>
              </a:rPr>
              <a:t>This shows the components of the required return</a:t>
            </a:r>
          </a:p>
          <a:p>
            <a:pPr lvl="1" eaLnBrk="1" hangingPunct="1">
              <a:lnSpc>
                <a:spcPct val="80000"/>
              </a:lnSpc>
              <a:spcBef>
                <a:spcPts val="850"/>
              </a:spcBef>
              <a:buFont typeface="Arial" charset="0"/>
              <a:buChar char="•"/>
            </a:pPr>
            <a:r>
              <a:rPr lang="en-US" altLang="en-US" sz="2900">
                <a:latin typeface="Chalkboard" charset="0"/>
              </a:rPr>
              <a:t>D</a:t>
            </a:r>
            <a:r>
              <a:rPr lang="en-US" altLang="en-US" sz="2900" baseline="-25000">
                <a:latin typeface="Chalkboard" charset="0"/>
              </a:rPr>
              <a:t>1</a:t>
            </a:r>
            <a:r>
              <a:rPr lang="en-US" altLang="en-US" sz="2900">
                <a:latin typeface="Chalkboard" charset="0"/>
              </a:rPr>
              <a:t> / P</a:t>
            </a:r>
            <a:r>
              <a:rPr lang="en-US" altLang="en-US" sz="2900" baseline="-25000">
                <a:latin typeface="Chalkboard" charset="0"/>
              </a:rPr>
              <a:t>0</a:t>
            </a:r>
            <a:r>
              <a:rPr lang="en-US" altLang="en-US" sz="2900">
                <a:latin typeface="Chalkboard" charset="0"/>
              </a:rPr>
              <a:t> is the dividend yield and g is the capital gains yield</a:t>
            </a:r>
          </a:p>
        </p:txBody>
      </p:sp>
      <p:graphicFrame>
        <p:nvGraphicFramePr>
          <p:cNvPr id="61443" name="Object 2"/>
          <p:cNvGraphicFramePr>
            <a:graphicFrameLocks noChangeAspect="1"/>
          </p:cNvGraphicFramePr>
          <p:nvPr/>
        </p:nvGraphicFramePr>
        <p:xfrm>
          <a:off x="2919413" y="3351213"/>
          <a:ext cx="7369175" cy="4143375"/>
        </p:xfrm>
        <a:graphic>
          <a:graphicData uri="http://schemas.openxmlformats.org/presentationml/2006/ole">
            <p:oleObj spid="_x0000_s61447" name="Equation" r:id="rId4" imgW="1618200" imgH="10969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z="5500">
                <a:latin typeface="Chalkboard" charset="0"/>
              </a:rPr>
              <a:t>Example – Finding the Required Return</a:t>
            </a:r>
          </a:p>
        </p:txBody>
      </p:sp>
      <p:sp>
        <p:nvSpPr>
          <p:cNvPr id="6349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Suppose a firm’s stock is selling for $10.50. They just paid a $1 dividend and dividends are expected to grow at 5% per year. What is the required return?</a:t>
            </a:r>
          </a:p>
          <a:p>
            <a:pPr lvl="1" eaLnBrk="1" hangingPunct="1">
              <a:lnSpc>
                <a:spcPct val="80000"/>
              </a:lnSpc>
              <a:spcBef>
                <a:spcPts val="850"/>
              </a:spcBef>
            </a:pPr>
            <a:r>
              <a:rPr lang="en-US" altLang="en-US">
                <a:latin typeface="Chalkboard" charset="0"/>
              </a:rPr>
              <a:t>R = [1(1.05)/10.50] + .05 = 15%</a:t>
            </a:r>
          </a:p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What is the dividend yield?</a:t>
            </a:r>
          </a:p>
          <a:p>
            <a:pPr lvl="1" eaLnBrk="1" hangingPunct="1">
              <a:lnSpc>
                <a:spcPct val="80000"/>
              </a:lnSpc>
              <a:spcBef>
                <a:spcPts val="850"/>
              </a:spcBef>
              <a:buFont typeface="Arial" charset="0"/>
              <a:buChar char="•"/>
            </a:pPr>
            <a:r>
              <a:rPr lang="en-US" altLang="en-US">
                <a:latin typeface="Chalkboard" charset="0"/>
              </a:rPr>
              <a:t>1(1.05) / 10.50 = 10%</a:t>
            </a:r>
          </a:p>
          <a:p>
            <a:pPr eaLnBrk="1" hangingPunct="1">
              <a:lnSpc>
                <a:spcPct val="80000"/>
              </a:lnSpc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What is the capital gains yield?</a:t>
            </a:r>
          </a:p>
          <a:p>
            <a:pPr lvl="1" eaLnBrk="1" hangingPunct="1">
              <a:lnSpc>
                <a:spcPct val="80000"/>
              </a:lnSpc>
              <a:spcBef>
                <a:spcPts val="850"/>
              </a:spcBef>
              <a:buFont typeface="Arial" charset="0"/>
              <a:buChar char="•"/>
            </a:pPr>
            <a:r>
              <a:rPr lang="en-US" altLang="en-US">
                <a:latin typeface="Chalkboard" charset="0"/>
              </a:rPr>
              <a:t>g =5%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0813"/>
            <a:ext cx="11072813" cy="914400"/>
          </a:xfrm>
        </p:spPr>
        <p:txBody>
          <a:bodyPr/>
          <a:lstStyle/>
          <a:p>
            <a:pPr eaLnBrk="1" hangingPunct="1"/>
            <a:r>
              <a:rPr lang="en-US" altLang="en-US" sz="3600">
                <a:latin typeface="Chalkboard" charset="0"/>
              </a:rPr>
              <a:t>Table 8.1 - Summary of Stock Valuation</a:t>
            </a:r>
          </a:p>
        </p:txBody>
      </p:sp>
      <p:pic>
        <p:nvPicPr>
          <p:cNvPr id="65538" name="Picture 5" descr="Table 08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lum bright="-62000" contrast="70000"/>
            <a:grayscl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375" t="73" b="1335"/>
          <a:stretch>
            <a:fillRect/>
          </a:stretch>
        </p:blipFill>
        <p:spPr>
          <a:xfrm>
            <a:off x="1728788" y="768350"/>
            <a:ext cx="9237662" cy="8620125"/>
          </a:xfrm>
          <a:noFill/>
        </p:spPr>
      </p:pic>
      <p:sp>
        <p:nvSpPr>
          <p:cNvPr id="65539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8235950" y="8821738"/>
            <a:ext cx="3683000" cy="5461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015" tIns="65008" rIns="130015" bIns="65008"/>
          <a:lstStyle>
            <a:lvl1pPr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1pPr>
            <a:lvl2pPr marL="742950" indent="-28575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2pPr>
            <a:lvl3pPr marL="11430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3pPr>
            <a:lvl4pPr marL="16002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4pPr>
            <a:lvl5pPr marL="2057400" indent="-228600"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5pPr>
            <a:lvl6pPr marL="25146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6pPr>
            <a:lvl7pPr marL="29718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7pPr>
            <a:lvl8pPr marL="34290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8pPr>
            <a:lvl9pPr marL="3886200" indent="-228600" defTabSz="449263" eaLnBrk="0" fontAlgn="base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Chalkboard" charset="0"/>
              <a:defRPr sz="1100">
                <a:solidFill>
                  <a:schemeClr val="bg1"/>
                </a:solidFill>
                <a:latin typeface="Chalkboard" charset="0"/>
                <a:ea typeface="ヒラギノ角ゴ ProN W3" charset="-128"/>
              </a:defRPr>
            </a:lvl9pPr>
          </a:lstStyle>
          <a:p>
            <a:pPr eaLnBrk="1" hangingPunct="1"/>
            <a:r>
              <a:rPr lang="en-US" altLang="en-US" sz="1700">
                <a:solidFill>
                  <a:schemeClr val="tx2"/>
                </a:solidFill>
              </a:rPr>
              <a:t>8-</a:t>
            </a:r>
            <a:fld id="{390889F7-9D48-8F4E-B27A-3B8299F04CE1}" type="slidenum">
              <a:rPr lang="en-US" altLang="en-US" sz="1700">
                <a:solidFill>
                  <a:schemeClr val="tx2"/>
                </a:solidFill>
              </a:rPr>
              <a:pPr eaLnBrk="1" hangingPunct="1"/>
              <a:t>24</a:t>
            </a:fld>
            <a:endParaRPr lang="en-US" altLang="en-US" sz="170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/>
          <p:cNvSpPr>
            <a:spLocks noGrp="1" noChangeArrowheads="1"/>
          </p:cNvSpPr>
          <p:nvPr>
            <p:ph type="title"/>
          </p:nvPr>
        </p:nvSpPr>
        <p:spPr>
          <a:xfrm>
            <a:off x="633413" y="608013"/>
            <a:ext cx="11703050" cy="1625600"/>
          </a:xfrm>
        </p:spPr>
        <p:txBody>
          <a:bodyPr/>
          <a:lstStyle/>
          <a:p>
            <a:pPr eaLnBrk="1" hangingPunct="1"/>
            <a:r>
              <a:rPr lang="en-US" altLang="en-US">
                <a:latin typeface="Chalkboard" charset="0"/>
              </a:rPr>
              <a:t>Common Stock Features 8.2</a:t>
            </a:r>
          </a:p>
        </p:txBody>
      </p:sp>
      <p:sp>
        <p:nvSpPr>
          <p:cNvPr id="6758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7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Shareholders’ Rights</a:t>
            </a:r>
          </a:p>
          <a:p>
            <a:pPr eaLnBrk="1" hangingPunct="1">
              <a:lnSpc>
                <a:spcPct val="7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Other Rights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Share proportionally in declared dividends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Share proportionally in remaining assets during liquidation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Preemptive right – first shot at new stock issue to maintain proportional ownership if desired</a:t>
            </a:r>
          </a:p>
          <a:p>
            <a:pPr eaLnBrk="1" hangingPunct="1">
              <a:lnSpc>
                <a:spcPct val="70000"/>
              </a:lnSpc>
              <a:spcBef>
                <a:spcPts val="2850"/>
              </a:spcBef>
            </a:pPr>
            <a:r>
              <a:rPr lang="en-US" altLang="en-US" sz="4300">
                <a:latin typeface="Chalkboard" charset="0"/>
              </a:rPr>
              <a:t>Classes of stock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Unequal voting rights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Control of firm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Coattail provision</a:t>
            </a:r>
          </a:p>
          <a:p>
            <a:pPr eaLnBrk="1" hangingPunct="1">
              <a:lnSpc>
                <a:spcPct val="70000"/>
              </a:lnSpc>
              <a:spcBef>
                <a:spcPts val="2850"/>
              </a:spcBef>
              <a:buFontTx/>
              <a:buNone/>
            </a:pPr>
            <a:endParaRPr lang="en-US" altLang="en-US" sz="4300">
              <a:latin typeface="Chalkboard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Example of a Stock Certificate</a:t>
            </a:r>
          </a:p>
        </p:txBody>
      </p:sp>
      <p:pic>
        <p:nvPicPr>
          <p:cNvPr id="69634" name="Content Placeholder 3" descr="Allied_Paper_Corporation_Stock_Certificate_196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647" b="8647"/>
          <a:stretch>
            <a:fillRect/>
          </a:stretch>
        </p:blipFill>
        <p:spPr>
          <a:xfrm>
            <a:off x="650875" y="2274888"/>
            <a:ext cx="12192000" cy="6705600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2"/>
          <p:cNvSpPr>
            <a:spLocks noGrp="1" noChangeArrowheads="1"/>
          </p:cNvSpPr>
          <p:nvPr>
            <p:ph type="title"/>
          </p:nvPr>
        </p:nvSpPr>
        <p:spPr>
          <a:xfrm>
            <a:off x="709613" y="608013"/>
            <a:ext cx="11703050" cy="1625600"/>
          </a:xfrm>
        </p:spPr>
        <p:txBody>
          <a:bodyPr/>
          <a:lstStyle/>
          <a:p>
            <a:pPr eaLnBrk="1" hangingPunct="1"/>
            <a:r>
              <a:rPr lang="en-US" altLang="en-US">
                <a:latin typeface="Chalkboard" charset="0"/>
              </a:rPr>
              <a:t>Dividend Characteristics</a:t>
            </a:r>
          </a:p>
        </p:txBody>
      </p:sp>
      <p:sp>
        <p:nvSpPr>
          <p:cNvPr id="7065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70000"/>
              </a:lnSpc>
              <a:spcBef>
                <a:spcPts val="2850"/>
              </a:spcBef>
            </a:pPr>
            <a:r>
              <a:rPr lang="en-US" altLang="en-US" sz="3700">
                <a:latin typeface="Chalkboard" charset="0"/>
              </a:rPr>
              <a:t>Dividends are not a liability of the firm until a dividend has been declared by the Board</a:t>
            </a:r>
          </a:p>
          <a:p>
            <a:pPr eaLnBrk="1" hangingPunct="1">
              <a:lnSpc>
                <a:spcPct val="70000"/>
              </a:lnSpc>
              <a:spcBef>
                <a:spcPts val="2850"/>
              </a:spcBef>
            </a:pPr>
            <a:r>
              <a:rPr lang="en-US" altLang="en-US" sz="3700">
                <a:latin typeface="Chalkboard" charset="0"/>
              </a:rPr>
              <a:t>Consequently, a firm cannot go bankrupt for not declaring dividends</a:t>
            </a:r>
          </a:p>
          <a:p>
            <a:pPr eaLnBrk="1" hangingPunct="1">
              <a:lnSpc>
                <a:spcPct val="70000"/>
              </a:lnSpc>
              <a:spcBef>
                <a:spcPts val="2850"/>
              </a:spcBef>
            </a:pPr>
            <a:r>
              <a:rPr lang="en-US" altLang="en-US" sz="3700">
                <a:latin typeface="Chalkboard" charset="0"/>
              </a:rPr>
              <a:t>Dividends and Taxes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400">
                <a:latin typeface="Chalkboard" charset="0"/>
              </a:rPr>
              <a:t>Dividend payments are not considered a business expense and are not tax deductible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400">
                <a:latin typeface="Chalkboard" charset="0"/>
              </a:rPr>
              <a:t>Dividends received by individual shareholders are partially sheltered by the dividend tax credit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400">
                <a:latin typeface="Chalkboard" charset="0"/>
              </a:rPr>
              <a:t>Dividends received by corporate shareholders are not taxed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400">
                <a:latin typeface="Chalkboard" charset="0"/>
              </a:rPr>
              <a:t>This prevents double taxation of dividends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endParaRPr lang="en-US" altLang="en-US" sz="3400">
              <a:latin typeface="Chalkboard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itle 1"/>
          <p:cNvSpPr>
            <a:spLocks noGrp="1"/>
          </p:cNvSpPr>
          <p:nvPr>
            <p:ph type="title"/>
          </p:nvPr>
        </p:nvSpPr>
        <p:spPr>
          <a:xfrm>
            <a:off x="668338" y="-30163"/>
            <a:ext cx="11701462" cy="1625601"/>
          </a:xfrm>
        </p:spPr>
        <p:txBody>
          <a:bodyPr/>
          <a:lstStyle/>
          <a:p>
            <a:r>
              <a:rPr lang="en-US" altLang="en-US"/>
              <a:t>Example – Keyera Corp.</a:t>
            </a:r>
          </a:p>
        </p:txBody>
      </p:sp>
      <p:sp>
        <p:nvSpPr>
          <p:cNvPr id="72706" name="Content Placeholder 2"/>
          <p:cNvSpPr>
            <a:spLocks noGrp="1"/>
          </p:cNvSpPr>
          <p:nvPr>
            <p:ph idx="1"/>
          </p:nvPr>
        </p:nvSpPr>
        <p:spPr>
          <a:xfrm>
            <a:off x="650875" y="2274888"/>
            <a:ext cx="11701463" cy="7065962"/>
          </a:xfrm>
        </p:spPr>
        <p:txBody>
          <a:bodyPr/>
          <a:lstStyle/>
          <a:p>
            <a:endParaRPr lang="en-US" altLang="en-US" sz="2000" b="1" dirty="0"/>
          </a:p>
          <a:p>
            <a:endParaRPr lang="en-US" altLang="en-US" sz="2000" b="1" dirty="0"/>
          </a:p>
          <a:p>
            <a:endParaRPr lang="en-US" altLang="en-US" sz="2000" b="1" dirty="0"/>
          </a:p>
          <a:p>
            <a:endParaRPr lang="en-US" altLang="en-US" sz="2000" b="1" dirty="0"/>
          </a:p>
          <a:p>
            <a:endParaRPr lang="en-US" altLang="en-US" sz="2000" b="1" dirty="0"/>
          </a:p>
          <a:p>
            <a:endParaRPr lang="en-US" altLang="en-US" sz="2000" b="1" dirty="0"/>
          </a:p>
          <a:p>
            <a:endParaRPr lang="en-US" altLang="en-US" sz="2000" b="1" dirty="0"/>
          </a:p>
          <a:p>
            <a:endParaRPr lang="en-US" altLang="en-US" sz="2000" b="1" dirty="0"/>
          </a:p>
          <a:p>
            <a:endParaRPr lang="en-US" altLang="en-US" sz="2000" b="1" dirty="0"/>
          </a:p>
          <a:p>
            <a:r>
              <a:rPr lang="en-US" altLang="en-US" sz="2000" b="1" dirty="0"/>
              <a:t>USE OF PROCEEDS</a:t>
            </a:r>
          </a:p>
          <a:p>
            <a:r>
              <a:rPr lang="en-US" altLang="en-US" sz="2000" dirty="0"/>
              <a:t>The net proceeds to the Corporation from the Offering will be approximately $169,248,000 after deducting the Underwriters’ Fee of $7,052,000 and before deducting expenses of the Offering. If the Underwriters exercise the Over- Allotment Option in full, the net proceeds from the Offering will be approximately $194,635,200 after deducting the Underwriters’ Fee of $8,109,800 and before deducting expenses of the Offering. The expenses of the Offering and the Underwriters’ Fee will be paid from the general funds of the Corporation</a:t>
            </a:r>
            <a:r>
              <a:rPr lang="en-US" altLang="en-US" sz="2000" b="1" dirty="0"/>
              <a:t>. The whole of the net proceeds of the Offering will be used to repay a portion of aggregate indebtedness of approximately $275.9 million</a:t>
            </a:r>
            <a:r>
              <a:rPr lang="en-US" altLang="en-US" sz="2000" dirty="0"/>
              <a:t>, representing indebtedness of approximately $239 million incurred in connection with the AEF Acquisition as described under “Recent Developments”, and indebtedness of approximately $36.9 million incurred in 2011 in connection with the G&amp;P Acquisitions.</a:t>
            </a:r>
          </a:p>
        </p:txBody>
      </p:sp>
      <p:pic>
        <p:nvPicPr>
          <p:cNvPr id="72707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525" y="3363913"/>
            <a:ext cx="11295063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8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75425" y="1708150"/>
            <a:ext cx="4483100" cy="174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9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3750" y="1563688"/>
            <a:ext cx="4535488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6100">
                <a:latin typeface="Chalkboard" charset="0"/>
              </a:rPr>
              <a:t>Preferred Stock Features 8.3</a:t>
            </a:r>
          </a:p>
        </p:txBody>
      </p:sp>
      <p:sp>
        <p:nvSpPr>
          <p:cNvPr id="7373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 sz="3700">
                <a:latin typeface="Chalkboard" charset="0"/>
              </a:rPr>
              <a:t>Dividends</a:t>
            </a:r>
          </a:p>
          <a:p>
            <a:pPr lvl="1" eaLnBrk="1" hangingPunct="1">
              <a:lnSpc>
                <a:spcPct val="9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Most preferred shares have a stated dividend that must be paid before common dividends can be paid</a:t>
            </a:r>
          </a:p>
          <a:p>
            <a:pPr lvl="1" eaLnBrk="1" hangingPunct="1">
              <a:lnSpc>
                <a:spcPct val="9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Dividends are not a liability of the firm and preferred dividends can be deferred indefinitely</a:t>
            </a:r>
          </a:p>
          <a:p>
            <a:pPr lvl="1" eaLnBrk="1" hangingPunct="1">
              <a:lnSpc>
                <a:spcPct val="9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Most preferred dividends are cumulative – any missed preferred dividends have to be paid before common dividends can be paid</a:t>
            </a:r>
          </a:p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 sz="3700">
                <a:latin typeface="Chalkboard" charset="0"/>
              </a:rPr>
              <a:t>Preferred stock generally does not carry voting rights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eaLnBrk="1" hangingPunct="1"/>
            <a:r>
              <a:rPr lang="en-US" altLang="en-US">
                <a:latin typeface="Chalkboard" charset="0"/>
              </a:rPr>
              <a:t>Example – National Bank</a:t>
            </a:r>
          </a:p>
        </p:txBody>
      </p:sp>
      <p:sp>
        <p:nvSpPr>
          <p:cNvPr id="75778" name="Content Placeholder 2"/>
          <p:cNvSpPr>
            <a:spLocks noGrp="1"/>
          </p:cNvSpPr>
          <p:nvPr>
            <p:ph idx="1"/>
          </p:nvPr>
        </p:nvSpPr>
        <p:spPr>
          <a:xfrm>
            <a:off x="879475" y="1446213"/>
            <a:ext cx="11204575" cy="7426325"/>
          </a:xfrm>
        </p:spPr>
        <p:txBody>
          <a:bodyPr/>
          <a:lstStyle/>
          <a:p>
            <a:pPr eaLnBrk="1" hangingPunct="1"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Issue of New Preferred Shares</a:t>
            </a:r>
          </a:p>
          <a:p>
            <a:pPr eaLnBrk="1" hangingPunct="1">
              <a:spcBef>
                <a:spcPts val="2850"/>
              </a:spcBef>
            </a:pPr>
            <a:endParaRPr lang="en-US" altLang="en-US">
              <a:latin typeface="Chalkboard" charset="0"/>
            </a:endParaRPr>
          </a:p>
        </p:txBody>
      </p:sp>
      <p:pic>
        <p:nvPicPr>
          <p:cNvPr id="7577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36" r="6583"/>
          <a:stretch>
            <a:fillRect/>
          </a:stretch>
        </p:blipFill>
        <p:spPr bwMode="auto">
          <a:xfrm>
            <a:off x="242888" y="2436813"/>
            <a:ext cx="1250632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0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450" y="6475413"/>
            <a:ext cx="1222375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Chalkboard" charset="0"/>
              </a:rPr>
              <a:t>National Bank of Canada</a:t>
            </a:r>
          </a:p>
        </p:txBody>
      </p:sp>
      <p:sp>
        <p:nvSpPr>
          <p:cNvPr id="76802" name="Content Placeholder 2"/>
          <p:cNvSpPr>
            <a:spLocks noGrp="1"/>
          </p:cNvSpPr>
          <p:nvPr>
            <p:ph idx="1"/>
          </p:nvPr>
        </p:nvSpPr>
        <p:spPr>
          <a:xfrm>
            <a:off x="252413" y="2274888"/>
            <a:ext cx="12750800" cy="6597650"/>
          </a:xfrm>
        </p:spPr>
        <p:txBody>
          <a:bodyPr/>
          <a:lstStyle/>
          <a:p>
            <a:pPr eaLnBrk="1" hangingPunct="1">
              <a:spcBef>
                <a:spcPts val="2850"/>
              </a:spcBef>
            </a:pPr>
            <a:r>
              <a:rPr lang="en-US" altLang="en-US" sz="3200">
                <a:latin typeface="Chalkboard" charset="0"/>
              </a:rPr>
              <a:t>First 5 years – Dividends = $1.65/$25 = 6.60% </a:t>
            </a:r>
          </a:p>
          <a:p>
            <a:pPr eaLnBrk="1" hangingPunct="1">
              <a:spcBef>
                <a:spcPts val="2850"/>
              </a:spcBef>
            </a:pPr>
            <a:r>
              <a:rPr lang="en-US" altLang="en-US" sz="3200">
                <a:latin typeface="Chalkboard" charset="0"/>
              </a:rPr>
              <a:t>Afterwards (after February 15, 2014) – Dividends = 5 year Canada Bond rate + 4.79% </a:t>
            </a:r>
          </a:p>
        </p:txBody>
      </p:sp>
      <p:pic>
        <p:nvPicPr>
          <p:cNvPr id="76803" name="Picture 3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3425" y="4494213"/>
            <a:ext cx="11679238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6100">
                <a:latin typeface="Chalkboard" charset="0"/>
              </a:rPr>
              <a:t>Stock Market Reporting 8.4</a:t>
            </a:r>
          </a:p>
        </p:txBody>
      </p:sp>
      <p:sp>
        <p:nvSpPr>
          <p:cNvPr id="77826" name="Rectangle 3"/>
          <p:cNvSpPr>
            <a:spLocks noGrp="1" noChangeArrowheads="1"/>
          </p:cNvSpPr>
          <p:nvPr>
            <p:ph idx="1"/>
          </p:nvPr>
        </p:nvSpPr>
        <p:spPr>
          <a:xfrm>
            <a:off x="974725" y="1951038"/>
            <a:ext cx="11676063" cy="5410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 sz="4000">
                <a:latin typeface="Chalkboard" charset="0"/>
              </a:rPr>
              <a:t>Stock market quotations are published in the newspapers and are also available on-line (usually with 15-minute delays) </a:t>
            </a:r>
          </a:p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 sz="4000">
                <a:latin typeface="Chalkboard" charset="0"/>
              </a:rPr>
              <a:t>In Canada, large cap stocks trade on the TSE (www.tsx.com)</a:t>
            </a:r>
          </a:p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 sz="4000">
                <a:latin typeface="Chalkboard" charset="0"/>
              </a:rPr>
              <a:t>Quotes and corporate information on stocks that trade on the TSE can be found at the exchange’s website</a:t>
            </a:r>
          </a:p>
          <a:p>
            <a:pPr marL="38038088" lvl="1" indent="-37469763" eaLnBrk="1" hangingPunct="1">
              <a:lnSpc>
                <a:spcPct val="90000"/>
              </a:lnSpc>
              <a:spcBef>
                <a:spcPts val="850"/>
              </a:spcBef>
              <a:buFont typeface="Wingdings 2" charset="2"/>
              <a:buNone/>
            </a:pPr>
            <a:endParaRPr lang="en-US" altLang="en-US" sz="3700">
              <a:latin typeface="Chalkboard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Chalkboard" charset="0"/>
              </a:rPr>
              <a:t>Work the Web Example</a:t>
            </a:r>
          </a:p>
        </p:txBody>
      </p:sp>
      <p:sp>
        <p:nvSpPr>
          <p:cNvPr id="7987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ts val="2850"/>
              </a:spcBef>
            </a:pPr>
            <a:r>
              <a:rPr lang="en-US" altLang="en-US" sz="4000">
                <a:latin typeface="Chalkboard" charset="0"/>
              </a:rPr>
              <a:t>Information on a large number of stocks in several different markets can also be found at the Globe &amp; Mail and Financial Post websites </a:t>
            </a:r>
          </a:p>
          <a:p>
            <a:pPr eaLnBrk="1" hangingPunct="1">
              <a:spcBef>
                <a:spcPts val="2850"/>
              </a:spcBef>
            </a:pPr>
            <a:r>
              <a:rPr lang="en-US" altLang="en-US" sz="4000">
                <a:latin typeface="Chalkboard" charset="0"/>
                <a:hlinkClick r:id="rId3"/>
              </a:rPr>
              <a:t>www.globeinvestor.com</a:t>
            </a:r>
            <a:endParaRPr lang="en-US" altLang="en-US" sz="4000">
              <a:latin typeface="Chalkboard" charset="0"/>
            </a:endParaRPr>
          </a:p>
          <a:p>
            <a:pPr eaLnBrk="1" hangingPunct="1">
              <a:spcBef>
                <a:spcPts val="2850"/>
              </a:spcBef>
            </a:pPr>
            <a:r>
              <a:rPr lang="en-US" altLang="en-US" sz="4000">
                <a:latin typeface="Chalkboard" charset="0"/>
                <a:hlinkClick r:id="rId4"/>
              </a:rPr>
              <a:t>www.financialpost.com</a:t>
            </a:r>
            <a:endParaRPr lang="en-US" altLang="en-US" sz="4000">
              <a:latin typeface="Chalkboard" charset="0"/>
            </a:endParaRPr>
          </a:p>
          <a:p>
            <a:pPr eaLnBrk="1" hangingPunct="1">
              <a:spcBef>
                <a:spcPts val="2850"/>
              </a:spcBef>
            </a:pPr>
            <a:r>
              <a:rPr lang="en-US" altLang="en-US" sz="4000">
                <a:latin typeface="Chalkboard" charset="0"/>
              </a:rPr>
              <a:t>Also, publicly traded companies usually have an investor relations section on their WebPages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Chalkboard" charset="0"/>
              </a:rPr>
              <a:t>Quick Quiz – Part II</a:t>
            </a:r>
          </a:p>
        </p:txBody>
      </p:sp>
      <p:sp>
        <p:nvSpPr>
          <p:cNvPr id="8192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You observe a stock price of $18.75. You expect a dividend growth rate of 5% and the most recent dividend was $1.50. What is the required return?</a:t>
            </a:r>
          </a:p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What are some of the major characteristics of common stock?</a:t>
            </a:r>
          </a:p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What are some of the major characteristics of preferred stock?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Chalkboard" charset="0"/>
              </a:rPr>
              <a:t>Summary 8.5</a:t>
            </a:r>
          </a:p>
        </p:txBody>
      </p:sp>
      <p:sp>
        <p:nvSpPr>
          <p:cNvPr id="8397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spcBef>
                <a:spcPts val="2850"/>
              </a:spcBef>
            </a:pPr>
            <a:r>
              <a:rPr lang="en-US" altLang="en-US">
                <a:latin typeface="Chalkboard" charset="0"/>
              </a:rPr>
              <a:t>You should know:</a:t>
            </a:r>
          </a:p>
          <a:p>
            <a:pPr lvl="1" eaLnBrk="1" hangingPunct="1">
              <a:lnSpc>
                <a:spcPct val="90000"/>
              </a:lnSpc>
              <a:spcBef>
                <a:spcPts val="850"/>
              </a:spcBef>
            </a:pPr>
            <a:r>
              <a:rPr lang="en-US" altLang="en-US">
                <a:latin typeface="Chalkboard" charset="0"/>
              </a:rPr>
              <a:t>The price of a stock is the present value of all future expected dividends</a:t>
            </a:r>
          </a:p>
          <a:p>
            <a:pPr lvl="1" eaLnBrk="1" hangingPunct="1">
              <a:lnSpc>
                <a:spcPct val="90000"/>
              </a:lnSpc>
              <a:spcBef>
                <a:spcPts val="850"/>
              </a:spcBef>
            </a:pPr>
            <a:r>
              <a:rPr lang="en-US" altLang="en-US">
                <a:latin typeface="Chalkboard" charset="0"/>
              </a:rPr>
              <a:t>There are three approaches to valuing the stock price, depending on the growth rate(s) of the dividends</a:t>
            </a:r>
          </a:p>
          <a:p>
            <a:pPr lvl="1" eaLnBrk="1" hangingPunct="1">
              <a:lnSpc>
                <a:spcPct val="90000"/>
              </a:lnSpc>
              <a:spcBef>
                <a:spcPts val="850"/>
              </a:spcBef>
            </a:pPr>
            <a:r>
              <a:rPr lang="en-US" altLang="en-US">
                <a:latin typeface="Chalkboard" charset="0"/>
              </a:rPr>
              <a:t>The rights of common and preferred shareholders</a:t>
            </a:r>
          </a:p>
          <a:p>
            <a:pPr lvl="1" eaLnBrk="1" hangingPunct="1">
              <a:lnSpc>
                <a:spcPct val="90000"/>
              </a:lnSpc>
              <a:spcBef>
                <a:spcPts val="850"/>
              </a:spcBef>
            </a:pPr>
            <a:r>
              <a:rPr lang="en-US" altLang="en-US">
                <a:latin typeface="Chalkboard" charset="0"/>
              </a:rPr>
              <a:t>How to read a stock market quotation from the newspaper</a:t>
            </a:r>
          </a:p>
          <a:p>
            <a:pPr lvl="1" eaLnBrk="1" hangingPunct="1">
              <a:lnSpc>
                <a:spcPct val="90000"/>
              </a:lnSpc>
              <a:spcBef>
                <a:spcPts val="850"/>
              </a:spcBef>
              <a:buFontTx/>
              <a:buNone/>
            </a:pPr>
            <a:endParaRPr lang="en-US" altLang="en-US">
              <a:latin typeface="Chalkboard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6100">
                <a:latin typeface="Chalkboard" charset="0"/>
              </a:rPr>
              <a:t>Appendix A – Corporate Voting</a:t>
            </a:r>
          </a:p>
        </p:txBody>
      </p:sp>
      <p:sp>
        <p:nvSpPr>
          <p:cNvPr id="8601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70000"/>
              </a:lnSpc>
              <a:spcBef>
                <a:spcPts val="2850"/>
              </a:spcBef>
            </a:pPr>
            <a:r>
              <a:rPr lang="en-US" altLang="en-US" sz="3700">
                <a:latin typeface="Chalkboard" charset="0"/>
              </a:rPr>
              <a:t>Cumulative Voting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Designed for minority shareholders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Directors are elected all at once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A shareholder may cast all votes for one member of the board of directors</a:t>
            </a:r>
          </a:p>
          <a:p>
            <a:pPr eaLnBrk="1" hangingPunct="1">
              <a:lnSpc>
                <a:spcPct val="70000"/>
              </a:lnSpc>
              <a:spcBef>
                <a:spcPts val="2850"/>
              </a:spcBef>
            </a:pPr>
            <a:r>
              <a:rPr lang="en-US" altLang="en-US" sz="3700">
                <a:latin typeface="Chalkboard" charset="0"/>
              </a:rPr>
              <a:t>Straight Voting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Directors are elected one at a time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Majority shareholders can control the board</a:t>
            </a:r>
          </a:p>
          <a:p>
            <a:pPr eaLnBrk="1" hangingPunct="1">
              <a:lnSpc>
                <a:spcPct val="70000"/>
              </a:lnSpc>
              <a:spcBef>
                <a:spcPts val="2850"/>
              </a:spcBef>
            </a:pPr>
            <a:r>
              <a:rPr lang="en-US" altLang="en-US" sz="3700">
                <a:latin typeface="Chalkboard" charset="0"/>
              </a:rPr>
              <a:t>Proxy Voting</a:t>
            </a:r>
          </a:p>
          <a:p>
            <a:pPr lvl="1" eaLnBrk="1" hangingPunct="1">
              <a:lnSpc>
                <a:spcPct val="70000"/>
              </a:lnSpc>
              <a:spcBef>
                <a:spcPts val="850"/>
              </a:spcBef>
            </a:pPr>
            <a:r>
              <a:rPr lang="en-US" altLang="en-US" sz="3700">
                <a:latin typeface="Chalkboard" charset="0"/>
              </a:rPr>
              <a:t>Shareholder grants someone else authority to vote on their behalf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6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halkboard"/>
        <a:ea typeface="ヒラギノ角ゴ ProN W3"/>
        <a:cs typeface="ヒラギノ角ゴ ProN W3"/>
      </a:majorFont>
      <a:minorFont>
        <a:latin typeface="Chalkboard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Chalkboard" pitchFamily="-65" charset="0"/>
          <a:buNone/>
          <a:tabLst/>
          <a:defRPr kumimoji="0" lang="en-GB" sz="12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halkboard" pitchFamily="-65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Chalkboard" pitchFamily="-65" charset="0"/>
          <a:buNone/>
          <a:tabLst/>
          <a:defRPr kumimoji="0" lang="en-GB" sz="12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halkboard" pitchFamily="-65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7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halkboard"/>
        <a:ea typeface="ヒラギノ角ゴ ProN W3"/>
        <a:cs typeface="ヒラギノ角ゴ ProN W3"/>
      </a:majorFont>
      <a:minorFont>
        <a:latin typeface="Chalkboard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Chalkboard" pitchFamily="-65" charset="0"/>
          <a:buNone/>
          <a:tabLst/>
          <a:defRPr kumimoji="0" lang="en-GB" sz="12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halkboard" pitchFamily="-65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Chalkboard" pitchFamily="-65" charset="0"/>
          <a:buNone/>
          <a:tabLst/>
          <a:defRPr kumimoji="0" lang="en-GB" sz="12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halkboard" pitchFamily="-65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8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halkboard"/>
        <a:ea typeface="ヒラギノ角ゴ ProN W3"/>
        <a:cs typeface="ヒラギノ角ゴ ProN W3"/>
      </a:majorFont>
      <a:minorFont>
        <a:latin typeface="Chalkboard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Chalkboard" pitchFamily="-65" charset="0"/>
          <a:buNone/>
          <a:tabLst/>
          <a:defRPr kumimoji="0" lang="en-GB" sz="12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halkboard" pitchFamily="-65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Chalkboard" pitchFamily="-65" charset="0"/>
          <a:buNone/>
          <a:tabLst/>
          <a:defRPr kumimoji="0" lang="en-GB" sz="12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halkboard" pitchFamily="-65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9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halkboard"/>
        <a:ea typeface="ヒラギノ角ゴ ProN W3"/>
        <a:cs typeface="ヒラギノ角ゴ ProN W3"/>
      </a:majorFont>
      <a:minorFont>
        <a:latin typeface="Chalkboard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Chalkboard" pitchFamily="-65" charset="0"/>
          <a:buNone/>
          <a:tabLst/>
          <a:defRPr kumimoji="0" lang="en-GB" sz="12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halkboard" pitchFamily="-65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Chalkboard" pitchFamily="-65" charset="0"/>
          <a:buNone/>
          <a:tabLst/>
          <a:defRPr kumimoji="0" lang="en-GB" sz="12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halkboard" pitchFamily="-65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0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halkboard"/>
        <a:ea typeface="ヒラギノ角ゴ ProN W3"/>
        <a:cs typeface="ヒラギノ角ゴ ProN W3"/>
      </a:majorFont>
      <a:minorFont>
        <a:latin typeface="Chalkboard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Chalkboard" pitchFamily="-65" charset="0"/>
          <a:buNone/>
          <a:tabLst/>
          <a:defRPr kumimoji="0" lang="en-GB" sz="12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halkboard" pitchFamily="-65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Chalkboard" pitchFamily="-65" charset="0"/>
          <a:buNone/>
          <a:tabLst/>
          <a:defRPr kumimoji="0" lang="en-GB" sz="12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halkboard" pitchFamily="-65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2111</Words>
  <Application>Microsoft Office PowerPoint</Application>
  <PresentationFormat>Custom</PresentationFormat>
  <Paragraphs>223</Paragraphs>
  <Slides>36</Slides>
  <Notes>30</Notes>
  <HiddenSlides>0</HiddenSlides>
  <MMClips>0</MMClips>
  <ScaleCrop>false</ScaleCrop>
  <HeadingPairs>
    <vt:vector size="6" baseType="variant">
      <vt:variant>
        <vt:lpstr>Theme</vt:lpstr>
      </vt:variant>
      <vt:variant>
        <vt:i4>6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44" baseType="lpstr">
      <vt:lpstr>6_Office Theme</vt:lpstr>
      <vt:lpstr>7_Office Theme</vt:lpstr>
      <vt:lpstr>8_Office Theme</vt:lpstr>
      <vt:lpstr>9_Office Theme</vt:lpstr>
      <vt:lpstr>10_Office Theme</vt:lpstr>
      <vt:lpstr>Office Theme</vt:lpstr>
      <vt:lpstr>Equation</vt:lpstr>
      <vt:lpstr>Microsoft Office Excel Chart</vt:lpstr>
      <vt:lpstr>BUSI 2504 – Essentials of Business Finance Lecture 5 –  Chapter 8 Stocks</vt:lpstr>
      <vt:lpstr>Lecture Outline</vt:lpstr>
      <vt:lpstr>Key Concepts and Skills</vt:lpstr>
      <vt:lpstr>Cash Flows for Shareholders 8.1</vt:lpstr>
      <vt:lpstr>One Period Example</vt:lpstr>
      <vt:lpstr>Two Period Example</vt:lpstr>
      <vt:lpstr>Three Period Example</vt:lpstr>
      <vt:lpstr>Developing The Model</vt:lpstr>
      <vt:lpstr>Estimating Dividends: Special Cases</vt:lpstr>
      <vt:lpstr>Zero Growth</vt:lpstr>
      <vt:lpstr>Dividend Growth Model</vt:lpstr>
      <vt:lpstr>Dividend Growth Model (Continued)</vt:lpstr>
      <vt:lpstr>DGM – Example 1</vt:lpstr>
      <vt:lpstr>DGM – Example 2</vt:lpstr>
      <vt:lpstr>Stock Price Sensitivity to Dividend Growth, g</vt:lpstr>
      <vt:lpstr>Stock Price Sensitivity to Required Return, R</vt:lpstr>
      <vt:lpstr>Gordon Growth Company – Example 1</vt:lpstr>
      <vt:lpstr>Gordon Growth Company – Example 2</vt:lpstr>
      <vt:lpstr>Example – Non-constant Dividend Growth</vt:lpstr>
      <vt:lpstr>Example – Non-constant Dividend Growth Continued</vt:lpstr>
      <vt:lpstr>Quick Quiz – Part I</vt:lpstr>
      <vt:lpstr>Using the Constant Dividend Growth Model (DGM) to Find R</vt:lpstr>
      <vt:lpstr>Example – Finding the Required Return</vt:lpstr>
      <vt:lpstr>Table 8.1 - Summary of Stock Valuation</vt:lpstr>
      <vt:lpstr>Common Stock Features 8.2</vt:lpstr>
      <vt:lpstr>Example of a Stock Certificate</vt:lpstr>
      <vt:lpstr>Dividend Characteristics</vt:lpstr>
      <vt:lpstr>Example – Keyera Corp.</vt:lpstr>
      <vt:lpstr>Preferred Stock Features 8.3</vt:lpstr>
      <vt:lpstr>Example – National Bank</vt:lpstr>
      <vt:lpstr>National Bank of Canada</vt:lpstr>
      <vt:lpstr>Stock Market Reporting 8.4</vt:lpstr>
      <vt:lpstr>Work the Web Example</vt:lpstr>
      <vt:lpstr>Quick Quiz – Part II</vt:lpstr>
      <vt:lpstr>Summary 8.5</vt:lpstr>
      <vt:lpstr>Appendix A – Corporate Voting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 2504 – Essentials of Business Finance- Fall 2015 Lecture 5 –  Chapter 8 Stocks</dc:title>
  <dc:creator>Paul Wefers Bettink</dc:creator>
  <cp:lastModifiedBy>wefersp</cp:lastModifiedBy>
  <cp:revision>7</cp:revision>
  <cp:lastPrinted>2011-03-02T03:34:28Z</cp:lastPrinted>
  <dcterms:created xsi:type="dcterms:W3CDTF">2015-10-04T23:43:30Z</dcterms:created>
  <dcterms:modified xsi:type="dcterms:W3CDTF">2016-02-02T14:22:16Z</dcterms:modified>
</cp:coreProperties>
</file>