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gif" ContentType="image/gif"/>
  <Default Extension="wdp" ContentType="image/vnd.ms-photo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70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E9FE06-B489-410C-AC96-F9D6C130057A}" type="datetimeFigureOut">
              <a:rPr lang="en-CA" smtClean="0"/>
              <a:pPr/>
              <a:t>2014-11-04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2827E0-06F1-4DE5-84CD-44FCF6EB3846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872188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B2827E0-06F1-4DE5-84CD-44FCF6EB3846}" type="slidenum">
              <a:rPr lang="en-CA" smtClean="0"/>
              <a:pPr/>
              <a:t>1</a:t>
            </a:fld>
            <a:endParaRPr lang="en-C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BBA67-E3D0-4BA1-BDD8-AADE31855871}" type="datetimeFigureOut">
              <a:rPr lang="en-CA" smtClean="0"/>
              <a:pPr/>
              <a:t>2014-11-04</a:t>
            </a:fld>
            <a:endParaRPr lang="en-CA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1DFD5-CC48-4765-80FF-76DEBBF9445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BBA67-E3D0-4BA1-BDD8-AADE31855871}" type="datetimeFigureOut">
              <a:rPr lang="en-CA" smtClean="0"/>
              <a:pPr/>
              <a:t>2014-11-04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1DFD5-CC48-4765-80FF-76DEBBF9445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BBA67-E3D0-4BA1-BDD8-AADE31855871}" type="datetimeFigureOut">
              <a:rPr lang="en-CA" smtClean="0"/>
              <a:pPr/>
              <a:t>2014-11-04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1DFD5-CC48-4765-80FF-76DEBBF9445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BBA67-E3D0-4BA1-BDD8-AADE31855871}" type="datetimeFigureOut">
              <a:rPr lang="en-CA" smtClean="0"/>
              <a:pPr/>
              <a:t>2014-11-04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1DFD5-CC48-4765-80FF-76DEBBF9445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BBA67-E3D0-4BA1-BDD8-AADE31855871}" type="datetimeFigureOut">
              <a:rPr lang="en-CA" smtClean="0"/>
              <a:pPr/>
              <a:t>2014-11-04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1DFD5-CC48-4765-80FF-76DEBBF9445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BBA67-E3D0-4BA1-BDD8-AADE31855871}" type="datetimeFigureOut">
              <a:rPr lang="en-CA" smtClean="0"/>
              <a:pPr/>
              <a:t>2014-11-04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1DFD5-CC48-4765-80FF-76DEBBF9445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BBA67-E3D0-4BA1-BDD8-AADE31855871}" type="datetimeFigureOut">
              <a:rPr lang="en-CA" smtClean="0"/>
              <a:pPr/>
              <a:t>2014-11-04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1DFD5-CC48-4765-80FF-76DEBBF9445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BBA67-E3D0-4BA1-BDD8-AADE31855871}" type="datetimeFigureOut">
              <a:rPr lang="en-CA" smtClean="0"/>
              <a:pPr/>
              <a:t>2014-11-04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1DFD5-CC48-4765-80FF-76DEBBF9445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BBA67-E3D0-4BA1-BDD8-AADE31855871}" type="datetimeFigureOut">
              <a:rPr lang="en-CA" smtClean="0"/>
              <a:pPr/>
              <a:t>2014-11-04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D31DFD5-CC48-4765-80FF-76DEBBF94458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BBA67-E3D0-4BA1-BDD8-AADE31855871}" type="datetimeFigureOut">
              <a:rPr lang="en-CA" smtClean="0"/>
              <a:pPr/>
              <a:t>2014-11-04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1DFD5-CC48-4765-80FF-76DEBBF9445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BBA67-E3D0-4BA1-BDD8-AADE31855871}" type="datetimeFigureOut">
              <a:rPr lang="en-CA" smtClean="0"/>
              <a:pPr/>
              <a:t>2014-11-04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31DFD5-CC48-4765-80FF-76DEBBF94458}" type="slidenum">
              <a:rPr lang="en-CA" smtClean="0"/>
              <a:pPr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0ABBA67-E3D0-4BA1-BDD8-AADE31855871}" type="datetimeFigureOut">
              <a:rPr lang="en-CA" smtClean="0"/>
              <a:pPr/>
              <a:t>2014-11-04</a:t>
            </a:fld>
            <a:endParaRPr lang="en-CA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D31DFD5-CC48-4765-80FF-76DEBBF94458}" type="slidenum">
              <a:rPr lang="en-CA" smtClean="0"/>
              <a:pPr/>
              <a:t>‹#›</a:t>
            </a:fld>
            <a:endParaRPr lang="en-CA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3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Relationship Id="rId3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548680"/>
            <a:ext cx="7772400" cy="1470025"/>
          </a:xfrm>
        </p:spPr>
        <p:txBody>
          <a:bodyPr>
            <a:normAutofit/>
          </a:bodyPr>
          <a:lstStyle/>
          <a:p>
            <a:pPr algn="ctr"/>
            <a:r>
              <a:rPr lang="en-CA" dirty="0" smtClean="0"/>
              <a:t>SWOT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1760" y="3789040"/>
            <a:ext cx="6400800" cy="2760712"/>
          </a:xfrm>
        </p:spPr>
        <p:txBody>
          <a:bodyPr>
            <a:noAutofit/>
          </a:bodyPr>
          <a:lstStyle/>
          <a:p>
            <a:pPr algn="r"/>
            <a:r>
              <a:rPr lang="en-CA" sz="2400" u="sng" dirty="0" smtClean="0"/>
              <a:t>Consultant Team:</a:t>
            </a:r>
          </a:p>
          <a:p>
            <a:pPr algn="r"/>
            <a:endParaRPr lang="en-CA" sz="2400" dirty="0" smtClean="0"/>
          </a:p>
          <a:p>
            <a:pPr algn="r"/>
            <a:endParaRPr lang="en-CA" sz="2400" dirty="0"/>
          </a:p>
        </p:txBody>
      </p:sp>
      <p:pic>
        <p:nvPicPr>
          <p:cNvPr id="22530" name="Picture 2" descr="http://burgundy.cmmt.ubc.ca/RAVEN/IMG/raven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2852936"/>
            <a:ext cx="1800200" cy="1350151"/>
          </a:xfrm>
          <a:prstGeom prst="rect">
            <a:avLst/>
          </a:prstGeom>
          <a:noFill/>
        </p:spPr>
      </p:pic>
      <p:pic>
        <p:nvPicPr>
          <p:cNvPr id="22532" name="Picture 4" descr="http://burgundy.cmmt.ubc.ca/RAVEN/IMG/raven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2492896"/>
            <a:ext cx="2304256" cy="1728192"/>
          </a:xfrm>
          <a:prstGeom prst="rect">
            <a:avLst/>
          </a:prstGeom>
          <a:noFill/>
        </p:spPr>
      </p:pic>
      <p:pic>
        <p:nvPicPr>
          <p:cNvPr id="22534" name="Picture 6" descr="http://burgundy.cmmt.ubc.ca/RAVEN/IMG/raven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4149080"/>
            <a:ext cx="1800199" cy="1350149"/>
          </a:xfrm>
          <a:prstGeom prst="rect">
            <a:avLst/>
          </a:prstGeom>
          <a:noFill/>
        </p:spPr>
      </p:pic>
      <p:pic>
        <p:nvPicPr>
          <p:cNvPr id="22536" name="Picture 8" descr="http://burgundy.cmmt.ubc.ca/RAVEN/IMG/raven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437112"/>
            <a:ext cx="2688299" cy="20162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Sugar Bowl background information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Formally Westlake Lanes generating low profits</a:t>
            </a:r>
          </a:p>
          <a:p>
            <a:r>
              <a:rPr lang="en-CA" dirty="0" smtClean="0"/>
              <a:t>Ms. Givens transformed Westlake to a plush nightclub, called Sugar Bowl</a:t>
            </a:r>
          </a:p>
          <a:p>
            <a:r>
              <a:rPr lang="en-CA" dirty="0" smtClean="0"/>
              <a:t>Sugar Bowl is earning fantastic profits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Strengths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Full bar, table service, and finger foods</a:t>
            </a:r>
          </a:p>
          <a:p>
            <a:r>
              <a:rPr lang="en-CA" dirty="0" smtClean="0"/>
              <a:t>High customer satisfaction</a:t>
            </a:r>
          </a:p>
          <a:p>
            <a:r>
              <a:rPr lang="en-CA" dirty="0" smtClean="0"/>
              <a:t>Healthy profits</a:t>
            </a:r>
          </a:p>
          <a:p>
            <a:r>
              <a:rPr lang="en-CA" dirty="0" smtClean="0"/>
              <a:t>Flexibility in furniture and space for various group sizes </a:t>
            </a:r>
          </a:p>
          <a:p>
            <a:endParaRPr lang="en-CA" dirty="0"/>
          </a:p>
        </p:txBody>
      </p:sp>
      <p:pic>
        <p:nvPicPr>
          <p:cNvPr id="5" name="Picture 4" descr="Pic - Strengt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300192" y="764704"/>
            <a:ext cx="2664296" cy="266429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Weaknesses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Low on hand cash</a:t>
            </a:r>
          </a:p>
          <a:p>
            <a:r>
              <a:rPr lang="en-CA" dirty="0" smtClean="0"/>
              <a:t>Difficult to estimate catering</a:t>
            </a:r>
          </a:p>
          <a:p>
            <a:r>
              <a:rPr lang="en-CA" dirty="0" smtClean="0"/>
              <a:t>Large debt</a:t>
            </a:r>
          </a:p>
          <a:p>
            <a:r>
              <a:rPr lang="en-CA" dirty="0" smtClean="0"/>
              <a:t>No Contingency plan</a:t>
            </a:r>
            <a:endParaRPr lang="en-CA" dirty="0"/>
          </a:p>
        </p:txBody>
      </p:sp>
      <p:pic>
        <p:nvPicPr>
          <p:cNvPr id="4" name="Picture 3" descr="Pic - weaknesse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6056" y="980728"/>
            <a:ext cx="3901657" cy="259228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Opportunities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Go public</a:t>
            </a:r>
          </a:p>
          <a:p>
            <a:r>
              <a:rPr lang="en-CA" dirty="0" smtClean="0"/>
              <a:t>Improving technology</a:t>
            </a:r>
          </a:p>
          <a:p>
            <a:r>
              <a:rPr lang="en-CA" dirty="0" smtClean="0"/>
              <a:t>Adjust theme of the business during certain seasons</a:t>
            </a:r>
          </a:p>
          <a:p>
            <a:r>
              <a:rPr lang="en-CA" dirty="0" smtClean="0"/>
              <a:t>Install arcade games and hockey tables, as well as increase pool tables</a:t>
            </a:r>
          </a:p>
        </p:txBody>
      </p:sp>
      <p:pic>
        <p:nvPicPr>
          <p:cNvPr id="4" name="Picture 3" descr="Pic - Opportunity1.jpg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67" b="100000" l="10000" r="9825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16016" y="3703807"/>
            <a:ext cx="4080454" cy="306034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Threats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Two new competitors</a:t>
            </a:r>
          </a:p>
          <a:p>
            <a:r>
              <a:rPr lang="en-CA" dirty="0" smtClean="0"/>
              <a:t>Possible alcohol spurs</a:t>
            </a:r>
          </a:p>
          <a:p>
            <a:r>
              <a:rPr lang="en-CA" dirty="0" smtClean="0"/>
              <a:t>Difficulty to pay off creditors</a:t>
            </a:r>
          </a:p>
          <a:p>
            <a:r>
              <a:rPr lang="en-CA" dirty="0" smtClean="0"/>
              <a:t>High customer service expectations</a:t>
            </a:r>
          </a:p>
        </p:txBody>
      </p:sp>
      <p:pic>
        <p:nvPicPr>
          <p:cNvPr id="1026" name="Picture 2" descr="http://blogs-images.forbes.com/margiewarrell/files/2013/03/iStock_000016809464Small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89" b="94661" l="9957" r="97980">
                        <a14:foregroundMark x1="61039" y1="41991" x2="62338" y2="9379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7144" y="3356992"/>
            <a:ext cx="3389352" cy="3389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The General Picture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Need to innovate and adjust</a:t>
            </a:r>
          </a:p>
          <a:p>
            <a:pPr lvl="1"/>
            <a:r>
              <a:rPr lang="en-CA" dirty="0" smtClean="0"/>
              <a:t>Competitors could steal customers</a:t>
            </a:r>
          </a:p>
          <a:p>
            <a:r>
              <a:rPr lang="en-CA" dirty="0" smtClean="0"/>
              <a:t>Satisfied customers</a:t>
            </a:r>
          </a:p>
          <a:p>
            <a:pPr lvl="1"/>
            <a:r>
              <a:rPr lang="en-CA" dirty="0" smtClean="0"/>
              <a:t>Although attendance declined in last Q1 2012</a:t>
            </a:r>
          </a:p>
          <a:p>
            <a:r>
              <a:rPr lang="en-CA" dirty="0" smtClean="0"/>
              <a:t>Good profits</a:t>
            </a:r>
          </a:p>
          <a:p>
            <a:pPr lvl="1"/>
            <a:r>
              <a:rPr lang="en-CA" dirty="0" smtClean="0"/>
              <a:t>But low on-hand cash</a:t>
            </a:r>
          </a:p>
          <a:p>
            <a:pPr lvl="1"/>
            <a:r>
              <a:rPr lang="en-CA" dirty="0" smtClean="0"/>
              <a:t>And lack of a contingency plan (“plan B”)</a:t>
            </a:r>
          </a:p>
          <a:p>
            <a:pPr lvl="1">
              <a:buNone/>
            </a:pPr>
            <a:endParaRPr lang="en-CA" dirty="0" smtClean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Recommended Next Steps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Adjust advertisement</a:t>
            </a:r>
          </a:p>
          <a:p>
            <a:pPr lvl="1"/>
            <a:r>
              <a:rPr lang="en-CA" dirty="0" smtClean="0"/>
              <a:t>Discontinue: email rented target and keyword search</a:t>
            </a:r>
          </a:p>
          <a:p>
            <a:pPr lvl="1"/>
            <a:r>
              <a:rPr lang="en-CA" dirty="0" smtClean="0"/>
              <a:t>Emphasize and continue forward with the other campaigns and implement some new ones</a:t>
            </a:r>
          </a:p>
          <a:p>
            <a:r>
              <a:rPr lang="en-CA" dirty="0" smtClean="0"/>
              <a:t>Going public</a:t>
            </a:r>
          </a:p>
          <a:p>
            <a:pPr lvl="1"/>
            <a:r>
              <a:rPr lang="en-CA" dirty="0" smtClean="0"/>
              <a:t>Solves the cash problem</a:t>
            </a: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CA" dirty="0" smtClean="0"/>
              <a:t>Summer 2011: Test Marketing Campaigns</a:t>
            </a:r>
            <a:endParaRPr lang="en-CA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251522" y="1903700"/>
          <a:ext cx="8712966" cy="47254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28190"/>
                <a:gridCol w="1368154"/>
                <a:gridCol w="1512168"/>
                <a:gridCol w="1440158"/>
                <a:gridCol w="1296146"/>
                <a:gridCol w="1368150"/>
              </a:tblGrid>
              <a:tr h="808266">
                <a:tc>
                  <a:txBody>
                    <a:bodyPr/>
                    <a:lstStyle/>
                    <a:p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Potential</a:t>
                      </a:r>
                      <a:r>
                        <a:rPr lang="en-CA" baseline="0" dirty="0" smtClean="0"/>
                        <a:t> Customers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Actual Customers Delivered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Repeat Customers Generated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Cost per Customer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Cost per Repeat Customer</a:t>
                      </a:r>
                      <a:endParaRPr lang="en-CA" dirty="0"/>
                    </a:p>
                  </a:txBody>
                  <a:tcPr/>
                </a:tc>
              </a:tr>
              <a:tr h="808266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rgbClr val="00B050"/>
                          </a:solidFill>
                        </a:rPr>
                        <a:t>Group buying offer</a:t>
                      </a:r>
                      <a:endParaRPr lang="en-CA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5000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rgbClr val="00B050"/>
                          </a:solidFill>
                        </a:rPr>
                        <a:t>500</a:t>
                      </a:r>
                      <a:endParaRPr lang="en-CA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rgbClr val="00B050"/>
                          </a:solidFill>
                        </a:rPr>
                        <a:t>125</a:t>
                      </a:r>
                      <a:endParaRPr lang="en-CA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$11.50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$46.00</a:t>
                      </a:r>
                      <a:endParaRPr lang="en-CA" dirty="0"/>
                    </a:p>
                  </a:txBody>
                  <a:tcPr/>
                </a:tc>
              </a:tr>
              <a:tr h="808266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Email to Sugar Bowl Email list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400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30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16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rgbClr val="00B050"/>
                          </a:solidFill>
                        </a:rPr>
                        <a:t>$1.67</a:t>
                      </a:r>
                      <a:endParaRPr lang="en-CA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rgbClr val="00B050"/>
                          </a:solidFill>
                        </a:rPr>
                        <a:t>$3.13</a:t>
                      </a:r>
                      <a:endParaRPr lang="en-CA" dirty="0">
                        <a:solidFill>
                          <a:srgbClr val="00B050"/>
                        </a:solidFill>
                      </a:endParaRPr>
                    </a:p>
                  </a:txBody>
                  <a:tcPr/>
                </a:tc>
              </a:tr>
              <a:tr h="570548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Social Media</a:t>
                      </a:r>
                      <a:r>
                        <a:rPr lang="en-CA" baseline="0" dirty="0" smtClean="0"/>
                        <a:t> Websites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1000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120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12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$6.25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$62.50</a:t>
                      </a:r>
                      <a:endParaRPr lang="en-CA" dirty="0"/>
                    </a:p>
                  </a:txBody>
                  <a:tcPr/>
                </a:tc>
              </a:tr>
              <a:tr h="565786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rgbClr val="FF0000"/>
                          </a:solidFill>
                        </a:rPr>
                        <a:t>Keyword Search</a:t>
                      </a:r>
                      <a:endParaRPr lang="en-CA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500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35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rgbClr val="FF0000"/>
                          </a:solidFill>
                        </a:rPr>
                        <a:t>20</a:t>
                      </a:r>
                      <a:endParaRPr lang="en-CA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rgbClr val="FF0000"/>
                          </a:solidFill>
                        </a:rPr>
                        <a:t>$15.71</a:t>
                      </a:r>
                      <a:endParaRPr lang="en-CA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rgbClr val="FF0000"/>
                          </a:solidFill>
                        </a:rPr>
                        <a:t>$27.50</a:t>
                      </a:r>
                      <a:endParaRPr lang="en-CA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565786"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rgbClr val="FF0000"/>
                          </a:solidFill>
                        </a:rPr>
                        <a:t>Email to Rented Target Email list</a:t>
                      </a:r>
                      <a:endParaRPr lang="en-CA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4000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80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/>
                        <a:t>30</a:t>
                      </a:r>
                      <a:endParaRPr lang="en-C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rgbClr val="FF0000"/>
                          </a:solidFill>
                        </a:rPr>
                        <a:t>$50.00</a:t>
                      </a:r>
                      <a:endParaRPr lang="en-CA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CA" dirty="0" smtClean="0">
                          <a:solidFill>
                            <a:srgbClr val="FF0000"/>
                          </a:solidFill>
                        </a:rPr>
                        <a:t>$133.33</a:t>
                      </a:r>
                      <a:endParaRPr lang="en-CA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08688"/>
          </a:xfrm>
        </p:spPr>
        <p:txBody>
          <a:bodyPr>
            <a:normAutofit fontScale="90000"/>
          </a:bodyPr>
          <a:lstStyle/>
          <a:p>
            <a:r>
              <a:rPr lang="en-CA" dirty="0" smtClean="0"/>
              <a:t>Final Remarks</a:t>
            </a:r>
            <a:endParaRPr lang="en-CA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>
          <a:xfrm>
            <a:off x="457200" y="2049568"/>
            <a:ext cx="4040188" cy="659352"/>
          </a:xfrm>
        </p:spPr>
        <p:txBody>
          <a:bodyPr/>
          <a:lstStyle/>
          <a:p>
            <a:r>
              <a:rPr lang="en-CA" dirty="0" smtClean="0"/>
              <a:t>Pros:</a:t>
            </a:r>
            <a:endParaRPr lang="en-CA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half" idx="3"/>
          </p:nvPr>
        </p:nvSpPr>
        <p:spPr>
          <a:xfrm>
            <a:off x="4645025" y="2054077"/>
            <a:ext cx="4041775" cy="654843"/>
          </a:xfrm>
        </p:spPr>
        <p:txBody>
          <a:bodyPr/>
          <a:lstStyle/>
          <a:p>
            <a:r>
              <a:rPr lang="en-CA" dirty="0" smtClean="0"/>
              <a:t>Cons:</a:t>
            </a:r>
            <a:endParaRPr lang="en-CA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2"/>
          </p:nvPr>
        </p:nvSpPr>
        <p:spPr>
          <a:xfrm>
            <a:off x="457200" y="2751632"/>
            <a:ext cx="4040188" cy="3845720"/>
          </a:xfrm>
        </p:spPr>
        <p:txBody>
          <a:bodyPr/>
          <a:lstStyle/>
          <a:p>
            <a:r>
              <a:rPr lang="en-CA" dirty="0" smtClean="0"/>
              <a:t>Financial resources created</a:t>
            </a:r>
          </a:p>
          <a:p>
            <a:r>
              <a:rPr lang="en-CA" dirty="0" smtClean="0"/>
              <a:t>Attract and capitalize on potential investors</a:t>
            </a:r>
          </a:p>
          <a:p>
            <a:r>
              <a:rPr lang="en-CA" dirty="0" smtClean="0"/>
              <a:t>Increased public awareness from IPO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>
          <a:xfrm>
            <a:off x="4644008" y="2751632"/>
            <a:ext cx="4041775" cy="3845720"/>
          </a:xfrm>
        </p:spPr>
        <p:txBody>
          <a:bodyPr/>
          <a:lstStyle/>
          <a:p>
            <a:r>
              <a:rPr lang="en-CA" dirty="0" smtClean="0"/>
              <a:t>Paperwork can be time consuming and costly</a:t>
            </a:r>
          </a:p>
          <a:p>
            <a:r>
              <a:rPr lang="en-CA" dirty="0" smtClean="0"/>
              <a:t>New shareholders will receive a cut of profits now</a:t>
            </a:r>
          </a:p>
          <a:p>
            <a:r>
              <a:rPr lang="en-CA" dirty="0" smtClean="0"/>
              <a:t>Need to satisfy both customers and shareholders</a:t>
            </a:r>
          </a:p>
          <a:p>
            <a:endParaRPr lang="en-CA" dirty="0"/>
          </a:p>
        </p:txBody>
      </p:sp>
      <p:sp>
        <p:nvSpPr>
          <p:cNvPr id="9" name="TextBox 8"/>
          <p:cNvSpPr txBox="1"/>
          <p:nvPr/>
        </p:nvSpPr>
        <p:spPr>
          <a:xfrm>
            <a:off x="0" y="1412776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CA" sz="3600" dirty="0" smtClean="0"/>
              <a:t>Public Corporation</a:t>
            </a:r>
            <a:endParaRPr lang="en-CA" sz="3600" dirty="0"/>
          </a:p>
        </p:txBody>
      </p:sp>
      <p:pic>
        <p:nvPicPr>
          <p:cNvPr id="1026" name="Picture 2" descr="http://www.caregiving.com/wp-content/uploads/2013/06/image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4941168"/>
            <a:ext cx="1800200" cy="180444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858</TotalTime>
  <Words>308</Words>
  <Application>Microsoft Macintosh PowerPoint</Application>
  <PresentationFormat>On-screen Show (4:3)</PresentationFormat>
  <Paragraphs>87</Paragraphs>
  <Slides>10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Flow</vt:lpstr>
      <vt:lpstr>SWOT</vt:lpstr>
      <vt:lpstr>Sugar Bowl background information</vt:lpstr>
      <vt:lpstr>Strengths</vt:lpstr>
      <vt:lpstr>Weaknesses</vt:lpstr>
      <vt:lpstr>Opportunities</vt:lpstr>
      <vt:lpstr>Threats</vt:lpstr>
      <vt:lpstr>The General Picture</vt:lpstr>
      <vt:lpstr>Recommended Next Steps</vt:lpstr>
      <vt:lpstr>Summer 2011: Test Marketing Campaigns</vt:lpstr>
      <vt:lpstr>Final Remarks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Justyn</dc:creator>
  <cp:lastModifiedBy>Cendrella Hansen</cp:lastModifiedBy>
  <cp:revision>61</cp:revision>
  <dcterms:created xsi:type="dcterms:W3CDTF">2013-11-29T00:47:21Z</dcterms:created>
  <dcterms:modified xsi:type="dcterms:W3CDTF">2014-11-04T22:15:46Z</dcterms:modified>
</cp:coreProperties>
</file>