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9"/>
  </p:notesMasterIdLst>
  <p:sldIdLst>
    <p:sldId id="295" r:id="rId2"/>
    <p:sldId id="256" r:id="rId3"/>
    <p:sldId id="257" r:id="rId4"/>
    <p:sldId id="258" r:id="rId5"/>
    <p:sldId id="304" r:id="rId6"/>
    <p:sldId id="259" r:id="rId7"/>
    <p:sldId id="260" r:id="rId8"/>
    <p:sldId id="261" r:id="rId9"/>
    <p:sldId id="303" r:id="rId10"/>
    <p:sldId id="302" r:id="rId11"/>
    <p:sldId id="262" r:id="rId12"/>
    <p:sldId id="263" r:id="rId13"/>
    <p:sldId id="264" r:id="rId14"/>
    <p:sldId id="265" r:id="rId15"/>
    <p:sldId id="266" r:id="rId16"/>
    <p:sldId id="267" r:id="rId17"/>
    <p:sldId id="289" r:id="rId18"/>
    <p:sldId id="268" r:id="rId19"/>
    <p:sldId id="286" r:id="rId20"/>
    <p:sldId id="305" r:id="rId21"/>
    <p:sldId id="270" r:id="rId22"/>
    <p:sldId id="309" r:id="rId23"/>
    <p:sldId id="271" r:id="rId24"/>
    <p:sldId id="272" r:id="rId25"/>
    <p:sldId id="273" r:id="rId26"/>
    <p:sldId id="287" r:id="rId27"/>
    <p:sldId id="310" r:id="rId28"/>
    <p:sldId id="311" r:id="rId29"/>
    <p:sldId id="306" r:id="rId30"/>
    <p:sldId id="274" r:id="rId31"/>
    <p:sldId id="275" r:id="rId32"/>
    <p:sldId id="307" r:id="rId33"/>
    <p:sldId id="278" r:id="rId34"/>
    <p:sldId id="279" r:id="rId35"/>
    <p:sldId id="280" r:id="rId36"/>
    <p:sldId id="281" r:id="rId37"/>
    <p:sldId id="301" r:id="rId38"/>
    <p:sldId id="282" r:id="rId39"/>
    <p:sldId id="296" r:id="rId40"/>
    <p:sldId id="312" r:id="rId41"/>
    <p:sldId id="297" r:id="rId42"/>
    <p:sldId id="298" r:id="rId43"/>
    <p:sldId id="299" r:id="rId44"/>
    <p:sldId id="300" r:id="rId45"/>
    <p:sldId id="308" r:id="rId46"/>
    <p:sldId id="294" r:id="rId47"/>
    <p:sldId id="284" r:id="rId4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891AA"/>
    <a:srgbClr val="4BBBD5"/>
    <a:srgbClr val="2EA7C4"/>
    <a:srgbClr val="2DA3B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3408" autoAdjust="0"/>
  </p:normalViewPr>
  <p:slideViewPr>
    <p:cSldViewPr>
      <p:cViewPr varScale="1">
        <p:scale>
          <a:sx n="60" d="100"/>
          <a:sy n="60" d="100"/>
        </p:scale>
        <p:origin x="1686" y="6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17CE94A-EBCE-4B46-B3D9-CD26393142FD}" type="datetimeFigureOut">
              <a:rPr lang="en-US" smtClean="0"/>
              <a:t>11/22/18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B6C2438-F2BD-4869-92FE-8868061F670C}" type="slidenum">
              <a:rPr lang="en-US" smtClean="0"/>
              <a:t>‹#›</a:t>
            </a:fld>
            <a:endParaRPr lang="en-US"/>
          </a:p>
        </p:txBody>
      </p:sp>
    </p:spTree>
    <p:extLst>
      <p:ext uri="{BB962C8B-B14F-4D97-AF65-F5344CB8AC3E}">
        <p14:creationId xmlns:p14="http://schemas.microsoft.com/office/powerpoint/2010/main" val="26123102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1</a:t>
            </a:fld>
            <a:endParaRPr lang="en-US" dirty="0"/>
          </a:p>
        </p:txBody>
      </p:sp>
    </p:spTree>
    <p:extLst>
      <p:ext uri="{BB962C8B-B14F-4D97-AF65-F5344CB8AC3E}">
        <p14:creationId xmlns:p14="http://schemas.microsoft.com/office/powerpoint/2010/main" val="36378456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baseline="0" dirty="0"/>
          </a:p>
        </p:txBody>
      </p:sp>
      <p:sp>
        <p:nvSpPr>
          <p:cNvPr id="4" name="Slide Number Placeholder 3"/>
          <p:cNvSpPr>
            <a:spLocks noGrp="1"/>
          </p:cNvSpPr>
          <p:nvPr>
            <p:ph type="sldNum" sz="quarter" idx="10"/>
          </p:nvPr>
        </p:nvSpPr>
        <p:spPr/>
        <p:txBody>
          <a:bodyPr/>
          <a:lstStyle/>
          <a:p>
            <a:fld id="{8B6C2438-F2BD-4869-92FE-8868061F670C}" type="slidenum">
              <a:rPr lang="en-US" smtClean="0"/>
              <a:t>2</a:t>
            </a:fld>
            <a:endParaRPr lang="en-US" dirty="0"/>
          </a:p>
        </p:txBody>
      </p:sp>
    </p:spTree>
    <p:extLst>
      <p:ext uri="{BB962C8B-B14F-4D97-AF65-F5344CB8AC3E}">
        <p14:creationId xmlns:p14="http://schemas.microsoft.com/office/powerpoint/2010/main" val="42298566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3</a:t>
            </a:fld>
            <a:endParaRPr lang="en-US" dirty="0"/>
          </a:p>
        </p:txBody>
      </p:sp>
    </p:spTree>
    <p:extLst>
      <p:ext uri="{BB962C8B-B14F-4D97-AF65-F5344CB8AC3E}">
        <p14:creationId xmlns:p14="http://schemas.microsoft.com/office/powerpoint/2010/main" val="2895768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4</a:t>
            </a:fld>
            <a:endParaRPr lang="en-US" dirty="0"/>
          </a:p>
        </p:txBody>
      </p:sp>
    </p:spTree>
    <p:extLst>
      <p:ext uri="{BB962C8B-B14F-4D97-AF65-F5344CB8AC3E}">
        <p14:creationId xmlns:p14="http://schemas.microsoft.com/office/powerpoint/2010/main" val="2895768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baseline="0" dirty="0"/>
          </a:p>
        </p:txBody>
      </p:sp>
      <p:sp>
        <p:nvSpPr>
          <p:cNvPr id="4" name="Slide Number Placeholder 3"/>
          <p:cNvSpPr>
            <a:spLocks noGrp="1"/>
          </p:cNvSpPr>
          <p:nvPr>
            <p:ph type="sldNum" sz="quarter" idx="10"/>
          </p:nvPr>
        </p:nvSpPr>
        <p:spPr/>
        <p:txBody>
          <a:bodyPr/>
          <a:lstStyle/>
          <a:p>
            <a:fld id="{8B6C2438-F2BD-4869-92FE-8868061F670C}" type="slidenum">
              <a:rPr lang="en-US" smtClean="0"/>
              <a:t>5</a:t>
            </a:fld>
            <a:endParaRPr lang="en-US" dirty="0"/>
          </a:p>
        </p:txBody>
      </p:sp>
    </p:spTree>
    <p:extLst>
      <p:ext uri="{BB962C8B-B14F-4D97-AF65-F5344CB8AC3E}">
        <p14:creationId xmlns:p14="http://schemas.microsoft.com/office/powerpoint/2010/main" val="11322672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dirty="0">
              <a:latin typeface="Calibri" pitchFamily="34" charset="0"/>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6</a:t>
            </a:fld>
            <a:endParaRPr lang="en-US" dirty="0"/>
          </a:p>
        </p:txBody>
      </p:sp>
    </p:spTree>
    <p:extLst>
      <p:ext uri="{BB962C8B-B14F-4D97-AF65-F5344CB8AC3E}">
        <p14:creationId xmlns:p14="http://schemas.microsoft.com/office/powerpoint/2010/main" val="2895768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a:p>
        </p:txBody>
      </p:sp>
      <p:sp>
        <p:nvSpPr>
          <p:cNvPr id="4" name="Slide Number Placeholder 3"/>
          <p:cNvSpPr>
            <a:spLocks noGrp="1"/>
          </p:cNvSpPr>
          <p:nvPr>
            <p:ph type="sldNum" sz="quarter" idx="10"/>
          </p:nvPr>
        </p:nvSpPr>
        <p:spPr/>
        <p:txBody>
          <a:bodyPr/>
          <a:lstStyle/>
          <a:p>
            <a:fld id="{8B6C2438-F2BD-4869-92FE-8868061F670C}" type="slidenum">
              <a:rPr lang="en-US" smtClean="0"/>
              <a:t>7</a:t>
            </a:fld>
            <a:endParaRPr lang="en-US" dirty="0"/>
          </a:p>
        </p:txBody>
      </p:sp>
    </p:spTree>
    <p:extLst>
      <p:ext uri="{BB962C8B-B14F-4D97-AF65-F5344CB8AC3E}">
        <p14:creationId xmlns:p14="http://schemas.microsoft.com/office/powerpoint/2010/main" val="2895768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8</a:t>
            </a:fld>
            <a:endParaRPr lang="en-US" dirty="0"/>
          </a:p>
        </p:txBody>
      </p:sp>
    </p:spTree>
    <p:extLst>
      <p:ext uri="{BB962C8B-B14F-4D97-AF65-F5344CB8AC3E}">
        <p14:creationId xmlns:p14="http://schemas.microsoft.com/office/powerpoint/2010/main" val="2895768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endParaRPr lang="en-US" baseline="0" dirty="0"/>
          </a:p>
        </p:txBody>
      </p:sp>
      <p:sp>
        <p:nvSpPr>
          <p:cNvPr id="4" name="Slide Number Placeholder 3"/>
          <p:cNvSpPr>
            <a:spLocks noGrp="1"/>
          </p:cNvSpPr>
          <p:nvPr>
            <p:ph type="sldNum" sz="quarter" idx="10"/>
          </p:nvPr>
        </p:nvSpPr>
        <p:spPr/>
        <p:txBody>
          <a:bodyPr/>
          <a:lstStyle/>
          <a:p>
            <a:fld id="{8B6C2438-F2BD-4869-92FE-8868061F670C}" type="slidenum">
              <a:rPr lang="en-US" smtClean="0"/>
              <a:t>9</a:t>
            </a:fld>
            <a:endParaRPr lang="en-US" dirty="0"/>
          </a:p>
        </p:txBody>
      </p:sp>
    </p:spTree>
    <p:extLst>
      <p:ext uri="{BB962C8B-B14F-4D97-AF65-F5344CB8AC3E}">
        <p14:creationId xmlns:p14="http://schemas.microsoft.com/office/powerpoint/2010/main" val="7809880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a:p>
        </p:txBody>
      </p:sp>
      <p:sp>
        <p:nvSpPr>
          <p:cNvPr id="4" name="Slide Number Placeholder 3"/>
          <p:cNvSpPr>
            <a:spLocks noGrp="1"/>
          </p:cNvSpPr>
          <p:nvPr>
            <p:ph type="sldNum" sz="quarter" idx="10"/>
          </p:nvPr>
        </p:nvSpPr>
        <p:spPr/>
        <p:txBody>
          <a:bodyPr/>
          <a:lstStyle/>
          <a:p>
            <a:fld id="{8B6C2438-F2BD-4869-92FE-8868061F670C}" type="slidenum">
              <a:rPr lang="en-US" smtClean="0"/>
              <a:t>10</a:t>
            </a:fld>
            <a:endParaRPr lang="en-US" dirty="0"/>
          </a:p>
        </p:txBody>
      </p:sp>
    </p:spTree>
    <p:extLst>
      <p:ext uri="{BB962C8B-B14F-4D97-AF65-F5344CB8AC3E}">
        <p14:creationId xmlns:p14="http://schemas.microsoft.com/office/powerpoint/2010/main" val="25672737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11</a:t>
            </a:fld>
            <a:endParaRPr lang="en-US"/>
          </a:p>
        </p:txBody>
      </p:sp>
    </p:spTree>
    <p:extLst>
      <p:ext uri="{BB962C8B-B14F-4D97-AF65-F5344CB8AC3E}">
        <p14:creationId xmlns:p14="http://schemas.microsoft.com/office/powerpoint/2010/main" val="2895768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endParaRPr lang="en-US" baseline="0" dirty="0"/>
          </a:p>
        </p:txBody>
      </p:sp>
      <p:sp>
        <p:nvSpPr>
          <p:cNvPr id="4" name="Slide Number Placeholder 3"/>
          <p:cNvSpPr>
            <a:spLocks noGrp="1"/>
          </p:cNvSpPr>
          <p:nvPr>
            <p:ph type="sldNum" sz="quarter" idx="10"/>
          </p:nvPr>
        </p:nvSpPr>
        <p:spPr/>
        <p:txBody>
          <a:bodyPr/>
          <a:lstStyle/>
          <a:p>
            <a:fld id="{8B6C2438-F2BD-4869-92FE-8868061F670C}" type="slidenum">
              <a:rPr lang="en-US" smtClean="0"/>
              <a:t>12</a:t>
            </a:fld>
            <a:endParaRPr lang="en-US"/>
          </a:p>
        </p:txBody>
      </p:sp>
    </p:spTree>
    <p:extLst>
      <p:ext uri="{BB962C8B-B14F-4D97-AF65-F5344CB8AC3E}">
        <p14:creationId xmlns:p14="http://schemas.microsoft.com/office/powerpoint/2010/main" val="2895768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endParaRPr lang="en-US" sz="1200" baseline="0" dirty="0"/>
          </a:p>
        </p:txBody>
      </p:sp>
      <p:sp>
        <p:nvSpPr>
          <p:cNvPr id="4" name="Slide Number Placeholder 3"/>
          <p:cNvSpPr>
            <a:spLocks noGrp="1"/>
          </p:cNvSpPr>
          <p:nvPr>
            <p:ph type="sldNum" sz="quarter" idx="10"/>
          </p:nvPr>
        </p:nvSpPr>
        <p:spPr/>
        <p:txBody>
          <a:bodyPr/>
          <a:lstStyle/>
          <a:p>
            <a:fld id="{8B6C2438-F2BD-4869-92FE-8868061F670C}" type="slidenum">
              <a:rPr lang="en-US" smtClean="0"/>
              <a:t>13</a:t>
            </a:fld>
            <a:endParaRPr lang="en-US"/>
          </a:p>
        </p:txBody>
      </p:sp>
    </p:spTree>
    <p:extLst>
      <p:ext uri="{BB962C8B-B14F-4D97-AF65-F5344CB8AC3E}">
        <p14:creationId xmlns:p14="http://schemas.microsoft.com/office/powerpoint/2010/main" val="2895768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14</a:t>
            </a:fld>
            <a:endParaRPr lang="en-US"/>
          </a:p>
        </p:txBody>
      </p:sp>
    </p:spTree>
    <p:extLst>
      <p:ext uri="{BB962C8B-B14F-4D97-AF65-F5344CB8AC3E}">
        <p14:creationId xmlns:p14="http://schemas.microsoft.com/office/powerpoint/2010/main" val="2895768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15</a:t>
            </a:fld>
            <a:endParaRPr lang="en-US"/>
          </a:p>
        </p:txBody>
      </p:sp>
    </p:spTree>
    <p:extLst>
      <p:ext uri="{BB962C8B-B14F-4D97-AF65-F5344CB8AC3E}">
        <p14:creationId xmlns:p14="http://schemas.microsoft.com/office/powerpoint/2010/main" val="28957683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16</a:t>
            </a:fld>
            <a:endParaRPr lang="en-US"/>
          </a:p>
        </p:txBody>
      </p:sp>
    </p:spTree>
    <p:extLst>
      <p:ext uri="{BB962C8B-B14F-4D97-AF65-F5344CB8AC3E}">
        <p14:creationId xmlns:p14="http://schemas.microsoft.com/office/powerpoint/2010/main" val="2895768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17</a:t>
            </a:fld>
            <a:endParaRPr lang="en-US"/>
          </a:p>
        </p:txBody>
      </p:sp>
    </p:spTree>
    <p:extLst>
      <p:ext uri="{BB962C8B-B14F-4D97-AF65-F5344CB8AC3E}">
        <p14:creationId xmlns:p14="http://schemas.microsoft.com/office/powerpoint/2010/main" val="28957683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18</a:t>
            </a:fld>
            <a:endParaRPr lang="en-US"/>
          </a:p>
        </p:txBody>
      </p:sp>
    </p:spTree>
    <p:extLst>
      <p:ext uri="{BB962C8B-B14F-4D97-AF65-F5344CB8AC3E}">
        <p14:creationId xmlns:p14="http://schemas.microsoft.com/office/powerpoint/2010/main" val="28957683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endParaRPr lang="en-US" u="sng" dirty="0"/>
          </a:p>
        </p:txBody>
      </p:sp>
      <p:sp>
        <p:nvSpPr>
          <p:cNvPr id="4" name="Slide Number Placeholder 3"/>
          <p:cNvSpPr>
            <a:spLocks noGrp="1"/>
          </p:cNvSpPr>
          <p:nvPr>
            <p:ph type="sldNum" sz="quarter" idx="10"/>
          </p:nvPr>
        </p:nvSpPr>
        <p:spPr/>
        <p:txBody>
          <a:bodyPr/>
          <a:lstStyle/>
          <a:p>
            <a:fld id="{8B6C2438-F2BD-4869-92FE-8868061F670C}" type="slidenum">
              <a:rPr lang="en-US" smtClean="0"/>
              <a:t>19</a:t>
            </a:fld>
            <a:endParaRPr lang="en-US"/>
          </a:p>
        </p:txBody>
      </p:sp>
    </p:spTree>
    <p:extLst>
      <p:ext uri="{BB962C8B-B14F-4D97-AF65-F5344CB8AC3E}">
        <p14:creationId xmlns:p14="http://schemas.microsoft.com/office/powerpoint/2010/main" val="28957683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baseline="0" dirty="0"/>
          </a:p>
        </p:txBody>
      </p:sp>
      <p:sp>
        <p:nvSpPr>
          <p:cNvPr id="4" name="Slide Number Placeholder 3"/>
          <p:cNvSpPr>
            <a:spLocks noGrp="1"/>
          </p:cNvSpPr>
          <p:nvPr>
            <p:ph type="sldNum" sz="quarter" idx="10"/>
          </p:nvPr>
        </p:nvSpPr>
        <p:spPr/>
        <p:txBody>
          <a:bodyPr/>
          <a:lstStyle/>
          <a:p>
            <a:fld id="{8B6C2438-F2BD-4869-92FE-8868061F670C}" type="slidenum">
              <a:rPr lang="en-US" smtClean="0"/>
              <a:t>20</a:t>
            </a:fld>
            <a:endParaRPr lang="en-US"/>
          </a:p>
        </p:txBody>
      </p:sp>
    </p:spTree>
    <p:extLst>
      <p:ext uri="{BB962C8B-B14F-4D97-AF65-F5344CB8AC3E}">
        <p14:creationId xmlns:p14="http://schemas.microsoft.com/office/powerpoint/2010/main" val="22971036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21</a:t>
            </a:fld>
            <a:endParaRPr lang="en-US"/>
          </a:p>
        </p:txBody>
      </p:sp>
    </p:spTree>
    <p:extLst>
      <p:ext uri="{BB962C8B-B14F-4D97-AF65-F5344CB8AC3E}">
        <p14:creationId xmlns:p14="http://schemas.microsoft.com/office/powerpoint/2010/main" val="28957683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CA"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22</a:t>
            </a:fld>
            <a:endParaRPr lang="en-US"/>
          </a:p>
        </p:txBody>
      </p:sp>
    </p:spTree>
    <p:extLst>
      <p:ext uri="{BB962C8B-B14F-4D97-AF65-F5344CB8AC3E}">
        <p14:creationId xmlns:p14="http://schemas.microsoft.com/office/powerpoint/2010/main" val="379126934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Tx/>
              <a:buChar char="-"/>
              <a:tabLst/>
              <a:defRPr/>
            </a:pP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23</a:t>
            </a:fld>
            <a:endParaRPr lang="en-US"/>
          </a:p>
        </p:txBody>
      </p:sp>
    </p:spTree>
    <p:extLst>
      <p:ext uri="{BB962C8B-B14F-4D97-AF65-F5344CB8AC3E}">
        <p14:creationId xmlns:p14="http://schemas.microsoft.com/office/powerpoint/2010/main" val="28957683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24</a:t>
            </a:fld>
            <a:endParaRPr lang="en-US"/>
          </a:p>
        </p:txBody>
      </p:sp>
    </p:spTree>
    <p:extLst>
      <p:ext uri="{BB962C8B-B14F-4D97-AF65-F5344CB8AC3E}">
        <p14:creationId xmlns:p14="http://schemas.microsoft.com/office/powerpoint/2010/main" val="28957683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u="sng"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25</a:t>
            </a:fld>
            <a:endParaRPr lang="en-US"/>
          </a:p>
        </p:txBody>
      </p:sp>
    </p:spTree>
    <p:extLst>
      <p:ext uri="{BB962C8B-B14F-4D97-AF65-F5344CB8AC3E}">
        <p14:creationId xmlns:p14="http://schemas.microsoft.com/office/powerpoint/2010/main" val="28957683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26</a:t>
            </a:fld>
            <a:endParaRPr lang="en-US"/>
          </a:p>
        </p:txBody>
      </p:sp>
    </p:spTree>
    <p:extLst>
      <p:ext uri="{BB962C8B-B14F-4D97-AF65-F5344CB8AC3E}">
        <p14:creationId xmlns:p14="http://schemas.microsoft.com/office/powerpoint/2010/main" val="2895768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27</a:t>
            </a:fld>
            <a:endParaRPr lang="en-US"/>
          </a:p>
        </p:txBody>
      </p:sp>
    </p:spTree>
    <p:extLst>
      <p:ext uri="{BB962C8B-B14F-4D97-AF65-F5344CB8AC3E}">
        <p14:creationId xmlns:p14="http://schemas.microsoft.com/office/powerpoint/2010/main" val="92768341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28</a:t>
            </a:fld>
            <a:endParaRPr lang="en-US" dirty="0"/>
          </a:p>
        </p:txBody>
      </p:sp>
    </p:spTree>
    <p:extLst>
      <p:ext uri="{BB962C8B-B14F-4D97-AF65-F5344CB8AC3E}">
        <p14:creationId xmlns:p14="http://schemas.microsoft.com/office/powerpoint/2010/main" val="200852837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baseline="0" dirty="0"/>
          </a:p>
        </p:txBody>
      </p:sp>
      <p:sp>
        <p:nvSpPr>
          <p:cNvPr id="4" name="Slide Number Placeholder 3"/>
          <p:cNvSpPr>
            <a:spLocks noGrp="1"/>
          </p:cNvSpPr>
          <p:nvPr>
            <p:ph type="sldNum" sz="quarter" idx="10"/>
          </p:nvPr>
        </p:nvSpPr>
        <p:spPr/>
        <p:txBody>
          <a:bodyPr/>
          <a:lstStyle/>
          <a:p>
            <a:fld id="{8B6C2438-F2BD-4869-92FE-8868061F670C}" type="slidenum">
              <a:rPr lang="en-US" smtClean="0"/>
              <a:t>29</a:t>
            </a:fld>
            <a:endParaRPr lang="en-US" dirty="0"/>
          </a:p>
        </p:txBody>
      </p:sp>
    </p:spTree>
    <p:extLst>
      <p:ext uri="{BB962C8B-B14F-4D97-AF65-F5344CB8AC3E}">
        <p14:creationId xmlns:p14="http://schemas.microsoft.com/office/powerpoint/2010/main" val="4528512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30</a:t>
            </a:fld>
            <a:endParaRPr lang="en-US" dirty="0"/>
          </a:p>
        </p:txBody>
      </p:sp>
    </p:spTree>
    <p:extLst>
      <p:ext uri="{BB962C8B-B14F-4D97-AF65-F5344CB8AC3E}">
        <p14:creationId xmlns:p14="http://schemas.microsoft.com/office/powerpoint/2010/main" val="28957683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31</a:t>
            </a:fld>
            <a:endParaRPr lang="en-US" dirty="0"/>
          </a:p>
        </p:txBody>
      </p:sp>
    </p:spTree>
    <p:extLst>
      <p:ext uri="{BB962C8B-B14F-4D97-AF65-F5344CB8AC3E}">
        <p14:creationId xmlns:p14="http://schemas.microsoft.com/office/powerpoint/2010/main" val="28957683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baseline="0" dirty="0"/>
          </a:p>
        </p:txBody>
      </p:sp>
      <p:sp>
        <p:nvSpPr>
          <p:cNvPr id="4" name="Slide Number Placeholder 3"/>
          <p:cNvSpPr>
            <a:spLocks noGrp="1"/>
          </p:cNvSpPr>
          <p:nvPr>
            <p:ph type="sldNum" sz="quarter" idx="10"/>
          </p:nvPr>
        </p:nvSpPr>
        <p:spPr/>
        <p:txBody>
          <a:bodyPr/>
          <a:lstStyle/>
          <a:p>
            <a:fld id="{8B6C2438-F2BD-4869-92FE-8868061F670C}" type="slidenum">
              <a:rPr lang="en-US" smtClean="0"/>
              <a:t>32</a:t>
            </a:fld>
            <a:endParaRPr lang="en-US" dirty="0"/>
          </a:p>
        </p:txBody>
      </p:sp>
    </p:spTree>
    <p:extLst>
      <p:ext uri="{BB962C8B-B14F-4D97-AF65-F5344CB8AC3E}">
        <p14:creationId xmlns:p14="http://schemas.microsoft.com/office/powerpoint/2010/main" val="13738804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33</a:t>
            </a:fld>
            <a:endParaRPr lang="en-US"/>
          </a:p>
        </p:txBody>
      </p:sp>
    </p:spTree>
    <p:extLst>
      <p:ext uri="{BB962C8B-B14F-4D97-AF65-F5344CB8AC3E}">
        <p14:creationId xmlns:p14="http://schemas.microsoft.com/office/powerpoint/2010/main" val="28957683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34</a:t>
            </a:fld>
            <a:endParaRPr lang="en-US"/>
          </a:p>
        </p:txBody>
      </p:sp>
    </p:spTree>
    <p:extLst>
      <p:ext uri="{BB962C8B-B14F-4D97-AF65-F5344CB8AC3E}">
        <p14:creationId xmlns:p14="http://schemas.microsoft.com/office/powerpoint/2010/main" val="28957683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1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35</a:t>
            </a:fld>
            <a:endParaRPr lang="en-US"/>
          </a:p>
        </p:txBody>
      </p:sp>
    </p:spTree>
    <p:extLst>
      <p:ext uri="{BB962C8B-B14F-4D97-AF65-F5344CB8AC3E}">
        <p14:creationId xmlns:p14="http://schemas.microsoft.com/office/powerpoint/2010/main" val="28957683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36</a:t>
            </a:fld>
            <a:endParaRPr lang="en-US"/>
          </a:p>
        </p:txBody>
      </p:sp>
    </p:spTree>
    <p:extLst>
      <p:ext uri="{BB962C8B-B14F-4D97-AF65-F5344CB8AC3E}">
        <p14:creationId xmlns:p14="http://schemas.microsoft.com/office/powerpoint/2010/main" val="28957683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itchFamily="34" charset="0"/>
              <a:buNone/>
              <a:tabLst/>
              <a:defRPr/>
            </a:pPr>
            <a:endParaRPr lang="en-US" sz="1100" baseline="0" dirty="0"/>
          </a:p>
        </p:txBody>
      </p:sp>
      <p:sp>
        <p:nvSpPr>
          <p:cNvPr id="4" name="Slide Number Placeholder 3"/>
          <p:cNvSpPr>
            <a:spLocks noGrp="1"/>
          </p:cNvSpPr>
          <p:nvPr>
            <p:ph type="sldNum" sz="quarter" idx="10"/>
          </p:nvPr>
        </p:nvSpPr>
        <p:spPr/>
        <p:txBody>
          <a:bodyPr/>
          <a:lstStyle/>
          <a:p>
            <a:fld id="{8B6C2438-F2BD-4869-92FE-8868061F670C}" type="slidenum">
              <a:rPr lang="en-US" smtClean="0"/>
              <a:t>37</a:t>
            </a:fld>
            <a:endParaRPr lang="en-US"/>
          </a:p>
        </p:txBody>
      </p:sp>
    </p:spTree>
    <p:extLst>
      <p:ext uri="{BB962C8B-B14F-4D97-AF65-F5344CB8AC3E}">
        <p14:creationId xmlns:p14="http://schemas.microsoft.com/office/powerpoint/2010/main" val="28957683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38</a:t>
            </a:fld>
            <a:endParaRPr lang="en-US"/>
          </a:p>
        </p:txBody>
      </p:sp>
    </p:spTree>
    <p:extLst>
      <p:ext uri="{BB962C8B-B14F-4D97-AF65-F5344CB8AC3E}">
        <p14:creationId xmlns:p14="http://schemas.microsoft.com/office/powerpoint/2010/main" val="28957683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39</a:t>
            </a:fld>
            <a:endParaRPr lang="en-US"/>
          </a:p>
        </p:txBody>
      </p:sp>
    </p:spTree>
    <p:extLst>
      <p:ext uri="{BB962C8B-B14F-4D97-AF65-F5344CB8AC3E}">
        <p14:creationId xmlns:p14="http://schemas.microsoft.com/office/powerpoint/2010/main" val="72128744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baseline="0" dirty="0"/>
          </a:p>
        </p:txBody>
      </p:sp>
      <p:sp>
        <p:nvSpPr>
          <p:cNvPr id="4" name="Slide Number Placeholder 3"/>
          <p:cNvSpPr>
            <a:spLocks noGrp="1"/>
          </p:cNvSpPr>
          <p:nvPr>
            <p:ph type="sldNum" sz="quarter" idx="10"/>
          </p:nvPr>
        </p:nvSpPr>
        <p:spPr/>
        <p:txBody>
          <a:bodyPr/>
          <a:lstStyle/>
          <a:p>
            <a:fld id="{8B6C2438-F2BD-4869-92FE-8868061F670C}" type="slidenum">
              <a:rPr lang="en-US" smtClean="0"/>
              <a:t>40</a:t>
            </a:fld>
            <a:endParaRPr lang="en-US"/>
          </a:p>
        </p:txBody>
      </p:sp>
    </p:spTree>
    <p:extLst>
      <p:ext uri="{BB962C8B-B14F-4D97-AF65-F5344CB8AC3E}">
        <p14:creationId xmlns:p14="http://schemas.microsoft.com/office/powerpoint/2010/main" val="169580139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41</a:t>
            </a:fld>
            <a:endParaRPr lang="en-US"/>
          </a:p>
        </p:txBody>
      </p:sp>
    </p:spTree>
    <p:extLst>
      <p:ext uri="{BB962C8B-B14F-4D97-AF65-F5344CB8AC3E}">
        <p14:creationId xmlns:p14="http://schemas.microsoft.com/office/powerpoint/2010/main" val="388200308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41" indent="-171441" defTabSz="914350">
              <a:buFont typeface="Arial" panose="020B0604020202020204" pitchFamily="34" charset="0"/>
              <a:buChar char="•"/>
              <a:defRPr/>
            </a:pPr>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42</a:t>
            </a:fld>
            <a:endParaRPr lang="en-US"/>
          </a:p>
        </p:txBody>
      </p:sp>
    </p:spTree>
    <p:extLst>
      <p:ext uri="{BB962C8B-B14F-4D97-AF65-F5344CB8AC3E}">
        <p14:creationId xmlns:p14="http://schemas.microsoft.com/office/powerpoint/2010/main" val="82992952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41" indent="-171441" defTabSz="914350">
              <a:buFont typeface="Arial" panose="020B0604020202020204" pitchFamily="34" charset="0"/>
              <a:buChar char="•"/>
              <a:defRPr/>
            </a:pPr>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43</a:t>
            </a:fld>
            <a:endParaRPr lang="en-US"/>
          </a:p>
        </p:txBody>
      </p:sp>
    </p:spTree>
    <p:extLst>
      <p:ext uri="{BB962C8B-B14F-4D97-AF65-F5344CB8AC3E}">
        <p14:creationId xmlns:p14="http://schemas.microsoft.com/office/powerpoint/2010/main" val="252365652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14350">
              <a:defRPr/>
            </a:pPr>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44</a:t>
            </a:fld>
            <a:endParaRPr lang="en-US"/>
          </a:p>
        </p:txBody>
      </p:sp>
    </p:spTree>
    <p:extLst>
      <p:ext uri="{BB962C8B-B14F-4D97-AF65-F5344CB8AC3E}">
        <p14:creationId xmlns:p14="http://schemas.microsoft.com/office/powerpoint/2010/main" val="258539848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baseline="0" dirty="0"/>
          </a:p>
        </p:txBody>
      </p:sp>
      <p:sp>
        <p:nvSpPr>
          <p:cNvPr id="4" name="Slide Number Placeholder 3"/>
          <p:cNvSpPr>
            <a:spLocks noGrp="1"/>
          </p:cNvSpPr>
          <p:nvPr>
            <p:ph type="sldNum" sz="quarter" idx="10"/>
          </p:nvPr>
        </p:nvSpPr>
        <p:spPr/>
        <p:txBody>
          <a:bodyPr/>
          <a:lstStyle/>
          <a:p>
            <a:fld id="{8B6C2438-F2BD-4869-92FE-8868061F670C}" type="slidenum">
              <a:rPr lang="en-US" smtClean="0"/>
              <a:t>45</a:t>
            </a:fld>
            <a:endParaRPr lang="en-US"/>
          </a:p>
        </p:txBody>
      </p:sp>
    </p:spTree>
    <p:extLst>
      <p:ext uri="{BB962C8B-B14F-4D97-AF65-F5344CB8AC3E}">
        <p14:creationId xmlns:p14="http://schemas.microsoft.com/office/powerpoint/2010/main" val="334359513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46</a:t>
            </a:fld>
            <a:endParaRPr lang="en-US"/>
          </a:p>
        </p:txBody>
      </p:sp>
    </p:spTree>
    <p:extLst>
      <p:ext uri="{BB962C8B-B14F-4D97-AF65-F5344CB8AC3E}">
        <p14:creationId xmlns:p14="http://schemas.microsoft.com/office/powerpoint/2010/main" val="287356419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effectLst/>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47</a:t>
            </a:fld>
            <a:endParaRPr lang="en-US"/>
          </a:p>
        </p:txBody>
      </p:sp>
    </p:spTree>
    <p:extLst>
      <p:ext uri="{BB962C8B-B14F-4D97-AF65-F5344CB8AC3E}">
        <p14:creationId xmlns:p14="http://schemas.microsoft.com/office/powerpoint/2010/main" val="28957683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2A07FD46-4C0F-4B19-94DB-7C4BB3E73C10}" type="datetime1">
              <a:rPr lang="en-US" smtClean="0"/>
              <a:t>11/22/18</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r>
              <a:rPr lang="en-US"/>
              <a:t>Definitions and measures</a:t>
            </a:r>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B3977D60-5343-49E1-BD8C-CA39C39BE7A5}"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C80AB516-CF92-4E13-A1A7-747D30987230}" type="datetime1">
              <a:rPr lang="en-US" smtClean="0"/>
              <a:t>11/22/18</a:t>
            </a:fld>
            <a:endParaRPr lang="en-US"/>
          </a:p>
        </p:txBody>
      </p:sp>
      <p:sp>
        <p:nvSpPr>
          <p:cNvPr id="5" name="Footer Placeholder 4"/>
          <p:cNvSpPr>
            <a:spLocks noGrp="1"/>
          </p:cNvSpPr>
          <p:nvPr>
            <p:ph type="ftr" sz="quarter" idx="11"/>
          </p:nvPr>
        </p:nvSpPr>
        <p:spPr/>
        <p:txBody>
          <a:bodyPr/>
          <a:lstStyle/>
          <a:p>
            <a:r>
              <a:rPr lang="en-US"/>
              <a:t>Definitions and measures</a:t>
            </a:r>
          </a:p>
        </p:txBody>
      </p:sp>
      <p:sp>
        <p:nvSpPr>
          <p:cNvPr id="6" name="Slide Number Placeholder 5"/>
          <p:cNvSpPr>
            <a:spLocks noGrp="1"/>
          </p:cNvSpPr>
          <p:nvPr>
            <p:ph type="sldNum" sz="quarter" idx="12"/>
          </p:nvPr>
        </p:nvSpPr>
        <p:spPr/>
        <p:txBody>
          <a:bodyPr/>
          <a:lstStyle/>
          <a:p>
            <a:fld id="{B3977D60-5343-49E1-BD8C-CA39C39BE7A5}" type="slidenum">
              <a:rPr lang="en-US" smtClean="0"/>
              <a:t>‹#›</a:t>
            </a:fld>
            <a:endParaRPr lang="en-US"/>
          </a:p>
        </p:txBody>
      </p:sp>
      <p:sp>
        <p:nvSpPr>
          <p:cNvPr id="7" name="Title 6"/>
          <p:cNvSpPr>
            <a:spLocks noGrp="1"/>
          </p:cNvSpPr>
          <p:nvPr>
            <p:ph type="title"/>
          </p:nvPr>
        </p:nvSpPr>
        <p:spPr/>
        <p:txBody>
          <a:bodyPr rtlCol="0"/>
          <a:lstStyle/>
          <a:p>
            <a:r>
              <a:rPr kumimoji="0" lang="en-US"/>
              <a:t>Click to edit Master title style</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4A71D1B8-772C-49B2-9A03-D0F9C40A90AF}" type="datetime1">
              <a:rPr lang="en-US" smtClean="0"/>
              <a:t>11/22/18</a:t>
            </a:fld>
            <a:endParaRPr lang="en-US"/>
          </a:p>
        </p:txBody>
      </p:sp>
      <p:sp>
        <p:nvSpPr>
          <p:cNvPr id="5" name="Footer Placeholder 4"/>
          <p:cNvSpPr>
            <a:spLocks noGrp="1"/>
          </p:cNvSpPr>
          <p:nvPr>
            <p:ph type="ftr" sz="quarter" idx="11"/>
          </p:nvPr>
        </p:nvSpPr>
        <p:spPr/>
        <p:txBody>
          <a:bodyPr/>
          <a:lstStyle/>
          <a:p>
            <a:r>
              <a:rPr lang="en-US"/>
              <a:t>Definitions and measures</a:t>
            </a:r>
          </a:p>
        </p:txBody>
      </p:sp>
      <p:sp>
        <p:nvSpPr>
          <p:cNvPr id="6" name="Slide Number Placeholder 5"/>
          <p:cNvSpPr>
            <a:spLocks noGrp="1"/>
          </p:cNvSpPr>
          <p:nvPr>
            <p:ph type="sldNum" sz="quarter" idx="12"/>
          </p:nvPr>
        </p:nvSpPr>
        <p:spPr/>
        <p:txBody>
          <a:bodyPr/>
          <a:lstStyle/>
          <a:p>
            <a:fld id="{B3977D60-5343-49E1-BD8C-CA39C39BE7A5}" type="slidenum">
              <a:rPr lang="en-US" smtClean="0"/>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24606FD8-9F25-4B1B-8C6B-A1A8DF78ED82}" type="datetime1">
              <a:rPr lang="en-US" smtClean="0"/>
              <a:t>11/22/18</a:t>
            </a:fld>
            <a:endParaRPr lang="en-US"/>
          </a:p>
        </p:txBody>
      </p:sp>
      <p:sp>
        <p:nvSpPr>
          <p:cNvPr id="6" name="Footer Placeholder 5"/>
          <p:cNvSpPr>
            <a:spLocks noGrp="1"/>
          </p:cNvSpPr>
          <p:nvPr>
            <p:ph type="ftr" sz="quarter" idx="11"/>
          </p:nvPr>
        </p:nvSpPr>
        <p:spPr/>
        <p:txBody>
          <a:bodyPr/>
          <a:lstStyle/>
          <a:p>
            <a:r>
              <a:rPr lang="en-US"/>
              <a:t>Definitions and measures</a:t>
            </a:r>
          </a:p>
        </p:txBody>
      </p:sp>
      <p:sp>
        <p:nvSpPr>
          <p:cNvPr id="7" name="Slide Number Placeholder 6"/>
          <p:cNvSpPr>
            <a:spLocks noGrp="1"/>
          </p:cNvSpPr>
          <p:nvPr>
            <p:ph type="sldNum" sz="quarter" idx="12"/>
          </p:nvPr>
        </p:nvSpPr>
        <p:spPr/>
        <p:txBody>
          <a:bodyPr/>
          <a:lstStyle/>
          <a:p>
            <a:fld id="{B3977D60-5343-49E1-BD8C-CA39C39BE7A5}" type="slidenum">
              <a:rPr lang="en-US" smtClean="0"/>
              <a:t>‹#›</a:t>
            </a:fld>
            <a:endParaRPr lang="en-US"/>
          </a:p>
        </p:txBody>
      </p:sp>
      <p:sp>
        <p:nvSpPr>
          <p:cNvPr id="8" name="Title 7"/>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a:t>Click to edit Master title style</a:t>
            </a:r>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6A70158-287A-4E5D-89DB-E20E9C002E71}" type="datetime1">
              <a:rPr lang="en-US" smtClean="0"/>
              <a:t>11/22/18</a:t>
            </a:fld>
            <a:endParaRPr lang="en-US"/>
          </a:p>
        </p:txBody>
      </p:sp>
      <p:sp>
        <p:nvSpPr>
          <p:cNvPr id="8" name="Footer Placeholder 7"/>
          <p:cNvSpPr>
            <a:spLocks noGrp="1"/>
          </p:cNvSpPr>
          <p:nvPr>
            <p:ph type="ftr" sz="quarter" idx="11"/>
          </p:nvPr>
        </p:nvSpPr>
        <p:spPr/>
        <p:txBody>
          <a:bodyPr/>
          <a:lstStyle/>
          <a:p>
            <a:r>
              <a:rPr lang="en-US"/>
              <a:t>Definitions and measures</a:t>
            </a:r>
          </a:p>
        </p:txBody>
      </p:sp>
      <p:sp>
        <p:nvSpPr>
          <p:cNvPr id="9" name="Slide Number Placeholder 8"/>
          <p:cNvSpPr>
            <a:spLocks noGrp="1"/>
          </p:cNvSpPr>
          <p:nvPr>
            <p:ph type="sldNum" sz="quarter" idx="12"/>
          </p:nvPr>
        </p:nvSpPr>
        <p:spPr/>
        <p:txBody>
          <a:bodyPr/>
          <a:lstStyle/>
          <a:p>
            <a:fld id="{B3977D60-5343-49E1-BD8C-CA39C39BE7A5}"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4395B389-0687-4FA6-B363-E522B496C895}" type="datetime1">
              <a:rPr lang="en-US" smtClean="0"/>
              <a:t>11/22/18</a:t>
            </a:fld>
            <a:endParaRPr lang="en-US"/>
          </a:p>
        </p:txBody>
      </p:sp>
      <p:sp>
        <p:nvSpPr>
          <p:cNvPr id="4" name="Footer Placeholder 3"/>
          <p:cNvSpPr>
            <a:spLocks noGrp="1"/>
          </p:cNvSpPr>
          <p:nvPr>
            <p:ph type="ftr" sz="quarter" idx="11"/>
          </p:nvPr>
        </p:nvSpPr>
        <p:spPr/>
        <p:txBody>
          <a:bodyPr/>
          <a:lstStyle/>
          <a:p>
            <a:r>
              <a:rPr lang="en-US"/>
              <a:t>Definitions and measures</a:t>
            </a:r>
          </a:p>
        </p:txBody>
      </p:sp>
      <p:sp>
        <p:nvSpPr>
          <p:cNvPr id="5" name="Slide Number Placeholder 4"/>
          <p:cNvSpPr>
            <a:spLocks noGrp="1"/>
          </p:cNvSpPr>
          <p:nvPr>
            <p:ph type="sldNum" sz="quarter" idx="12"/>
          </p:nvPr>
        </p:nvSpPr>
        <p:spPr/>
        <p:txBody>
          <a:bodyPr/>
          <a:lstStyle/>
          <a:p>
            <a:fld id="{B3977D60-5343-49E1-BD8C-CA39C39BE7A5}" type="slidenum">
              <a:rPr lang="en-US" smtClean="0"/>
              <a:t>‹#›</a:t>
            </a:fld>
            <a:endParaRPr lang="en-US"/>
          </a:p>
        </p:txBody>
      </p:sp>
      <p:sp>
        <p:nvSpPr>
          <p:cNvPr id="6" name="Title 5"/>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12FC790-BBB3-4911-B629-79F9310628E4}" type="datetime1">
              <a:rPr lang="en-US" smtClean="0"/>
              <a:t>11/22/18</a:t>
            </a:fld>
            <a:endParaRPr lang="en-US"/>
          </a:p>
        </p:txBody>
      </p:sp>
      <p:sp>
        <p:nvSpPr>
          <p:cNvPr id="3" name="Footer Placeholder 2"/>
          <p:cNvSpPr>
            <a:spLocks noGrp="1"/>
          </p:cNvSpPr>
          <p:nvPr>
            <p:ph type="ftr" sz="quarter" idx="11"/>
          </p:nvPr>
        </p:nvSpPr>
        <p:spPr/>
        <p:txBody>
          <a:bodyPr/>
          <a:lstStyle/>
          <a:p>
            <a:r>
              <a:rPr lang="en-US"/>
              <a:t>Definitions and measures</a:t>
            </a:r>
          </a:p>
        </p:txBody>
      </p:sp>
      <p:sp>
        <p:nvSpPr>
          <p:cNvPr id="4" name="Slide Number Placeholder 3"/>
          <p:cNvSpPr>
            <a:spLocks noGrp="1"/>
          </p:cNvSpPr>
          <p:nvPr>
            <p:ph type="sldNum" sz="quarter" idx="12"/>
          </p:nvPr>
        </p:nvSpPr>
        <p:spPr/>
        <p:txBody>
          <a:bodyPr/>
          <a:lstStyle/>
          <a:p>
            <a:fld id="{B3977D60-5343-49E1-BD8C-CA39C39BE7A5}"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a:t>Click to edit Master title style</a:t>
            </a:r>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p>
            <a:fld id="{95BAD561-CE43-482F-A8A8-069DB6BD2E3A}" type="datetime1">
              <a:rPr lang="en-US" smtClean="0"/>
              <a:t>11/22/18</a:t>
            </a:fld>
            <a:endParaRPr lang="en-US"/>
          </a:p>
        </p:txBody>
      </p:sp>
      <p:sp>
        <p:nvSpPr>
          <p:cNvPr id="6" name="Footer Placeholder 5"/>
          <p:cNvSpPr>
            <a:spLocks noGrp="1"/>
          </p:cNvSpPr>
          <p:nvPr>
            <p:ph type="ftr" sz="quarter" idx="11"/>
          </p:nvPr>
        </p:nvSpPr>
        <p:spPr/>
        <p:txBody>
          <a:bodyPr/>
          <a:lstStyle/>
          <a:p>
            <a:r>
              <a:rPr lang="en-US"/>
              <a:t>Definitions and measures</a:t>
            </a:r>
          </a:p>
        </p:txBody>
      </p:sp>
      <p:sp>
        <p:nvSpPr>
          <p:cNvPr id="7" name="Slide Number Placeholder 6"/>
          <p:cNvSpPr>
            <a:spLocks noGrp="1"/>
          </p:cNvSpPr>
          <p:nvPr>
            <p:ph type="sldNum" sz="quarter" idx="12"/>
          </p:nvPr>
        </p:nvSpPr>
        <p:spPr/>
        <p:txBody>
          <a:bodyPr/>
          <a:lstStyle/>
          <a:p>
            <a:fld id="{B3977D60-5343-49E1-BD8C-CA39C39BE7A5}"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F36E1C35-AB48-4271-A3CA-A8284F8E7694}" type="datetime1">
              <a:rPr lang="en-US" smtClean="0"/>
              <a:t>11/22/18</a:t>
            </a:fld>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r>
              <a:rPr lang="en-US"/>
              <a:t>Definitions and measures</a:t>
            </a:r>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B3977D60-5343-49E1-BD8C-CA39C39BE7A5}" type="slidenum">
              <a:rPr lang="en-US" smtClean="0"/>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a:t>Click to edit Master title style</a:t>
            </a:r>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a:xfrm>
            <a:off x="457200" y="1481329"/>
            <a:ext cx="8229600" cy="4386071"/>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074FF9CB-B340-473F-9EB4-DD709C6297FE}" type="datetime1">
              <a:rPr lang="en-US" smtClean="0"/>
              <a:t>11/22/18</a:t>
            </a:fld>
            <a:endParaRPr lang="en-US"/>
          </a:p>
        </p:txBody>
      </p:sp>
      <p:sp>
        <p:nvSpPr>
          <p:cNvPr id="5" name="Footer Placeholder 4"/>
          <p:cNvSpPr>
            <a:spLocks noGrp="1"/>
          </p:cNvSpPr>
          <p:nvPr>
            <p:ph type="ftr" sz="quarter" idx="11"/>
          </p:nvPr>
        </p:nvSpPr>
        <p:spPr/>
        <p:txBody>
          <a:bodyPr/>
          <a:lstStyle/>
          <a:p>
            <a:r>
              <a:rPr lang="en-US"/>
              <a:t>Definitions and measures</a:t>
            </a:r>
          </a:p>
        </p:txBody>
      </p:sp>
      <p:sp>
        <p:nvSpPr>
          <p:cNvPr id="6" name="Slide Number Placeholder 5"/>
          <p:cNvSpPr>
            <a:spLocks noGrp="1"/>
          </p:cNvSpPr>
          <p:nvPr>
            <p:ph type="sldNum" sz="quarter" idx="12"/>
          </p:nvPr>
        </p:nvSpPr>
        <p:spPr/>
        <p:txBody>
          <a:bodyPr/>
          <a:lstStyle/>
          <a:p>
            <a:fld id="{B3977D60-5343-49E1-BD8C-CA39C39BE7A5}"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274641"/>
            <a:ext cx="6324600" cy="5592760"/>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C7348E0B-0A44-409C-BD35-3932B296F9E5}" type="datetime1">
              <a:rPr lang="en-US" smtClean="0"/>
              <a:t>11/22/18</a:t>
            </a:fld>
            <a:endParaRPr lang="en-US"/>
          </a:p>
        </p:txBody>
      </p:sp>
      <p:sp>
        <p:nvSpPr>
          <p:cNvPr id="5" name="Footer Placeholder 4"/>
          <p:cNvSpPr>
            <a:spLocks noGrp="1"/>
          </p:cNvSpPr>
          <p:nvPr>
            <p:ph type="ftr" sz="quarter" idx="11"/>
          </p:nvPr>
        </p:nvSpPr>
        <p:spPr/>
        <p:txBody>
          <a:bodyPr/>
          <a:lstStyle/>
          <a:p>
            <a:r>
              <a:rPr lang="en-US"/>
              <a:t>Definitions and measures</a:t>
            </a:r>
          </a:p>
        </p:txBody>
      </p:sp>
      <p:sp>
        <p:nvSpPr>
          <p:cNvPr id="6" name="Slide Number Placeholder 5"/>
          <p:cNvSpPr>
            <a:spLocks noGrp="1"/>
          </p:cNvSpPr>
          <p:nvPr>
            <p:ph type="sldNum" sz="quarter" idx="12"/>
          </p:nvPr>
        </p:nvSpPr>
        <p:spPr/>
        <p:txBody>
          <a:bodyPr/>
          <a:lstStyle/>
          <a:p>
            <a:fld id="{B3977D60-5343-49E1-BD8C-CA39C39BE7A5}"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en-US"/>
              <a:t>Click to edit Master title style</a:t>
            </a:r>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21FADE3C-8444-414C-BB35-4DFB189448DC}" type="datetime1">
              <a:rPr lang="en-US" smtClean="0"/>
              <a:t>11/22/18</a:t>
            </a:fld>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r>
              <a:rPr lang="en-US"/>
              <a:t>Definitions and measures</a:t>
            </a:r>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B3977D60-5343-49E1-BD8C-CA39C39BE7A5}"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dt="0"/>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hyperlink" Target="http://www.conferenceboard.ca/hcp/hot-topics/worldInequality.aspx?AspxAutoDetectCookieSupport=1" TargetMode="External"/><Relationship Id="rId2" Type="http://schemas.openxmlformats.org/officeDocument/2006/relationships/notesSlide" Target="../notesSlides/notesSlide41.xml"/><Relationship Id="rId1" Type="http://schemas.openxmlformats.org/officeDocument/2006/relationships/slideLayout" Target="../slideLayouts/slideLayout2.xml"/><Relationship Id="rId4" Type="http://schemas.openxmlformats.org/officeDocument/2006/relationships/hyperlink" Target="http://www.conferenceboard.ca/hcp/Details/society/income-inequality.aspx" TargetMode="External"/></Relationships>
</file>

<file path=ppt/slides/_rels/slide4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B3977D60-5343-49E1-BD8C-CA39C39BE7A5}" type="slidenum">
              <a:rPr lang="en-US" smtClean="0"/>
              <a:t>1</a:t>
            </a:fld>
            <a:endParaRPr lang="en-US" dirty="0"/>
          </a:p>
        </p:txBody>
      </p:sp>
      <p:sp>
        <p:nvSpPr>
          <p:cNvPr id="10" name="Title 1">
            <a:extLst>
              <a:ext uri="{FF2B5EF4-FFF2-40B4-BE49-F238E27FC236}">
                <a16:creationId xmlns:a16="http://schemas.microsoft.com/office/drawing/2014/main" id="{C1F619EF-4488-4994-9515-E05B061934ED}"/>
              </a:ext>
            </a:extLst>
          </p:cNvPr>
          <p:cNvSpPr txBox="1">
            <a:spLocks/>
          </p:cNvSpPr>
          <p:nvPr/>
        </p:nvSpPr>
        <p:spPr>
          <a:xfrm>
            <a:off x="457200" y="2362200"/>
            <a:ext cx="7772400" cy="3200400"/>
          </a:xfrm>
          <a:prstGeom prst="rect">
            <a:avLst/>
          </a:prstGeom>
        </p:spPr>
        <p:txBody>
          <a:bodyPr vert="horz" anchor="b">
            <a:normAutofit/>
            <a:scene3d>
              <a:camera prst="orthographicFront"/>
              <a:lightRig rig="soft" dir="t"/>
            </a:scene3d>
            <a:sp3d prstMaterial="softEdge">
              <a:bevelT w="25400" h="25400"/>
            </a:sp3d>
          </a:bodyPr>
          <a:lstStyle>
            <a:lvl1pPr algn="r" rtl="0" eaLnBrk="1" latinLnBrk="0" hangingPunct="1">
              <a:spcBef>
                <a:spcPct val="0"/>
              </a:spcBef>
              <a:buNone/>
              <a:defRPr kumimoji="0" sz="4800" b="1" kern="1200">
                <a:solidFill>
                  <a:schemeClr val="tx2"/>
                </a:solidFill>
                <a:effectLst>
                  <a:outerShdw blurRad="31750" dist="25400" dir="5400000" algn="tl" rotWithShape="0">
                    <a:srgbClr val="000000">
                      <a:alpha val="25000"/>
                    </a:srgbClr>
                  </a:outerShdw>
                </a:effectLst>
                <a:latin typeface="+mj-lt"/>
                <a:ea typeface="+mj-ea"/>
                <a:cs typeface="+mj-cs"/>
              </a:defRPr>
            </a:lvl1pPr>
            <a:extLst/>
          </a:lstStyle>
          <a:p>
            <a:pPr algn="ctr"/>
            <a:r>
              <a:rPr lang="en-US" sz="3600" dirty="0">
                <a:effectLst/>
              </a:rPr>
              <a:t>Session 5</a:t>
            </a:r>
          </a:p>
          <a:p>
            <a:pPr algn="ctr"/>
            <a:endParaRPr lang="en-US" sz="3200" dirty="0">
              <a:effectLst/>
            </a:endParaRPr>
          </a:p>
          <a:p>
            <a:pPr algn="ctr"/>
            <a:r>
              <a:rPr lang="en-US" dirty="0">
                <a:effectLst/>
              </a:rPr>
              <a:t>Measuring poverty and inequality</a:t>
            </a:r>
            <a:endParaRPr lang="en-US" sz="6000" dirty="0">
              <a:effectLst/>
            </a:endParaRPr>
          </a:p>
          <a:p>
            <a:pPr algn="ctr"/>
            <a:endParaRPr lang="en-US" sz="6000" dirty="0"/>
          </a:p>
        </p:txBody>
      </p:sp>
    </p:spTree>
    <p:extLst>
      <p:ext uri="{BB962C8B-B14F-4D97-AF65-F5344CB8AC3E}">
        <p14:creationId xmlns:p14="http://schemas.microsoft.com/office/powerpoint/2010/main" val="8108940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4000" dirty="0"/>
              <a:t>Poverty, inequality and vulnerability</a:t>
            </a:r>
          </a:p>
        </p:txBody>
      </p:sp>
      <p:sp>
        <p:nvSpPr>
          <p:cNvPr id="6" name="Slide Number Placeholder 5"/>
          <p:cNvSpPr>
            <a:spLocks noGrp="1"/>
          </p:cNvSpPr>
          <p:nvPr>
            <p:ph type="sldNum" sz="quarter" idx="12"/>
          </p:nvPr>
        </p:nvSpPr>
        <p:spPr/>
        <p:txBody>
          <a:bodyPr/>
          <a:lstStyle/>
          <a:p>
            <a:fld id="{B3977D60-5343-49E1-BD8C-CA39C39BE7A5}" type="slidenum">
              <a:rPr lang="en-US" smtClean="0"/>
              <a:t>2</a:t>
            </a:fld>
            <a:endParaRPr lang="en-US" dirty="0"/>
          </a:p>
        </p:txBody>
      </p:sp>
    </p:spTree>
    <p:extLst>
      <p:ext uri="{BB962C8B-B14F-4D97-AF65-F5344CB8AC3E}">
        <p14:creationId xmlns:p14="http://schemas.microsoft.com/office/powerpoint/2010/main" val="22498325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spcBef>
                <a:spcPts val="1200"/>
              </a:spcBef>
            </a:pPr>
            <a:r>
              <a:rPr lang="en-US" sz="2400" dirty="0">
                <a:latin typeface="Calibri" pitchFamily="34" charset="0"/>
              </a:rPr>
              <a:t>Economic growth makes development possible.</a:t>
            </a:r>
          </a:p>
          <a:p>
            <a:pPr>
              <a:spcBef>
                <a:spcPts val="1200"/>
              </a:spcBef>
            </a:pPr>
            <a:r>
              <a:rPr lang="en-US" sz="2400" dirty="0">
                <a:latin typeface="Calibri" pitchFamily="34" charset="0"/>
              </a:rPr>
              <a:t>But the rate of growth is an incomplete measure of development success at the macro level because:</a:t>
            </a:r>
          </a:p>
          <a:p>
            <a:pPr lvl="1">
              <a:spcBef>
                <a:spcPts val="1200"/>
              </a:spcBef>
              <a:buClr>
                <a:schemeClr val="tx1"/>
              </a:buClr>
            </a:pPr>
            <a:r>
              <a:rPr lang="en-US" sz="2000" dirty="0">
                <a:latin typeface="Calibri" pitchFamily="34" charset="0"/>
              </a:rPr>
              <a:t>it describes only what is happening on average.</a:t>
            </a:r>
          </a:p>
          <a:p>
            <a:pPr lvl="1">
              <a:spcBef>
                <a:spcPts val="1200"/>
              </a:spcBef>
              <a:buClr>
                <a:schemeClr val="tx1"/>
              </a:buClr>
            </a:pPr>
            <a:r>
              <a:rPr lang="en-US" sz="2000" dirty="0">
                <a:latin typeface="Calibri" pitchFamily="34" charset="0"/>
              </a:rPr>
              <a:t>it describes only what is happening to income.</a:t>
            </a:r>
          </a:p>
          <a:p>
            <a:pPr>
              <a:spcBef>
                <a:spcPts val="1200"/>
              </a:spcBef>
            </a:pPr>
            <a:r>
              <a:rPr lang="en-US" sz="2400" dirty="0">
                <a:latin typeface="Calibri" pitchFamily="34" charset="0"/>
              </a:rPr>
              <a:t>For more complete assessments development analysts consider also what is happening to:</a:t>
            </a:r>
          </a:p>
          <a:p>
            <a:pPr lvl="1">
              <a:spcBef>
                <a:spcPts val="1200"/>
              </a:spcBef>
              <a:buClr>
                <a:schemeClr val="tx1"/>
              </a:buClr>
            </a:pPr>
            <a:r>
              <a:rPr lang="en-US" sz="2000" dirty="0">
                <a:latin typeface="Calibri" pitchFamily="34" charset="0"/>
              </a:rPr>
              <a:t>poverty, </a:t>
            </a:r>
          </a:p>
          <a:p>
            <a:pPr lvl="1">
              <a:spcBef>
                <a:spcPts val="1200"/>
              </a:spcBef>
              <a:buClr>
                <a:schemeClr val="tx1"/>
              </a:buClr>
            </a:pPr>
            <a:r>
              <a:rPr lang="en-US" sz="2000" dirty="0">
                <a:latin typeface="Calibri" pitchFamily="34" charset="0"/>
              </a:rPr>
              <a:t>Inequality, and </a:t>
            </a:r>
          </a:p>
          <a:p>
            <a:pPr lvl="1">
              <a:spcBef>
                <a:spcPts val="1200"/>
              </a:spcBef>
              <a:buClr>
                <a:schemeClr val="tx1"/>
              </a:buClr>
            </a:pPr>
            <a:r>
              <a:rPr lang="en-US" sz="2000" dirty="0">
                <a:latin typeface="Calibri" pitchFamily="34" charset="0"/>
              </a:rPr>
              <a:t>vulnerability.</a:t>
            </a:r>
          </a:p>
          <a:p>
            <a:endParaRPr lang="en-US" dirty="0"/>
          </a:p>
          <a:p>
            <a:endParaRPr lang="en-US" dirty="0"/>
          </a:p>
        </p:txBody>
      </p:sp>
      <p:sp>
        <p:nvSpPr>
          <p:cNvPr id="3" name="Title 2"/>
          <p:cNvSpPr>
            <a:spLocks noGrp="1"/>
          </p:cNvSpPr>
          <p:nvPr>
            <p:ph type="title"/>
          </p:nvPr>
        </p:nvSpPr>
        <p:spPr>
          <a:xfrm>
            <a:off x="152400" y="228600"/>
            <a:ext cx="8915400" cy="1143000"/>
          </a:xfrm>
        </p:spPr>
        <p:txBody>
          <a:bodyPr>
            <a:normAutofit/>
          </a:bodyPr>
          <a:lstStyle/>
          <a:p>
            <a:r>
              <a:rPr lang="en-US" sz="3600" dirty="0">
                <a:solidFill>
                  <a:srgbClr val="2891AA"/>
                </a:solidFill>
                <a:effectLst/>
              </a:rPr>
              <a:t>Introduction</a:t>
            </a:r>
          </a:p>
        </p:txBody>
      </p:sp>
      <p:sp>
        <p:nvSpPr>
          <p:cNvPr id="5" name="Footer Placeholder 4"/>
          <p:cNvSpPr>
            <a:spLocks noGrp="1"/>
          </p:cNvSpPr>
          <p:nvPr>
            <p:ph type="ftr" sz="quarter" idx="11"/>
          </p:nvPr>
        </p:nvSpPr>
        <p:spPr>
          <a:xfrm>
            <a:off x="2590800" y="6400800"/>
            <a:ext cx="5627281" cy="365125"/>
          </a:xfrm>
        </p:spPr>
        <p:txBody>
          <a:bodyPr/>
          <a:lstStyle/>
          <a:p>
            <a:r>
              <a:rPr lang="en-US" dirty="0"/>
              <a:t>Introduction</a:t>
            </a:r>
          </a:p>
        </p:txBody>
      </p:sp>
      <p:sp>
        <p:nvSpPr>
          <p:cNvPr id="6" name="Slide Number Placeholder 5"/>
          <p:cNvSpPr>
            <a:spLocks noGrp="1"/>
          </p:cNvSpPr>
          <p:nvPr>
            <p:ph type="sldNum" sz="quarter" idx="12"/>
          </p:nvPr>
        </p:nvSpPr>
        <p:spPr/>
        <p:txBody>
          <a:bodyPr/>
          <a:lstStyle/>
          <a:p>
            <a:fld id="{B3977D60-5343-49E1-BD8C-CA39C39BE7A5}" type="slidenum">
              <a:rPr lang="en-US" smtClean="0"/>
              <a:t>3</a:t>
            </a:fld>
            <a:endParaRPr lang="en-US" dirty="0"/>
          </a:p>
        </p:txBody>
      </p:sp>
    </p:spTree>
    <p:extLst>
      <p:ext uri="{BB962C8B-B14F-4D97-AF65-F5344CB8AC3E}">
        <p14:creationId xmlns:p14="http://schemas.microsoft.com/office/powerpoint/2010/main" val="21153431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2400" y="228600"/>
            <a:ext cx="8915400" cy="1143000"/>
          </a:xfrm>
        </p:spPr>
        <p:txBody>
          <a:bodyPr>
            <a:normAutofit/>
          </a:bodyPr>
          <a:lstStyle/>
          <a:p>
            <a:r>
              <a:rPr lang="en-US" sz="3600" dirty="0">
                <a:solidFill>
                  <a:srgbClr val="2891AA"/>
                </a:solidFill>
                <a:effectLst/>
              </a:rPr>
              <a:t>Introduction</a:t>
            </a:r>
          </a:p>
        </p:txBody>
      </p:sp>
      <p:sp>
        <p:nvSpPr>
          <p:cNvPr id="5" name="Footer Placeholder 4"/>
          <p:cNvSpPr>
            <a:spLocks noGrp="1"/>
          </p:cNvSpPr>
          <p:nvPr>
            <p:ph type="ftr" sz="quarter" idx="11"/>
          </p:nvPr>
        </p:nvSpPr>
        <p:spPr>
          <a:xfrm>
            <a:off x="2590800" y="6400800"/>
            <a:ext cx="5627281" cy="365125"/>
          </a:xfrm>
        </p:spPr>
        <p:txBody>
          <a:bodyPr/>
          <a:lstStyle/>
          <a:p>
            <a:r>
              <a:rPr lang="en-US" dirty="0"/>
              <a:t>Introduction</a:t>
            </a:r>
          </a:p>
        </p:txBody>
      </p:sp>
      <p:sp>
        <p:nvSpPr>
          <p:cNvPr id="6" name="Slide Number Placeholder 5"/>
          <p:cNvSpPr>
            <a:spLocks noGrp="1"/>
          </p:cNvSpPr>
          <p:nvPr>
            <p:ph type="sldNum" sz="quarter" idx="12"/>
          </p:nvPr>
        </p:nvSpPr>
        <p:spPr/>
        <p:txBody>
          <a:bodyPr/>
          <a:lstStyle/>
          <a:p>
            <a:fld id="{B3977D60-5343-49E1-BD8C-CA39C39BE7A5}" type="slidenum">
              <a:rPr lang="en-US" smtClean="0"/>
              <a:t>4</a:t>
            </a:fld>
            <a:endParaRPr lang="en-US" dirty="0"/>
          </a:p>
        </p:txBody>
      </p:sp>
      <p:graphicFrame>
        <p:nvGraphicFramePr>
          <p:cNvPr id="20" name="Table 19"/>
          <p:cNvGraphicFramePr>
            <a:graphicFrameLocks noGrp="1"/>
          </p:cNvGraphicFramePr>
          <p:nvPr>
            <p:extLst>
              <p:ext uri="{D42A27DB-BD31-4B8C-83A1-F6EECF244321}">
                <p14:modId xmlns:p14="http://schemas.microsoft.com/office/powerpoint/2010/main" val="126574117"/>
              </p:ext>
            </p:extLst>
          </p:nvPr>
        </p:nvGraphicFramePr>
        <p:xfrm>
          <a:off x="5029200" y="2230729"/>
          <a:ext cx="3352800" cy="3627120"/>
        </p:xfrm>
        <a:graphic>
          <a:graphicData uri="http://schemas.openxmlformats.org/drawingml/2006/table">
            <a:tbl>
              <a:tblPr firstRow="1" bandRow="1">
                <a:tableStyleId>{5C22544A-7EE6-4342-B048-85BDC9FD1C3A}</a:tableStyleId>
              </a:tblPr>
              <a:tblGrid>
                <a:gridCol w="3352800">
                  <a:extLst>
                    <a:ext uri="{9D8B030D-6E8A-4147-A177-3AD203B41FA5}">
                      <a16:colId xmlns:a16="http://schemas.microsoft.com/office/drawing/2014/main" val="20000"/>
                    </a:ext>
                  </a:extLst>
                </a:gridCol>
              </a:tblGrid>
              <a:tr h="853440">
                <a:tc>
                  <a:txBody>
                    <a:bodyPr/>
                    <a:lstStyle/>
                    <a:p>
                      <a:r>
                        <a:rPr lang="en-US" sz="2000" b="1" dirty="0">
                          <a:latin typeface="Calibri" pitchFamily="34" charset="0"/>
                        </a:rPr>
                        <a:t>Poverty</a:t>
                      </a:r>
                    </a:p>
                    <a:p>
                      <a:r>
                        <a:rPr lang="en-US" sz="2000" baseline="0" dirty="0">
                          <a:latin typeface="Calibri" pitchFamily="34" charset="0"/>
                        </a:rPr>
                        <a:t>    </a:t>
                      </a:r>
                      <a:r>
                        <a:rPr lang="en-US" sz="2000" b="0" baseline="0" dirty="0">
                          <a:latin typeface="Calibri" pitchFamily="34" charset="0"/>
                        </a:rPr>
                        <a:t>Income poverty</a:t>
                      </a:r>
                    </a:p>
                    <a:p>
                      <a:r>
                        <a:rPr lang="en-US" sz="2000" b="0" baseline="0" dirty="0">
                          <a:latin typeface="Calibri" pitchFamily="34" charset="0"/>
                        </a:rPr>
                        <a:t>    Non-income poverty</a:t>
                      </a:r>
                      <a:endParaRPr lang="en-US" sz="2000" b="0" dirty="0">
                        <a:latin typeface="Calibri" pitchFamily="34" charset="0"/>
                      </a:endParaRPr>
                    </a:p>
                    <a:p>
                      <a:endParaRPr lang="en-US" sz="2000" dirty="0">
                        <a:latin typeface="Calibri" pitchFamily="34" charset="0"/>
                      </a:endParaRPr>
                    </a:p>
                  </a:txBody>
                  <a:tcPr/>
                </a:tc>
                <a:extLst>
                  <a:ext uri="{0D108BD9-81ED-4DB2-BD59-A6C34878D82A}">
                    <a16:rowId xmlns:a16="http://schemas.microsoft.com/office/drawing/2014/main" val="10000"/>
                  </a:ext>
                </a:extLst>
              </a:tr>
              <a:tr h="396240">
                <a:tc>
                  <a:txBody>
                    <a:bodyPr/>
                    <a:lstStyle/>
                    <a:p>
                      <a:r>
                        <a:rPr lang="en-US" sz="2000" b="1" dirty="0">
                          <a:latin typeface="Calibri" pitchFamily="34" charset="0"/>
                        </a:rPr>
                        <a:t>Inequality</a:t>
                      </a:r>
                    </a:p>
                    <a:p>
                      <a:r>
                        <a:rPr lang="en-US" sz="2000" dirty="0">
                          <a:latin typeface="Calibri" pitchFamily="34" charset="0"/>
                        </a:rPr>
                        <a:t>    Income inequality</a:t>
                      </a:r>
                    </a:p>
                    <a:p>
                      <a:r>
                        <a:rPr lang="en-US" sz="2000" dirty="0">
                          <a:latin typeface="Calibri" pitchFamily="34" charset="0"/>
                        </a:rPr>
                        <a:t>    Other inequality</a:t>
                      </a:r>
                    </a:p>
                    <a:p>
                      <a:endParaRPr lang="en-US" sz="2000" dirty="0">
                        <a:latin typeface="Calibri" pitchFamily="34" charset="0"/>
                      </a:endParaRPr>
                    </a:p>
                  </a:txBody>
                  <a:tcPr/>
                </a:tc>
                <a:extLst>
                  <a:ext uri="{0D108BD9-81ED-4DB2-BD59-A6C34878D82A}">
                    <a16:rowId xmlns:a16="http://schemas.microsoft.com/office/drawing/2014/main" val="10001"/>
                  </a:ext>
                </a:extLst>
              </a:tr>
              <a:tr h="396240">
                <a:tc>
                  <a:txBody>
                    <a:bodyPr/>
                    <a:lstStyle/>
                    <a:p>
                      <a:r>
                        <a:rPr lang="en-US" sz="2000" b="1" dirty="0">
                          <a:latin typeface="Calibri" pitchFamily="34" charset="0"/>
                        </a:rPr>
                        <a:t>Vulnerability</a:t>
                      </a:r>
                    </a:p>
                    <a:p>
                      <a:endParaRPr lang="en-US" sz="2000" dirty="0">
                        <a:latin typeface="Calibri" pitchFamily="34" charset="0"/>
                      </a:endParaRPr>
                    </a:p>
                    <a:p>
                      <a:endParaRPr lang="en-US" sz="2000" dirty="0">
                        <a:latin typeface="Calibri" pitchFamily="34" charset="0"/>
                      </a:endParaRPr>
                    </a:p>
                  </a:txBody>
                  <a:tcPr/>
                </a:tc>
                <a:extLst>
                  <a:ext uri="{0D108BD9-81ED-4DB2-BD59-A6C34878D82A}">
                    <a16:rowId xmlns:a16="http://schemas.microsoft.com/office/drawing/2014/main" val="10002"/>
                  </a:ext>
                </a:extLst>
              </a:tr>
            </a:tbl>
          </a:graphicData>
        </a:graphic>
      </p:graphicFrame>
      <p:graphicFrame>
        <p:nvGraphicFramePr>
          <p:cNvPr id="21" name="Table 20"/>
          <p:cNvGraphicFramePr>
            <a:graphicFrameLocks noGrp="1"/>
          </p:cNvGraphicFramePr>
          <p:nvPr>
            <p:extLst>
              <p:ext uri="{D42A27DB-BD31-4B8C-83A1-F6EECF244321}">
                <p14:modId xmlns:p14="http://schemas.microsoft.com/office/powerpoint/2010/main" val="782825393"/>
              </p:ext>
            </p:extLst>
          </p:nvPr>
        </p:nvGraphicFramePr>
        <p:xfrm>
          <a:off x="838200" y="2474569"/>
          <a:ext cx="2895600" cy="2316480"/>
        </p:xfrm>
        <a:graphic>
          <a:graphicData uri="http://schemas.openxmlformats.org/drawingml/2006/table">
            <a:tbl>
              <a:tblPr firstRow="1" bandRow="1">
                <a:tableStyleId>{5C22544A-7EE6-4342-B048-85BDC9FD1C3A}</a:tableStyleId>
              </a:tblPr>
              <a:tblGrid>
                <a:gridCol w="2895600">
                  <a:extLst>
                    <a:ext uri="{9D8B030D-6E8A-4147-A177-3AD203B41FA5}">
                      <a16:colId xmlns:a16="http://schemas.microsoft.com/office/drawing/2014/main" val="20000"/>
                    </a:ext>
                  </a:extLst>
                </a:gridCol>
              </a:tblGrid>
              <a:tr h="990600">
                <a:tc>
                  <a:txBody>
                    <a:bodyPr/>
                    <a:lstStyle/>
                    <a:p>
                      <a:r>
                        <a:rPr lang="en-US" sz="2000" b="0" dirty="0">
                          <a:latin typeface="Calibri" pitchFamily="34" charset="0"/>
                        </a:rPr>
                        <a:t>Focuses</a:t>
                      </a:r>
                      <a:r>
                        <a:rPr lang="en-US" sz="2000" b="0" baseline="0" dirty="0">
                          <a:latin typeface="Calibri" pitchFamily="34" charset="0"/>
                        </a:rPr>
                        <a:t> only on what is happening to </a:t>
                      </a:r>
                      <a:r>
                        <a:rPr lang="en-US" sz="2000" b="1" i="1" baseline="0" dirty="0">
                          <a:latin typeface="Calibri" pitchFamily="34" charset="0"/>
                        </a:rPr>
                        <a:t>average</a:t>
                      </a:r>
                      <a:r>
                        <a:rPr lang="en-US" sz="2000" b="0" i="1" baseline="0" dirty="0">
                          <a:latin typeface="Calibri" pitchFamily="34" charset="0"/>
                        </a:rPr>
                        <a:t> </a:t>
                      </a:r>
                      <a:r>
                        <a:rPr lang="en-US" sz="2000" b="0" i="0" baseline="0" dirty="0">
                          <a:latin typeface="Calibri" pitchFamily="34" charset="0"/>
                        </a:rPr>
                        <a:t>income</a:t>
                      </a:r>
                      <a:endParaRPr lang="en-US" sz="2000" b="0" dirty="0">
                        <a:latin typeface="Calibri" pitchFamily="34" charset="0"/>
                      </a:endParaRPr>
                    </a:p>
                    <a:p>
                      <a:endParaRPr lang="en-US" sz="2000" dirty="0">
                        <a:latin typeface="Calibri" pitchFamily="34" charset="0"/>
                      </a:endParaRPr>
                    </a:p>
                  </a:txBody>
                  <a:tcPr/>
                </a:tc>
                <a:extLst>
                  <a:ext uri="{0D108BD9-81ED-4DB2-BD59-A6C34878D82A}">
                    <a16:rowId xmlns:a16="http://schemas.microsoft.com/office/drawing/2014/main" val="10000"/>
                  </a:ext>
                </a:extLst>
              </a:tr>
              <a:tr h="396240">
                <a:tc>
                  <a:txBody>
                    <a:bodyPr/>
                    <a:lstStyle/>
                    <a:p>
                      <a:r>
                        <a:rPr lang="en-US" sz="2000" dirty="0">
                          <a:latin typeface="Calibri" pitchFamily="34" charset="0"/>
                        </a:rPr>
                        <a:t>Focuses only on what is happening to </a:t>
                      </a:r>
                      <a:r>
                        <a:rPr lang="en-US" sz="2000" b="1" i="1" dirty="0">
                          <a:latin typeface="Calibri" pitchFamily="34" charset="0"/>
                        </a:rPr>
                        <a:t>income</a:t>
                      </a:r>
                      <a:endParaRPr lang="en-US" sz="2000" b="1" baseline="0" dirty="0">
                        <a:latin typeface="Calibri" pitchFamily="34" charset="0"/>
                      </a:endParaRPr>
                    </a:p>
                    <a:p>
                      <a:endParaRPr lang="en-US" sz="2000" dirty="0">
                        <a:latin typeface="Calibri" pitchFamily="34" charset="0"/>
                      </a:endParaRPr>
                    </a:p>
                  </a:txBody>
                  <a:tcPr/>
                </a:tc>
                <a:extLst>
                  <a:ext uri="{0D108BD9-81ED-4DB2-BD59-A6C34878D82A}">
                    <a16:rowId xmlns:a16="http://schemas.microsoft.com/office/drawing/2014/main" val="10001"/>
                  </a:ext>
                </a:extLst>
              </a:tr>
            </a:tbl>
          </a:graphicData>
        </a:graphic>
      </p:graphicFrame>
      <p:cxnSp>
        <p:nvCxnSpPr>
          <p:cNvPr id="22" name="Straight Arrow Connector 21"/>
          <p:cNvCxnSpPr/>
          <p:nvPr/>
        </p:nvCxnSpPr>
        <p:spPr>
          <a:xfrm flipH="1">
            <a:off x="3657600" y="2886049"/>
            <a:ext cx="1371600" cy="0"/>
          </a:xfrm>
          <a:prstGeom prst="straightConnector1">
            <a:avLst/>
          </a:prstGeom>
          <a:ln w="254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flipV="1">
            <a:off x="3657600" y="2962249"/>
            <a:ext cx="1371600" cy="1219200"/>
          </a:xfrm>
          <a:prstGeom prst="straightConnector1">
            <a:avLst/>
          </a:prstGeom>
          <a:ln w="25400">
            <a:solidFill>
              <a:schemeClr val="bg1">
                <a:lumMod val="7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flipH="1" flipV="1">
            <a:off x="3657600" y="3114649"/>
            <a:ext cx="1371600" cy="1066800"/>
          </a:xfrm>
          <a:prstGeom prst="straightConnector1">
            <a:avLst/>
          </a:prstGeom>
          <a:ln w="254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p:nvPr/>
        </p:nvCxnSpPr>
        <p:spPr>
          <a:xfrm>
            <a:off x="3657600" y="4257649"/>
            <a:ext cx="1371600" cy="0"/>
          </a:xfrm>
          <a:prstGeom prst="straightConnector1">
            <a:avLst/>
          </a:prstGeom>
          <a:ln w="25400">
            <a:solidFill>
              <a:schemeClr val="bg1">
                <a:lumMod val="7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p:nvPr/>
        </p:nvCxnSpPr>
        <p:spPr>
          <a:xfrm>
            <a:off x="3657600" y="4333849"/>
            <a:ext cx="1371600" cy="1066800"/>
          </a:xfrm>
          <a:prstGeom prst="straightConnector1">
            <a:avLst/>
          </a:prstGeom>
          <a:ln w="25400">
            <a:solidFill>
              <a:schemeClr val="bg1">
                <a:lumMod val="7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28" name="TextBox 27"/>
          <p:cNvSpPr txBox="1"/>
          <p:nvPr/>
        </p:nvSpPr>
        <p:spPr>
          <a:xfrm>
            <a:off x="685800" y="1447800"/>
            <a:ext cx="3124200" cy="1015663"/>
          </a:xfrm>
          <a:prstGeom prst="rect">
            <a:avLst/>
          </a:prstGeom>
          <a:noFill/>
        </p:spPr>
        <p:txBody>
          <a:bodyPr wrap="square" rtlCol="0">
            <a:spAutoFit/>
          </a:bodyPr>
          <a:lstStyle/>
          <a:p>
            <a:pPr algn="ctr"/>
            <a:r>
              <a:rPr lang="en-US" sz="2000" i="1" dirty="0">
                <a:latin typeface="Calibri" pitchFamily="34" charset="0"/>
              </a:rPr>
              <a:t>Possible weaknesses of growth rates as indicators of development success</a:t>
            </a:r>
          </a:p>
        </p:txBody>
      </p:sp>
      <p:sp>
        <p:nvSpPr>
          <p:cNvPr id="29" name="TextBox 28"/>
          <p:cNvSpPr txBox="1"/>
          <p:nvPr/>
        </p:nvSpPr>
        <p:spPr>
          <a:xfrm>
            <a:off x="5219700" y="1590649"/>
            <a:ext cx="2971800" cy="400110"/>
          </a:xfrm>
          <a:prstGeom prst="rect">
            <a:avLst/>
          </a:prstGeom>
          <a:noFill/>
        </p:spPr>
        <p:txBody>
          <a:bodyPr wrap="square" rtlCol="0">
            <a:spAutoFit/>
          </a:bodyPr>
          <a:lstStyle/>
          <a:p>
            <a:pPr algn="ctr"/>
            <a:r>
              <a:rPr lang="en-US" sz="2000" i="1" dirty="0">
                <a:latin typeface="Calibri" pitchFamily="34" charset="0"/>
              </a:rPr>
              <a:t>Additional indicators</a:t>
            </a:r>
          </a:p>
        </p:txBody>
      </p:sp>
    </p:spTree>
    <p:extLst>
      <p:ext uri="{BB962C8B-B14F-4D97-AF65-F5344CB8AC3E}">
        <p14:creationId xmlns:p14="http://schemas.microsoft.com/office/powerpoint/2010/main" val="1708885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2"/>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5"/>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24"/>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26"/>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4000" dirty="0"/>
              <a:t>Poverty</a:t>
            </a:r>
          </a:p>
        </p:txBody>
      </p:sp>
      <p:sp>
        <p:nvSpPr>
          <p:cNvPr id="6" name="Slide Number Placeholder 5"/>
          <p:cNvSpPr>
            <a:spLocks noGrp="1"/>
          </p:cNvSpPr>
          <p:nvPr>
            <p:ph type="sldNum" sz="quarter" idx="12"/>
          </p:nvPr>
        </p:nvSpPr>
        <p:spPr/>
        <p:txBody>
          <a:bodyPr/>
          <a:lstStyle/>
          <a:p>
            <a:fld id="{B3977D60-5343-49E1-BD8C-CA39C39BE7A5}" type="slidenum">
              <a:rPr lang="en-US" smtClean="0"/>
              <a:t>5</a:t>
            </a:fld>
            <a:endParaRPr lang="en-US" dirty="0"/>
          </a:p>
        </p:txBody>
      </p:sp>
    </p:spTree>
    <p:extLst>
      <p:ext uri="{BB962C8B-B14F-4D97-AF65-F5344CB8AC3E}">
        <p14:creationId xmlns:p14="http://schemas.microsoft.com/office/powerpoint/2010/main" val="1039923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US" sz="2400" b="1" dirty="0">
                <a:solidFill>
                  <a:srgbClr val="2891AA"/>
                </a:solidFill>
                <a:latin typeface="Calibri" pitchFamily="34" charset="0"/>
              </a:rPr>
              <a:t>Definition</a:t>
            </a:r>
            <a:r>
              <a:rPr lang="en-US" sz="2400" dirty="0">
                <a:latin typeface="Calibri" pitchFamily="34" charset="0"/>
              </a:rPr>
              <a:t>: People experiencing </a:t>
            </a:r>
            <a:r>
              <a:rPr lang="en-US" sz="2400" b="1" dirty="0">
                <a:latin typeface="Calibri" pitchFamily="34" charset="0"/>
              </a:rPr>
              <a:t>well-being</a:t>
            </a:r>
            <a:r>
              <a:rPr lang="en-US" sz="2400" dirty="0">
                <a:latin typeface="Calibri" pitchFamily="34" charset="0"/>
              </a:rPr>
              <a:t> below some </a:t>
            </a:r>
            <a:r>
              <a:rPr lang="en-US" sz="2400" b="1" dirty="0">
                <a:latin typeface="Calibri" pitchFamily="34" charset="0"/>
              </a:rPr>
              <a:t>minimally acceptable</a:t>
            </a:r>
            <a:r>
              <a:rPr lang="en-US" sz="2400" dirty="0">
                <a:latin typeface="Calibri" pitchFamily="34" charset="0"/>
              </a:rPr>
              <a:t> level.</a:t>
            </a:r>
          </a:p>
          <a:p>
            <a:endParaRPr lang="en-US" sz="2400" dirty="0">
              <a:latin typeface="Calibri" pitchFamily="34" charset="0"/>
            </a:endParaRPr>
          </a:p>
          <a:p>
            <a:r>
              <a:rPr lang="en-US" sz="2400" dirty="0">
                <a:latin typeface="Calibri" pitchFamily="34" charset="0"/>
              </a:rPr>
              <a:t>Specific measures differ in choices regarding:</a:t>
            </a:r>
          </a:p>
          <a:p>
            <a:pPr lvl="1">
              <a:buClr>
                <a:schemeClr val="tx1"/>
              </a:buClr>
            </a:pPr>
            <a:r>
              <a:rPr lang="en-US" sz="2000" dirty="0">
                <a:latin typeface="Calibri" pitchFamily="34" charset="0"/>
              </a:rPr>
              <a:t>how to measure well-being.</a:t>
            </a:r>
          </a:p>
          <a:p>
            <a:pPr lvl="1">
              <a:buClr>
                <a:schemeClr val="tx1"/>
              </a:buClr>
            </a:pPr>
            <a:r>
              <a:rPr lang="en-US" sz="2000" dirty="0">
                <a:latin typeface="Calibri" pitchFamily="34" charset="0"/>
              </a:rPr>
              <a:t>how to draw the line defining “unacceptably little.”</a:t>
            </a:r>
          </a:p>
          <a:p>
            <a:pPr lvl="1">
              <a:buClr>
                <a:schemeClr val="tx1"/>
              </a:buClr>
            </a:pPr>
            <a:r>
              <a:rPr lang="en-US" sz="2000" dirty="0">
                <a:latin typeface="Calibri" pitchFamily="34" charset="0"/>
              </a:rPr>
              <a:t>how to aggregate information for many people.</a:t>
            </a:r>
          </a:p>
          <a:p>
            <a:endParaRPr lang="en-US" dirty="0"/>
          </a:p>
          <a:p>
            <a:r>
              <a:rPr lang="en-US" sz="2400" dirty="0">
                <a:latin typeface="Calibri" pitchFamily="34" charset="0"/>
              </a:rPr>
              <a:t>Note: The reduction of poverty is now the main objective of the World Bank.</a:t>
            </a:r>
          </a:p>
          <a:p>
            <a:endParaRPr lang="en-US" dirty="0"/>
          </a:p>
        </p:txBody>
      </p:sp>
      <p:sp>
        <p:nvSpPr>
          <p:cNvPr id="3" name="Title 2"/>
          <p:cNvSpPr>
            <a:spLocks noGrp="1"/>
          </p:cNvSpPr>
          <p:nvPr>
            <p:ph type="title"/>
          </p:nvPr>
        </p:nvSpPr>
        <p:spPr>
          <a:xfrm>
            <a:off x="152400" y="228600"/>
            <a:ext cx="8915400" cy="1143000"/>
          </a:xfrm>
        </p:spPr>
        <p:txBody>
          <a:bodyPr>
            <a:normAutofit/>
          </a:bodyPr>
          <a:lstStyle/>
          <a:p>
            <a:r>
              <a:rPr lang="en-US" sz="3600" dirty="0">
                <a:solidFill>
                  <a:srgbClr val="2891AA"/>
                </a:solidFill>
                <a:effectLst/>
              </a:rPr>
              <a:t>Poverty</a:t>
            </a:r>
          </a:p>
        </p:txBody>
      </p:sp>
      <p:sp>
        <p:nvSpPr>
          <p:cNvPr id="5" name="Footer Placeholder 4"/>
          <p:cNvSpPr>
            <a:spLocks noGrp="1"/>
          </p:cNvSpPr>
          <p:nvPr>
            <p:ph type="ftr" sz="quarter" idx="11"/>
          </p:nvPr>
        </p:nvSpPr>
        <p:spPr>
          <a:xfrm>
            <a:off x="2590800" y="6400800"/>
            <a:ext cx="5627281" cy="365125"/>
          </a:xfrm>
        </p:spPr>
        <p:txBody>
          <a:bodyPr/>
          <a:lstStyle/>
          <a:p>
            <a:r>
              <a:rPr lang="en-US" dirty="0"/>
              <a:t>Definitions and measures</a:t>
            </a:r>
          </a:p>
        </p:txBody>
      </p:sp>
      <p:sp>
        <p:nvSpPr>
          <p:cNvPr id="6" name="Slide Number Placeholder 5"/>
          <p:cNvSpPr>
            <a:spLocks noGrp="1"/>
          </p:cNvSpPr>
          <p:nvPr>
            <p:ph type="sldNum" sz="quarter" idx="12"/>
          </p:nvPr>
        </p:nvSpPr>
        <p:spPr/>
        <p:txBody>
          <a:bodyPr/>
          <a:lstStyle/>
          <a:p>
            <a:fld id="{B3977D60-5343-49E1-BD8C-CA39C39BE7A5}" type="slidenum">
              <a:rPr lang="en-US" smtClean="0"/>
              <a:t>6</a:t>
            </a:fld>
            <a:endParaRPr lang="en-US" dirty="0"/>
          </a:p>
        </p:txBody>
      </p:sp>
    </p:spTree>
    <p:extLst>
      <p:ext uri="{BB962C8B-B14F-4D97-AF65-F5344CB8AC3E}">
        <p14:creationId xmlns:p14="http://schemas.microsoft.com/office/powerpoint/2010/main" val="36897369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646237"/>
            <a:ext cx="8229600" cy="4525963"/>
          </a:xfrm>
        </p:spPr>
        <p:txBody>
          <a:bodyPr>
            <a:normAutofit/>
          </a:bodyPr>
          <a:lstStyle/>
          <a:p>
            <a:r>
              <a:rPr lang="en-US" sz="2400" dirty="0">
                <a:latin typeface="Calibri" pitchFamily="34" charset="0"/>
              </a:rPr>
              <a:t>Most common choices (often treated as synonymous):</a:t>
            </a:r>
          </a:p>
          <a:p>
            <a:pPr lvl="1">
              <a:buClr>
                <a:schemeClr val="tx1"/>
              </a:buClr>
            </a:pPr>
            <a:r>
              <a:rPr lang="en-US" sz="2000" dirty="0">
                <a:latin typeface="Calibri" pitchFamily="34" charset="0"/>
              </a:rPr>
              <a:t>per capita income within a person’s household</a:t>
            </a:r>
          </a:p>
          <a:p>
            <a:pPr lvl="1">
              <a:buClr>
                <a:schemeClr val="tx1"/>
              </a:buClr>
            </a:pPr>
            <a:r>
              <a:rPr lang="en-US" sz="2000" dirty="0">
                <a:latin typeface="Calibri" pitchFamily="34" charset="0"/>
              </a:rPr>
              <a:t>per capita consumption expenditure within a person’s household</a:t>
            </a:r>
          </a:p>
          <a:p>
            <a:pPr lvl="1">
              <a:buClr>
                <a:schemeClr val="tx1"/>
              </a:buClr>
            </a:pPr>
            <a:endParaRPr lang="en-US" sz="2000" dirty="0">
              <a:latin typeface="Calibri" pitchFamily="34" charset="0"/>
            </a:endParaRPr>
          </a:p>
          <a:p>
            <a:r>
              <a:rPr lang="en-US" sz="2400" dirty="0">
                <a:latin typeface="Calibri" pitchFamily="34" charset="0"/>
              </a:rPr>
              <a:t>These measures may be supplemented by non-income statistics (if available):</a:t>
            </a:r>
          </a:p>
          <a:p>
            <a:pPr lvl="1">
              <a:buClr>
                <a:schemeClr val="tx1"/>
              </a:buClr>
            </a:pPr>
            <a:r>
              <a:rPr lang="en-US" sz="2000" dirty="0">
                <a:latin typeface="Calibri" pitchFamily="34" charset="0"/>
              </a:rPr>
              <a:t>Life expectancy at birth</a:t>
            </a:r>
          </a:p>
          <a:p>
            <a:pPr lvl="1">
              <a:buClr>
                <a:schemeClr val="tx1"/>
              </a:buClr>
            </a:pPr>
            <a:r>
              <a:rPr lang="en-US" sz="2000" dirty="0">
                <a:latin typeface="Calibri" pitchFamily="34" charset="0"/>
              </a:rPr>
              <a:t>Infant mortality rate</a:t>
            </a:r>
          </a:p>
          <a:p>
            <a:pPr lvl="1">
              <a:buClr>
                <a:schemeClr val="tx1"/>
              </a:buClr>
            </a:pPr>
            <a:r>
              <a:rPr lang="en-US" sz="2000" dirty="0">
                <a:latin typeface="Calibri" pitchFamily="34" charset="0"/>
              </a:rPr>
              <a:t>Access to improved water source</a:t>
            </a:r>
          </a:p>
          <a:p>
            <a:pPr lvl="1">
              <a:buClr>
                <a:schemeClr val="tx1"/>
              </a:buClr>
            </a:pPr>
            <a:r>
              <a:rPr lang="en-US" sz="2000" dirty="0">
                <a:latin typeface="Calibri" pitchFamily="34" charset="0"/>
              </a:rPr>
              <a:t>Access to improve sanitation</a:t>
            </a:r>
          </a:p>
          <a:p>
            <a:pPr lvl="1">
              <a:buClr>
                <a:schemeClr val="tx1"/>
              </a:buClr>
            </a:pPr>
            <a:r>
              <a:rPr lang="en-US" sz="2000" dirty="0">
                <a:latin typeface="Calibri" pitchFamily="34" charset="0"/>
              </a:rPr>
              <a:t>Prevalence of undernourishment</a:t>
            </a:r>
          </a:p>
          <a:p>
            <a:endParaRPr lang="en-US" sz="2400" dirty="0">
              <a:latin typeface="Calibri" pitchFamily="34" charset="0"/>
            </a:endParaRPr>
          </a:p>
        </p:txBody>
      </p:sp>
      <p:sp>
        <p:nvSpPr>
          <p:cNvPr id="3" name="Title 2"/>
          <p:cNvSpPr>
            <a:spLocks noGrp="1"/>
          </p:cNvSpPr>
          <p:nvPr>
            <p:ph type="title"/>
          </p:nvPr>
        </p:nvSpPr>
        <p:spPr>
          <a:xfrm>
            <a:off x="152400" y="228600"/>
            <a:ext cx="8915400" cy="1143000"/>
          </a:xfrm>
        </p:spPr>
        <p:txBody>
          <a:bodyPr>
            <a:normAutofit/>
          </a:bodyPr>
          <a:lstStyle/>
          <a:p>
            <a:r>
              <a:rPr lang="en-US" sz="3600" dirty="0">
                <a:solidFill>
                  <a:srgbClr val="2891AA"/>
                </a:solidFill>
                <a:effectLst/>
              </a:rPr>
              <a:t>Poverty: choice of well-being measure</a:t>
            </a:r>
          </a:p>
        </p:txBody>
      </p:sp>
      <p:sp>
        <p:nvSpPr>
          <p:cNvPr id="5" name="Footer Placeholder 4"/>
          <p:cNvSpPr>
            <a:spLocks noGrp="1"/>
          </p:cNvSpPr>
          <p:nvPr>
            <p:ph type="ftr" sz="quarter" idx="11"/>
          </p:nvPr>
        </p:nvSpPr>
        <p:spPr>
          <a:xfrm>
            <a:off x="2590800" y="6400800"/>
            <a:ext cx="5627281" cy="365125"/>
          </a:xfrm>
        </p:spPr>
        <p:txBody>
          <a:bodyPr/>
          <a:lstStyle/>
          <a:p>
            <a:r>
              <a:rPr lang="en-US" dirty="0"/>
              <a:t>Definitions and measures</a:t>
            </a:r>
          </a:p>
        </p:txBody>
      </p:sp>
      <p:sp>
        <p:nvSpPr>
          <p:cNvPr id="6" name="Slide Number Placeholder 5"/>
          <p:cNvSpPr>
            <a:spLocks noGrp="1"/>
          </p:cNvSpPr>
          <p:nvPr>
            <p:ph type="sldNum" sz="quarter" idx="12"/>
          </p:nvPr>
        </p:nvSpPr>
        <p:spPr/>
        <p:txBody>
          <a:bodyPr/>
          <a:lstStyle/>
          <a:p>
            <a:fld id="{B3977D60-5343-49E1-BD8C-CA39C39BE7A5}" type="slidenum">
              <a:rPr lang="en-US" smtClean="0"/>
              <a:t>7</a:t>
            </a:fld>
            <a:endParaRPr lang="en-US" dirty="0"/>
          </a:p>
        </p:txBody>
      </p:sp>
    </p:spTree>
    <p:extLst>
      <p:ext uri="{BB962C8B-B14F-4D97-AF65-F5344CB8AC3E}">
        <p14:creationId xmlns:p14="http://schemas.microsoft.com/office/powerpoint/2010/main" val="37991458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19200"/>
            <a:ext cx="8229600" cy="4800600"/>
          </a:xfrm>
        </p:spPr>
        <p:txBody>
          <a:bodyPr>
            <a:noAutofit/>
          </a:bodyPr>
          <a:lstStyle/>
          <a:p>
            <a:r>
              <a:rPr lang="en-US" sz="2000" dirty="0">
                <a:latin typeface="Calibri" pitchFamily="34" charset="0"/>
              </a:rPr>
              <a:t>The poverty line is the value of the selected well-being indicator that marks the minimally acceptable level, below which people merit special policy attention.</a:t>
            </a:r>
          </a:p>
          <a:p>
            <a:endParaRPr lang="en-US" sz="1400" dirty="0">
              <a:latin typeface="Calibri" pitchFamily="34" charset="0"/>
            </a:endParaRPr>
          </a:p>
          <a:p>
            <a:r>
              <a:rPr lang="en-US" sz="2000" dirty="0">
                <a:latin typeface="Calibri" pitchFamily="34" charset="0"/>
              </a:rPr>
              <a:t>Two approaches: Absolute versus relative poverty lines</a:t>
            </a:r>
          </a:p>
          <a:p>
            <a:endParaRPr lang="en-US" sz="1400" dirty="0">
              <a:latin typeface="Calibri" pitchFamily="34" charset="0"/>
            </a:endParaRPr>
          </a:p>
          <a:p>
            <a:r>
              <a:rPr lang="en-US" sz="2000" dirty="0">
                <a:latin typeface="Calibri" pitchFamily="34" charset="0"/>
              </a:rPr>
              <a:t>Absolute poverty: When people cannot afford to consume some minimally acceptable package of food, clothing, shelter, and other goods or services. </a:t>
            </a:r>
          </a:p>
          <a:p>
            <a:r>
              <a:rPr lang="en-US" sz="2000" dirty="0">
                <a:latin typeface="Calibri" pitchFamily="34" charset="0"/>
              </a:rPr>
              <a:t>To set absolute poverty lines, policymakers define a minimally acceptable package of goods and services and then estimate the minimum income required to obtain such a package. </a:t>
            </a:r>
          </a:p>
          <a:p>
            <a:pPr lvl="1"/>
            <a:r>
              <a:rPr lang="en-US" sz="1800" dirty="0">
                <a:latin typeface="Calibri" pitchFamily="34" charset="0"/>
              </a:rPr>
              <a:t>Different absolute poverty lines may be defined depending on how generously or conservatively the minimally acceptable package are defined: just enough food to maintain life or also include some clothing, shelter, and other items required for full participation in society.</a:t>
            </a:r>
          </a:p>
          <a:p>
            <a:endParaRPr lang="en-US" sz="2000" dirty="0">
              <a:latin typeface="Calibri" pitchFamily="34" charset="0"/>
            </a:endParaRPr>
          </a:p>
        </p:txBody>
      </p:sp>
      <p:sp>
        <p:nvSpPr>
          <p:cNvPr id="3" name="Title 2"/>
          <p:cNvSpPr>
            <a:spLocks noGrp="1"/>
          </p:cNvSpPr>
          <p:nvPr>
            <p:ph type="title"/>
          </p:nvPr>
        </p:nvSpPr>
        <p:spPr>
          <a:xfrm>
            <a:off x="152400" y="228600"/>
            <a:ext cx="8915400" cy="1143000"/>
          </a:xfrm>
        </p:spPr>
        <p:txBody>
          <a:bodyPr>
            <a:normAutofit/>
          </a:bodyPr>
          <a:lstStyle/>
          <a:p>
            <a:r>
              <a:rPr lang="en-US" sz="3600" dirty="0">
                <a:solidFill>
                  <a:srgbClr val="2891AA"/>
                </a:solidFill>
                <a:effectLst/>
              </a:rPr>
              <a:t>Poverty: choice of poverty line</a:t>
            </a:r>
          </a:p>
        </p:txBody>
      </p:sp>
      <p:sp>
        <p:nvSpPr>
          <p:cNvPr id="5" name="Footer Placeholder 4"/>
          <p:cNvSpPr>
            <a:spLocks noGrp="1"/>
          </p:cNvSpPr>
          <p:nvPr>
            <p:ph type="ftr" sz="quarter" idx="11"/>
          </p:nvPr>
        </p:nvSpPr>
        <p:spPr>
          <a:xfrm>
            <a:off x="2590800" y="6400800"/>
            <a:ext cx="5627281" cy="365125"/>
          </a:xfrm>
        </p:spPr>
        <p:txBody>
          <a:bodyPr/>
          <a:lstStyle/>
          <a:p>
            <a:r>
              <a:rPr lang="en-US" dirty="0"/>
              <a:t>Definitions and measures</a:t>
            </a:r>
          </a:p>
        </p:txBody>
      </p:sp>
      <p:sp>
        <p:nvSpPr>
          <p:cNvPr id="6" name="Slide Number Placeholder 5"/>
          <p:cNvSpPr>
            <a:spLocks noGrp="1"/>
          </p:cNvSpPr>
          <p:nvPr>
            <p:ph type="sldNum" sz="quarter" idx="12"/>
          </p:nvPr>
        </p:nvSpPr>
        <p:spPr/>
        <p:txBody>
          <a:bodyPr/>
          <a:lstStyle/>
          <a:p>
            <a:fld id="{B3977D60-5343-49E1-BD8C-CA39C39BE7A5}" type="slidenum">
              <a:rPr lang="en-US" smtClean="0"/>
              <a:t>8</a:t>
            </a:fld>
            <a:endParaRPr lang="en-US" dirty="0"/>
          </a:p>
        </p:txBody>
      </p:sp>
    </p:spTree>
    <p:extLst>
      <p:ext uri="{BB962C8B-B14F-4D97-AF65-F5344CB8AC3E}">
        <p14:creationId xmlns:p14="http://schemas.microsoft.com/office/powerpoint/2010/main" val="3802344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5" end="5"/>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19200"/>
            <a:ext cx="8229600" cy="4800600"/>
          </a:xfrm>
        </p:spPr>
        <p:txBody>
          <a:bodyPr>
            <a:noAutofit/>
          </a:bodyPr>
          <a:lstStyle/>
          <a:p>
            <a:r>
              <a:rPr lang="en-CA" sz="2000" dirty="0">
                <a:latin typeface="Calibri" pitchFamily="34" charset="0"/>
              </a:rPr>
              <a:t>The absolute poverty line knows no national boundaries and is independent of the level of national per capita income.</a:t>
            </a:r>
            <a:endParaRPr lang="en-US" sz="2000" dirty="0">
              <a:latin typeface="Calibri" pitchFamily="34" charset="0"/>
            </a:endParaRPr>
          </a:p>
          <a:p>
            <a:endParaRPr lang="en-US" sz="1400" dirty="0">
              <a:latin typeface="Calibri" pitchFamily="34" charset="0"/>
            </a:endParaRPr>
          </a:p>
          <a:p>
            <a:r>
              <a:rPr lang="en-US" sz="2000" dirty="0">
                <a:latin typeface="Calibri" pitchFamily="34" charset="0"/>
              </a:rPr>
              <a:t>The World Bank constructs statistics based on the poverty lines of $1.25 and $2.00 per day. </a:t>
            </a:r>
          </a:p>
          <a:p>
            <a:pPr lvl="1"/>
            <a:r>
              <a:rPr lang="en-US" sz="1800" dirty="0">
                <a:latin typeface="Calibri" pitchFamily="34" charset="0"/>
              </a:rPr>
              <a:t>The $1.25 line is below the official poverty lines of most countries and is on par with official poverty lines in the world’s 10 poorest countries. </a:t>
            </a:r>
          </a:p>
          <a:p>
            <a:pPr lvl="1"/>
            <a:r>
              <a:rPr lang="en-US" sz="1800" dirty="0">
                <a:latin typeface="Calibri" pitchFamily="34" charset="0"/>
              </a:rPr>
              <a:t>The $2 line is on par with official poverty lines in some middle-income countries. </a:t>
            </a:r>
          </a:p>
          <a:p>
            <a:endParaRPr lang="en-US" sz="1400" dirty="0">
              <a:latin typeface="Calibri" pitchFamily="34" charset="0"/>
            </a:endParaRPr>
          </a:p>
          <a:p>
            <a:r>
              <a:rPr lang="en-US" sz="2000" dirty="0">
                <a:latin typeface="Calibri" pitchFamily="34" charset="0"/>
              </a:rPr>
              <a:t>However, even people living on $10 per day are very poor by developed country standards (Pritchett, 2006). </a:t>
            </a:r>
          </a:p>
          <a:p>
            <a:pPr lvl="1"/>
            <a:r>
              <a:rPr lang="en-US" sz="1800" dirty="0">
                <a:latin typeface="Calibri" pitchFamily="34" charset="0"/>
              </a:rPr>
              <a:t>If we counted as poor everyone living on less than $10 per day (rather than $2), the number of the global poor would double, and the challenge of eliminating global poverty would be much greater. </a:t>
            </a:r>
          </a:p>
        </p:txBody>
      </p:sp>
      <p:sp>
        <p:nvSpPr>
          <p:cNvPr id="3" name="Title 2"/>
          <p:cNvSpPr>
            <a:spLocks noGrp="1"/>
          </p:cNvSpPr>
          <p:nvPr>
            <p:ph type="title"/>
          </p:nvPr>
        </p:nvSpPr>
        <p:spPr>
          <a:xfrm>
            <a:off x="152400" y="228600"/>
            <a:ext cx="8915400" cy="1143000"/>
          </a:xfrm>
        </p:spPr>
        <p:txBody>
          <a:bodyPr>
            <a:normAutofit/>
          </a:bodyPr>
          <a:lstStyle/>
          <a:p>
            <a:r>
              <a:rPr lang="en-US" sz="3600" dirty="0">
                <a:solidFill>
                  <a:srgbClr val="2891AA"/>
                </a:solidFill>
                <a:effectLst/>
              </a:rPr>
              <a:t>Poverty: choice of poverty line</a:t>
            </a:r>
          </a:p>
        </p:txBody>
      </p:sp>
      <p:sp>
        <p:nvSpPr>
          <p:cNvPr id="5" name="Footer Placeholder 4"/>
          <p:cNvSpPr>
            <a:spLocks noGrp="1"/>
          </p:cNvSpPr>
          <p:nvPr>
            <p:ph type="ftr" sz="quarter" idx="11"/>
          </p:nvPr>
        </p:nvSpPr>
        <p:spPr>
          <a:xfrm>
            <a:off x="2590800" y="6400800"/>
            <a:ext cx="5627281" cy="365125"/>
          </a:xfrm>
        </p:spPr>
        <p:txBody>
          <a:bodyPr/>
          <a:lstStyle/>
          <a:p>
            <a:r>
              <a:rPr lang="en-US" dirty="0"/>
              <a:t>Definitions and measures</a:t>
            </a:r>
          </a:p>
        </p:txBody>
      </p:sp>
      <p:sp>
        <p:nvSpPr>
          <p:cNvPr id="6" name="Slide Number Placeholder 5"/>
          <p:cNvSpPr>
            <a:spLocks noGrp="1"/>
          </p:cNvSpPr>
          <p:nvPr>
            <p:ph type="sldNum" sz="quarter" idx="12"/>
          </p:nvPr>
        </p:nvSpPr>
        <p:spPr/>
        <p:txBody>
          <a:bodyPr/>
          <a:lstStyle/>
          <a:p>
            <a:fld id="{B3977D60-5343-49E1-BD8C-CA39C39BE7A5}" type="slidenum">
              <a:rPr lang="en-US" smtClean="0"/>
              <a:t>9</a:t>
            </a:fld>
            <a:endParaRPr lang="en-US" dirty="0"/>
          </a:p>
        </p:txBody>
      </p:sp>
    </p:spTree>
    <p:extLst>
      <p:ext uri="{BB962C8B-B14F-4D97-AF65-F5344CB8AC3E}">
        <p14:creationId xmlns:p14="http://schemas.microsoft.com/office/powerpoint/2010/main" val="33550709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646237"/>
            <a:ext cx="8229600" cy="4525963"/>
          </a:xfrm>
        </p:spPr>
        <p:txBody>
          <a:bodyPr>
            <a:normAutofit/>
          </a:bodyPr>
          <a:lstStyle/>
          <a:p>
            <a:r>
              <a:rPr lang="en-US" sz="2000" dirty="0">
                <a:latin typeface="Calibri" pitchFamily="34" charset="0"/>
              </a:rPr>
              <a:t>Relative poverty line: People are identified as living in relative poverty when their living standards are low relative to the typical level in their society. </a:t>
            </a:r>
          </a:p>
          <a:p>
            <a:endParaRPr lang="en-US" sz="2000" dirty="0">
              <a:latin typeface="Calibri" pitchFamily="34" charset="0"/>
            </a:endParaRPr>
          </a:p>
          <a:p>
            <a:r>
              <a:rPr lang="en-US" sz="2000" dirty="0">
                <a:latin typeface="Calibri" pitchFamily="34" charset="0"/>
              </a:rPr>
              <a:t>For example, policymakers might set a relative poverty line at 30 or 60 percent of the country’s median income, reflecting their belief that special policy attention is always required for people who are relatively deprived, regardless of the absolute quantities of goods and services they are able to consume. </a:t>
            </a:r>
          </a:p>
          <a:p>
            <a:pPr lvl="1"/>
            <a:r>
              <a:rPr lang="en-US" sz="1800" dirty="0">
                <a:latin typeface="Calibri" pitchFamily="34" charset="0"/>
              </a:rPr>
              <a:t>Special attention: tax treatment; education policy, etc.</a:t>
            </a:r>
          </a:p>
          <a:p>
            <a:endParaRPr lang="en-US" sz="2400" dirty="0">
              <a:latin typeface="Calibri" pitchFamily="34" charset="0"/>
            </a:endParaRPr>
          </a:p>
        </p:txBody>
      </p:sp>
      <p:sp>
        <p:nvSpPr>
          <p:cNvPr id="3" name="Title 2"/>
          <p:cNvSpPr>
            <a:spLocks noGrp="1"/>
          </p:cNvSpPr>
          <p:nvPr>
            <p:ph type="title"/>
          </p:nvPr>
        </p:nvSpPr>
        <p:spPr>
          <a:xfrm>
            <a:off x="152400" y="228600"/>
            <a:ext cx="8915400" cy="1143000"/>
          </a:xfrm>
        </p:spPr>
        <p:txBody>
          <a:bodyPr>
            <a:normAutofit/>
          </a:bodyPr>
          <a:lstStyle/>
          <a:p>
            <a:r>
              <a:rPr lang="en-US" sz="3600" dirty="0">
                <a:solidFill>
                  <a:srgbClr val="2891AA"/>
                </a:solidFill>
                <a:effectLst/>
              </a:rPr>
              <a:t>Poverty: choice of poverty line</a:t>
            </a:r>
          </a:p>
        </p:txBody>
      </p:sp>
      <p:sp>
        <p:nvSpPr>
          <p:cNvPr id="5" name="Footer Placeholder 4"/>
          <p:cNvSpPr>
            <a:spLocks noGrp="1"/>
          </p:cNvSpPr>
          <p:nvPr>
            <p:ph type="ftr" sz="quarter" idx="11"/>
          </p:nvPr>
        </p:nvSpPr>
        <p:spPr>
          <a:xfrm>
            <a:off x="2590800" y="6400800"/>
            <a:ext cx="5627281" cy="365125"/>
          </a:xfrm>
        </p:spPr>
        <p:txBody>
          <a:bodyPr/>
          <a:lstStyle/>
          <a:p>
            <a:r>
              <a:rPr lang="en-US" dirty="0"/>
              <a:t>Definitions and measures</a:t>
            </a:r>
          </a:p>
        </p:txBody>
      </p:sp>
      <p:sp>
        <p:nvSpPr>
          <p:cNvPr id="6" name="Slide Number Placeholder 5"/>
          <p:cNvSpPr>
            <a:spLocks noGrp="1"/>
          </p:cNvSpPr>
          <p:nvPr>
            <p:ph type="sldNum" sz="quarter" idx="12"/>
          </p:nvPr>
        </p:nvSpPr>
        <p:spPr/>
        <p:txBody>
          <a:bodyPr/>
          <a:lstStyle/>
          <a:p>
            <a:fld id="{B3977D60-5343-49E1-BD8C-CA39C39BE7A5}" type="slidenum">
              <a:rPr lang="en-US" smtClean="0"/>
              <a:t>10</a:t>
            </a:fld>
            <a:endParaRPr lang="en-US" dirty="0"/>
          </a:p>
        </p:txBody>
      </p:sp>
    </p:spTree>
    <p:extLst>
      <p:ext uri="{BB962C8B-B14F-4D97-AF65-F5344CB8AC3E}">
        <p14:creationId xmlns:p14="http://schemas.microsoft.com/office/powerpoint/2010/main" val="20001295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2400" y="228600"/>
            <a:ext cx="8915400" cy="1143000"/>
          </a:xfrm>
        </p:spPr>
        <p:txBody>
          <a:bodyPr>
            <a:normAutofit/>
          </a:bodyPr>
          <a:lstStyle/>
          <a:p>
            <a:r>
              <a:rPr lang="en-US" sz="3600" dirty="0">
                <a:solidFill>
                  <a:srgbClr val="2891AA"/>
                </a:solidFill>
                <a:effectLst/>
              </a:rPr>
              <a:t>Poverty: choice of aggregation formula</a:t>
            </a:r>
          </a:p>
        </p:txBody>
      </p:sp>
      <p:sp>
        <p:nvSpPr>
          <p:cNvPr id="5" name="Footer Placeholder 4"/>
          <p:cNvSpPr>
            <a:spLocks noGrp="1"/>
          </p:cNvSpPr>
          <p:nvPr>
            <p:ph type="ftr" sz="quarter" idx="11"/>
          </p:nvPr>
        </p:nvSpPr>
        <p:spPr>
          <a:xfrm>
            <a:off x="2590800" y="6400800"/>
            <a:ext cx="5627281" cy="365125"/>
          </a:xfrm>
        </p:spPr>
        <p:txBody>
          <a:bodyPr/>
          <a:lstStyle/>
          <a:p>
            <a:r>
              <a:rPr lang="en-US" dirty="0"/>
              <a:t>Definitions and measures</a:t>
            </a:r>
          </a:p>
        </p:txBody>
      </p:sp>
      <p:sp>
        <p:nvSpPr>
          <p:cNvPr id="6" name="Slide Number Placeholder 5"/>
          <p:cNvSpPr>
            <a:spLocks noGrp="1"/>
          </p:cNvSpPr>
          <p:nvPr>
            <p:ph type="sldNum" sz="quarter" idx="12"/>
          </p:nvPr>
        </p:nvSpPr>
        <p:spPr/>
        <p:txBody>
          <a:bodyPr/>
          <a:lstStyle/>
          <a:p>
            <a:fld id="{B3977D60-5343-49E1-BD8C-CA39C39BE7A5}" type="slidenum">
              <a:rPr lang="en-US" smtClean="0"/>
              <a:t>11</a:t>
            </a:fld>
            <a:endParaRPr lang="en-US" dirty="0"/>
          </a:p>
        </p:txBody>
      </p:sp>
      <p:sp>
        <p:nvSpPr>
          <p:cNvPr id="34" name="TextBox 33"/>
          <p:cNvSpPr txBox="1"/>
          <p:nvPr/>
        </p:nvSpPr>
        <p:spPr>
          <a:xfrm>
            <a:off x="304800" y="1295400"/>
            <a:ext cx="2667000" cy="4801314"/>
          </a:xfrm>
          <a:prstGeom prst="rect">
            <a:avLst/>
          </a:prstGeom>
          <a:noFill/>
        </p:spPr>
        <p:txBody>
          <a:bodyPr wrap="square" rtlCol="0">
            <a:spAutoFit/>
          </a:bodyPr>
          <a:lstStyle/>
          <a:p>
            <a:r>
              <a:rPr lang="en-US" dirty="0">
                <a:latin typeface="Calibri" pitchFamily="34" charset="0"/>
              </a:rPr>
              <a:t>After choosing an individual-level well-being measure and poverty line, we can use census or survey data to measure or estimate information about the level of poverty for everyone in a population.  </a:t>
            </a:r>
          </a:p>
          <a:p>
            <a:endParaRPr lang="en-US" dirty="0">
              <a:latin typeface="Calibri" pitchFamily="34" charset="0"/>
            </a:endParaRPr>
          </a:p>
          <a:p>
            <a:r>
              <a:rPr lang="en-US" dirty="0">
                <a:latin typeface="Calibri" pitchFamily="34" charset="0"/>
              </a:rPr>
              <a:t>We can present all the information in a graph.  </a:t>
            </a:r>
            <a:br>
              <a:rPr lang="en-US" dirty="0">
                <a:latin typeface="Calibri" pitchFamily="34" charset="0"/>
              </a:rPr>
            </a:br>
            <a:endParaRPr lang="en-US" dirty="0">
              <a:latin typeface="Calibri" pitchFamily="34" charset="0"/>
            </a:endParaRPr>
          </a:p>
          <a:p>
            <a:r>
              <a:rPr lang="en-US" dirty="0">
                <a:latin typeface="Calibri" pitchFamily="34" charset="0"/>
              </a:rPr>
              <a:t>But how do we summarize all this information in a single measure?</a:t>
            </a:r>
          </a:p>
          <a:p>
            <a:r>
              <a:rPr lang="en-US" dirty="0">
                <a:latin typeface="Calibri" pitchFamily="34" charset="0"/>
              </a:rPr>
              <a:t>   -&gt; Different measures</a:t>
            </a:r>
          </a:p>
        </p:txBody>
      </p:sp>
      <p:grpSp>
        <p:nvGrpSpPr>
          <p:cNvPr id="26" name="Group 25"/>
          <p:cNvGrpSpPr/>
          <p:nvPr/>
        </p:nvGrpSpPr>
        <p:grpSpPr>
          <a:xfrm>
            <a:off x="3048000" y="1341891"/>
            <a:ext cx="5410200" cy="5171840"/>
            <a:chOff x="2133600" y="1521399"/>
            <a:chExt cx="4648200" cy="4650801"/>
          </a:xfrm>
        </p:grpSpPr>
        <p:cxnSp>
          <p:nvCxnSpPr>
            <p:cNvPr id="27" name="Straight Connector 26"/>
            <p:cNvCxnSpPr/>
            <p:nvPr/>
          </p:nvCxnSpPr>
          <p:spPr>
            <a:xfrm>
              <a:off x="2590800" y="1944469"/>
              <a:ext cx="0" cy="33528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flipH="1">
              <a:off x="2590800" y="5297269"/>
              <a:ext cx="373380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29" name="TextBox 28"/>
            <p:cNvSpPr txBox="1"/>
            <p:nvPr/>
          </p:nvSpPr>
          <p:spPr>
            <a:xfrm>
              <a:off x="2526406" y="1521399"/>
              <a:ext cx="2667000" cy="369332"/>
            </a:xfrm>
            <a:prstGeom prst="rect">
              <a:avLst/>
            </a:prstGeom>
            <a:noFill/>
          </p:spPr>
          <p:txBody>
            <a:bodyPr wrap="square" rtlCol="0">
              <a:spAutoFit/>
            </a:bodyPr>
            <a:lstStyle/>
            <a:p>
              <a:r>
                <a:rPr lang="en-US" dirty="0"/>
                <a:t>Income Y</a:t>
              </a:r>
              <a:r>
                <a:rPr lang="en-US" baseline="-25000" dirty="0"/>
                <a:t>i</a:t>
              </a:r>
              <a:endParaRPr lang="en-US" dirty="0"/>
            </a:p>
          </p:txBody>
        </p:sp>
        <p:sp>
          <p:nvSpPr>
            <p:cNvPr id="30" name="TextBox 29"/>
            <p:cNvSpPr txBox="1"/>
            <p:nvPr/>
          </p:nvSpPr>
          <p:spPr>
            <a:xfrm>
              <a:off x="4572000" y="5525869"/>
              <a:ext cx="2209800" cy="646331"/>
            </a:xfrm>
            <a:prstGeom prst="rect">
              <a:avLst/>
            </a:prstGeom>
            <a:noFill/>
          </p:spPr>
          <p:txBody>
            <a:bodyPr wrap="square" rtlCol="0">
              <a:spAutoFit/>
            </a:bodyPr>
            <a:lstStyle/>
            <a:p>
              <a:r>
                <a:rPr lang="en-US" dirty="0"/>
                <a:t>Rank order </a:t>
              </a:r>
              <a:r>
                <a:rPr lang="en-US" i="1" dirty="0" err="1"/>
                <a:t>i</a:t>
              </a:r>
              <a:r>
                <a:rPr lang="en-US" i="1" dirty="0"/>
                <a:t> </a:t>
              </a:r>
              <a:r>
                <a:rPr lang="en-US" dirty="0"/>
                <a:t>from poorest to richest</a:t>
              </a:r>
              <a:endParaRPr lang="en-US" i="1" dirty="0"/>
            </a:p>
          </p:txBody>
        </p:sp>
        <p:sp>
          <p:nvSpPr>
            <p:cNvPr id="31" name="Freeform 30"/>
            <p:cNvSpPr/>
            <p:nvPr/>
          </p:nvSpPr>
          <p:spPr>
            <a:xfrm>
              <a:off x="2604052" y="2471243"/>
              <a:ext cx="3644348" cy="1934817"/>
            </a:xfrm>
            <a:custGeom>
              <a:avLst/>
              <a:gdLst>
                <a:gd name="connsiteX0" fmla="*/ 0 w 3644348"/>
                <a:gd name="connsiteY0" fmla="*/ 1934817 h 1934817"/>
                <a:gd name="connsiteX1" fmla="*/ 874644 w 3644348"/>
                <a:gd name="connsiteY1" fmla="*/ 1802296 h 1934817"/>
                <a:gd name="connsiteX2" fmla="*/ 1616765 w 3644348"/>
                <a:gd name="connsiteY2" fmla="*/ 1219200 h 1934817"/>
                <a:gd name="connsiteX3" fmla="*/ 2199861 w 3644348"/>
                <a:gd name="connsiteY3" fmla="*/ 622852 h 1934817"/>
                <a:gd name="connsiteX4" fmla="*/ 3180522 w 3644348"/>
                <a:gd name="connsiteY4" fmla="*/ 410817 h 1934817"/>
                <a:gd name="connsiteX5" fmla="*/ 3644348 w 3644348"/>
                <a:gd name="connsiteY5" fmla="*/ 0 h 19348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644348" h="1934817">
                  <a:moveTo>
                    <a:pt x="0" y="1934817"/>
                  </a:moveTo>
                  <a:cubicBezTo>
                    <a:pt x="302591" y="1928191"/>
                    <a:pt x="605183" y="1921565"/>
                    <a:pt x="874644" y="1802296"/>
                  </a:cubicBezTo>
                  <a:cubicBezTo>
                    <a:pt x="1144105" y="1683027"/>
                    <a:pt x="1395896" y="1415774"/>
                    <a:pt x="1616765" y="1219200"/>
                  </a:cubicBezTo>
                  <a:cubicBezTo>
                    <a:pt x="1837634" y="1022626"/>
                    <a:pt x="1939235" y="757583"/>
                    <a:pt x="2199861" y="622852"/>
                  </a:cubicBezTo>
                  <a:cubicBezTo>
                    <a:pt x="2460487" y="488122"/>
                    <a:pt x="2939774" y="514626"/>
                    <a:pt x="3180522" y="410817"/>
                  </a:cubicBezTo>
                  <a:cubicBezTo>
                    <a:pt x="3421270" y="307008"/>
                    <a:pt x="3532809" y="153504"/>
                    <a:pt x="3644348" y="0"/>
                  </a:cubicBezTo>
                </a:path>
              </a:pathLst>
            </a:custGeom>
            <a:ln w="158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cxnSp>
          <p:nvCxnSpPr>
            <p:cNvPr id="32" name="Straight Connector 31"/>
            <p:cNvCxnSpPr/>
            <p:nvPr/>
          </p:nvCxnSpPr>
          <p:spPr>
            <a:xfrm flipH="1">
              <a:off x="2590800" y="2477869"/>
              <a:ext cx="3581400" cy="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flipH="1">
              <a:off x="2590800" y="3773269"/>
              <a:ext cx="1524000" cy="0"/>
            </a:xfrm>
            <a:prstGeom prst="line">
              <a:avLst/>
            </a:prstGeom>
            <a:ln>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a:off x="6248400" y="2477869"/>
              <a:ext cx="0" cy="274320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a:off x="4114800" y="3773269"/>
              <a:ext cx="0" cy="152400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38" name="TextBox 37"/>
            <p:cNvSpPr txBox="1"/>
            <p:nvPr/>
          </p:nvSpPr>
          <p:spPr>
            <a:xfrm>
              <a:off x="2133600" y="2249269"/>
              <a:ext cx="533400" cy="332123"/>
            </a:xfrm>
            <a:prstGeom prst="rect">
              <a:avLst/>
            </a:prstGeom>
            <a:noFill/>
          </p:spPr>
          <p:txBody>
            <a:bodyPr wrap="square" rtlCol="0">
              <a:spAutoFit/>
            </a:bodyPr>
            <a:lstStyle/>
            <a:p>
              <a:pPr algn="just"/>
              <a:r>
                <a:rPr lang="en-US" i="1" dirty="0"/>
                <a:t>Y</a:t>
              </a:r>
              <a:r>
                <a:rPr lang="en-US" baseline="-25000" dirty="0"/>
                <a:t>N</a:t>
              </a:r>
              <a:endParaRPr lang="en-US" dirty="0"/>
            </a:p>
          </p:txBody>
        </p:sp>
        <p:sp>
          <p:nvSpPr>
            <p:cNvPr id="39" name="TextBox 38"/>
            <p:cNvSpPr txBox="1"/>
            <p:nvPr/>
          </p:nvSpPr>
          <p:spPr>
            <a:xfrm>
              <a:off x="3962400" y="5297269"/>
              <a:ext cx="381000" cy="369332"/>
            </a:xfrm>
            <a:prstGeom prst="rect">
              <a:avLst/>
            </a:prstGeom>
            <a:noFill/>
          </p:spPr>
          <p:txBody>
            <a:bodyPr wrap="square" rtlCol="0">
              <a:spAutoFit/>
            </a:bodyPr>
            <a:lstStyle/>
            <a:p>
              <a:pPr algn="just"/>
              <a:r>
                <a:rPr lang="en-US" i="1" dirty="0"/>
                <a:t>q</a:t>
              </a:r>
            </a:p>
          </p:txBody>
        </p:sp>
        <p:sp>
          <p:nvSpPr>
            <p:cNvPr id="40" name="TextBox 39"/>
            <p:cNvSpPr txBox="1"/>
            <p:nvPr/>
          </p:nvSpPr>
          <p:spPr>
            <a:xfrm>
              <a:off x="2199068" y="3603811"/>
              <a:ext cx="381000" cy="369332"/>
            </a:xfrm>
            <a:prstGeom prst="rect">
              <a:avLst/>
            </a:prstGeom>
            <a:noFill/>
          </p:spPr>
          <p:txBody>
            <a:bodyPr wrap="square" rtlCol="0">
              <a:spAutoFit/>
            </a:bodyPr>
            <a:lstStyle/>
            <a:p>
              <a:pPr algn="just"/>
              <a:r>
                <a:rPr lang="en-US" i="1" dirty="0"/>
                <a:t>z</a:t>
              </a:r>
            </a:p>
          </p:txBody>
        </p:sp>
        <p:sp>
          <p:nvSpPr>
            <p:cNvPr id="41" name="TextBox 40"/>
            <p:cNvSpPr txBox="1"/>
            <p:nvPr/>
          </p:nvSpPr>
          <p:spPr>
            <a:xfrm>
              <a:off x="6096000" y="5297269"/>
              <a:ext cx="381000" cy="369332"/>
            </a:xfrm>
            <a:prstGeom prst="rect">
              <a:avLst/>
            </a:prstGeom>
            <a:noFill/>
          </p:spPr>
          <p:txBody>
            <a:bodyPr wrap="square" rtlCol="0">
              <a:spAutoFit/>
            </a:bodyPr>
            <a:lstStyle/>
            <a:p>
              <a:pPr algn="just"/>
              <a:r>
                <a:rPr lang="en-US" i="1" dirty="0"/>
                <a:t>N</a:t>
              </a:r>
            </a:p>
          </p:txBody>
        </p:sp>
        <p:cxnSp>
          <p:nvCxnSpPr>
            <p:cNvPr id="42" name="Straight Connector 41"/>
            <p:cNvCxnSpPr/>
            <p:nvPr/>
          </p:nvCxnSpPr>
          <p:spPr>
            <a:xfrm>
              <a:off x="3429000" y="3773269"/>
              <a:ext cx="0" cy="152400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43" name="TextBox 42"/>
            <p:cNvSpPr txBox="1"/>
            <p:nvPr/>
          </p:nvSpPr>
          <p:spPr>
            <a:xfrm>
              <a:off x="3276600" y="5297269"/>
              <a:ext cx="381000" cy="369332"/>
            </a:xfrm>
            <a:prstGeom prst="rect">
              <a:avLst/>
            </a:prstGeom>
            <a:noFill/>
          </p:spPr>
          <p:txBody>
            <a:bodyPr wrap="square" rtlCol="0">
              <a:spAutoFit/>
            </a:bodyPr>
            <a:lstStyle/>
            <a:p>
              <a:pPr algn="just"/>
              <a:r>
                <a:rPr lang="en-US" i="1" dirty="0"/>
                <a:t>i</a:t>
              </a:r>
            </a:p>
          </p:txBody>
        </p:sp>
        <p:sp>
          <p:nvSpPr>
            <p:cNvPr id="44" name="TextBox 43"/>
            <p:cNvSpPr txBox="1"/>
            <p:nvPr/>
          </p:nvSpPr>
          <p:spPr>
            <a:xfrm>
              <a:off x="2895600" y="4546937"/>
              <a:ext cx="381000" cy="369332"/>
            </a:xfrm>
            <a:prstGeom prst="rect">
              <a:avLst/>
            </a:prstGeom>
            <a:noFill/>
          </p:spPr>
          <p:txBody>
            <a:bodyPr wrap="square" rtlCol="0">
              <a:spAutoFit/>
            </a:bodyPr>
            <a:lstStyle/>
            <a:p>
              <a:pPr algn="just"/>
              <a:r>
                <a:rPr lang="en-US" i="1" dirty="0"/>
                <a:t>Y</a:t>
              </a:r>
              <a:r>
                <a:rPr lang="en-US" i="1" baseline="-25000" dirty="0"/>
                <a:t>i</a:t>
              </a:r>
              <a:endParaRPr lang="en-US" i="1" dirty="0"/>
            </a:p>
          </p:txBody>
        </p:sp>
        <p:sp>
          <p:nvSpPr>
            <p:cNvPr id="45" name="Left Brace 44"/>
            <p:cNvSpPr/>
            <p:nvPr/>
          </p:nvSpPr>
          <p:spPr>
            <a:xfrm>
              <a:off x="3276600" y="3849469"/>
              <a:ext cx="76200" cy="38100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6" name="TextBox 45"/>
            <p:cNvSpPr txBox="1"/>
            <p:nvPr/>
          </p:nvSpPr>
          <p:spPr>
            <a:xfrm>
              <a:off x="2680952" y="3861137"/>
              <a:ext cx="762000" cy="369332"/>
            </a:xfrm>
            <a:prstGeom prst="rect">
              <a:avLst/>
            </a:prstGeom>
            <a:noFill/>
          </p:spPr>
          <p:txBody>
            <a:bodyPr wrap="square" rtlCol="0">
              <a:spAutoFit/>
            </a:bodyPr>
            <a:lstStyle/>
            <a:p>
              <a:pPr algn="just"/>
              <a:r>
                <a:rPr lang="en-US" i="1" dirty="0"/>
                <a:t>z-Y</a:t>
              </a:r>
              <a:r>
                <a:rPr lang="en-US" i="1" baseline="-25000" dirty="0"/>
                <a:t>i</a:t>
              </a:r>
              <a:endParaRPr lang="en-US" i="1" dirty="0"/>
            </a:p>
          </p:txBody>
        </p:sp>
        <p:sp>
          <p:nvSpPr>
            <p:cNvPr id="47" name="Left Brace 46"/>
            <p:cNvSpPr/>
            <p:nvPr/>
          </p:nvSpPr>
          <p:spPr>
            <a:xfrm>
              <a:off x="3276600" y="4382869"/>
              <a:ext cx="76200" cy="83820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spTree>
    <p:extLst>
      <p:ext uri="{BB962C8B-B14F-4D97-AF65-F5344CB8AC3E}">
        <p14:creationId xmlns:p14="http://schemas.microsoft.com/office/powerpoint/2010/main" val="23402203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2400" y="228600"/>
            <a:ext cx="8915400" cy="1143000"/>
          </a:xfrm>
        </p:spPr>
        <p:txBody>
          <a:bodyPr>
            <a:normAutofit/>
          </a:bodyPr>
          <a:lstStyle/>
          <a:p>
            <a:r>
              <a:rPr lang="en-US" sz="3600" dirty="0">
                <a:solidFill>
                  <a:srgbClr val="2891AA"/>
                </a:solidFill>
                <a:effectLst/>
              </a:rPr>
              <a:t>Poverty: choice of aggregation formula</a:t>
            </a:r>
          </a:p>
        </p:txBody>
      </p:sp>
      <p:sp>
        <p:nvSpPr>
          <p:cNvPr id="5" name="Footer Placeholder 4"/>
          <p:cNvSpPr>
            <a:spLocks noGrp="1"/>
          </p:cNvSpPr>
          <p:nvPr>
            <p:ph type="ftr" sz="quarter" idx="11"/>
          </p:nvPr>
        </p:nvSpPr>
        <p:spPr>
          <a:xfrm>
            <a:off x="2590800" y="6400800"/>
            <a:ext cx="5627281" cy="365125"/>
          </a:xfrm>
        </p:spPr>
        <p:txBody>
          <a:bodyPr/>
          <a:lstStyle/>
          <a:p>
            <a:r>
              <a:rPr lang="en-US" dirty="0"/>
              <a:t>Definitions and measures</a:t>
            </a:r>
          </a:p>
        </p:txBody>
      </p:sp>
      <p:sp>
        <p:nvSpPr>
          <p:cNvPr id="6" name="Slide Number Placeholder 5"/>
          <p:cNvSpPr>
            <a:spLocks noGrp="1"/>
          </p:cNvSpPr>
          <p:nvPr>
            <p:ph type="sldNum" sz="quarter" idx="12"/>
          </p:nvPr>
        </p:nvSpPr>
        <p:spPr/>
        <p:txBody>
          <a:bodyPr/>
          <a:lstStyle/>
          <a:p>
            <a:fld id="{B3977D60-5343-49E1-BD8C-CA39C39BE7A5}" type="slidenum">
              <a:rPr lang="en-US" smtClean="0"/>
              <a:t>12</a:t>
            </a:fld>
            <a:endParaRPr lang="en-US"/>
          </a:p>
        </p:txBody>
      </p:sp>
      <p:sp>
        <p:nvSpPr>
          <p:cNvPr id="34" name="TextBox 33"/>
          <p:cNvSpPr txBox="1"/>
          <p:nvPr/>
        </p:nvSpPr>
        <p:spPr>
          <a:xfrm>
            <a:off x="304799" y="1101090"/>
            <a:ext cx="3832813" cy="5078313"/>
          </a:xfrm>
          <a:prstGeom prst="rect">
            <a:avLst/>
          </a:prstGeom>
          <a:noFill/>
        </p:spPr>
        <p:txBody>
          <a:bodyPr wrap="square" rtlCol="0">
            <a:spAutoFit/>
          </a:bodyPr>
          <a:lstStyle/>
          <a:p>
            <a:r>
              <a:rPr lang="en-US" dirty="0">
                <a:latin typeface="Calibri" pitchFamily="34" charset="0"/>
              </a:rPr>
              <a:t>The most commonly cited poverty statistics is the “headcount ratio”. The headcount ratio (H) is the fraction/percentage of households in a population with incomes below the poverty line. </a:t>
            </a:r>
          </a:p>
          <a:p>
            <a:endParaRPr lang="en-US" b="1" dirty="0">
              <a:latin typeface="Calibri" pitchFamily="34" charset="0"/>
            </a:endParaRPr>
          </a:p>
          <a:p>
            <a:r>
              <a:rPr lang="en-US" b="1" dirty="0">
                <a:latin typeface="Calibri" pitchFamily="34" charset="0"/>
              </a:rPr>
              <a:t>Headcount ratio (H</a:t>
            </a:r>
            <a:r>
              <a:rPr lang="en-US" b="1" baseline="-25000" dirty="0">
                <a:latin typeface="Calibri" pitchFamily="34" charset="0"/>
              </a:rPr>
              <a:t>0</a:t>
            </a:r>
            <a:r>
              <a:rPr lang="en-US" b="1" dirty="0">
                <a:latin typeface="Calibri" pitchFamily="34" charset="0"/>
              </a:rPr>
              <a:t>)=</a:t>
            </a:r>
            <a:r>
              <a:rPr lang="en-US" b="1" i="1" dirty="0">
                <a:latin typeface="Calibri" pitchFamily="34" charset="0"/>
              </a:rPr>
              <a:t>q/N</a:t>
            </a:r>
          </a:p>
          <a:p>
            <a:endParaRPr lang="en-US" i="1" dirty="0">
              <a:latin typeface="Calibri" pitchFamily="34" charset="0"/>
            </a:endParaRPr>
          </a:p>
          <a:p>
            <a:r>
              <a:rPr lang="en-US" dirty="0">
                <a:latin typeface="Calibri" pitchFamily="34" charset="0"/>
              </a:rPr>
              <a:t>What kinds of difference across populations does this measure emphasize?</a:t>
            </a:r>
          </a:p>
          <a:p>
            <a:r>
              <a:rPr lang="en-US" dirty="0">
                <a:latin typeface="Calibri" pitchFamily="34" charset="0"/>
              </a:rPr>
              <a:t>What kinds of difference across populations does it ignore?</a:t>
            </a:r>
          </a:p>
          <a:p>
            <a:r>
              <a:rPr lang="en-US" dirty="0">
                <a:latin typeface="Calibri" pitchFamily="34" charset="0"/>
              </a:rPr>
              <a:t>How would it change if you gave one dollar to the least poor person?</a:t>
            </a:r>
          </a:p>
          <a:p>
            <a:r>
              <a:rPr lang="en-US" dirty="0">
                <a:latin typeface="Calibri" pitchFamily="34" charset="0"/>
              </a:rPr>
              <a:t>How would it change if you gave one dollar to the poorest person?</a:t>
            </a:r>
          </a:p>
        </p:txBody>
      </p:sp>
      <p:grpSp>
        <p:nvGrpSpPr>
          <p:cNvPr id="26" name="Group 25"/>
          <p:cNvGrpSpPr/>
          <p:nvPr/>
        </p:nvGrpSpPr>
        <p:grpSpPr>
          <a:xfrm>
            <a:off x="4137613" y="1637647"/>
            <a:ext cx="4396787" cy="4229753"/>
            <a:chOff x="2133600" y="1411069"/>
            <a:chExt cx="4648200" cy="4761131"/>
          </a:xfrm>
        </p:grpSpPr>
        <p:cxnSp>
          <p:nvCxnSpPr>
            <p:cNvPr id="27" name="Straight Connector 26"/>
            <p:cNvCxnSpPr/>
            <p:nvPr/>
          </p:nvCxnSpPr>
          <p:spPr>
            <a:xfrm>
              <a:off x="2590800" y="1944469"/>
              <a:ext cx="0" cy="33528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flipH="1">
              <a:off x="2590800" y="5297269"/>
              <a:ext cx="373380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29" name="TextBox 28"/>
            <p:cNvSpPr txBox="1"/>
            <p:nvPr/>
          </p:nvSpPr>
          <p:spPr>
            <a:xfrm>
              <a:off x="2514600" y="1411069"/>
              <a:ext cx="2667000" cy="369332"/>
            </a:xfrm>
            <a:prstGeom prst="rect">
              <a:avLst/>
            </a:prstGeom>
            <a:noFill/>
          </p:spPr>
          <p:txBody>
            <a:bodyPr wrap="square" rtlCol="0">
              <a:spAutoFit/>
            </a:bodyPr>
            <a:lstStyle/>
            <a:p>
              <a:r>
                <a:rPr lang="en-US" dirty="0"/>
                <a:t>Income Y</a:t>
              </a:r>
              <a:r>
                <a:rPr lang="en-US" baseline="-25000" dirty="0"/>
                <a:t>i</a:t>
              </a:r>
              <a:endParaRPr lang="en-US" dirty="0"/>
            </a:p>
          </p:txBody>
        </p:sp>
        <p:sp>
          <p:nvSpPr>
            <p:cNvPr id="30" name="TextBox 29"/>
            <p:cNvSpPr txBox="1"/>
            <p:nvPr/>
          </p:nvSpPr>
          <p:spPr>
            <a:xfrm>
              <a:off x="4572000" y="5525869"/>
              <a:ext cx="2209800" cy="646331"/>
            </a:xfrm>
            <a:prstGeom prst="rect">
              <a:avLst/>
            </a:prstGeom>
            <a:noFill/>
          </p:spPr>
          <p:txBody>
            <a:bodyPr wrap="square" rtlCol="0">
              <a:spAutoFit/>
            </a:bodyPr>
            <a:lstStyle/>
            <a:p>
              <a:r>
                <a:rPr lang="en-US" dirty="0"/>
                <a:t>Rank order </a:t>
              </a:r>
              <a:r>
                <a:rPr lang="en-US" i="1" dirty="0" err="1"/>
                <a:t>i</a:t>
              </a:r>
              <a:r>
                <a:rPr lang="en-US" i="1" dirty="0"/>
                <a:t> </a:t>
              </a:r>
              <a:r>
                <a:rPr lang="en-US" dirty="0"/>
                <a:t>from poorest to richest</a:t>
              </a:r>
              <a:endParaRPr lang="en-US" i="1" dirty="0"/>
            </a:p>
          </p:txBody>
        </p:sp>
        <p:sp>
          <p:nvSpPr>
            <p:cNvPr id="31" name="Freeform 30"/>
            <p:cNvSpPr/>
            <p:nvPr/>
          </p:nvSpPr>
          <p:spPr>
            <a:xfrm>
              <a:off x="2604052" y="2471243"/>
              <a:ext cx="3644348" cy="1934817"/>
            </a:xfrm>
            <a:custGeom>
              <a:avLst/>
              <a:gdLst>
                <a:gd name="connsiteX0" fmla="*/ 0 w 3644348"/>
                <a:gd name="connsiteY0" fmla="*/ 1934817 h 1934817"/>
                <a:gd name="connsiteX1" fmla="*/ 874644 w 3644348"/>
                <a:gd name="connsiteY1" fmla="*/ 1802296 h 1934817"/>
                <a:gd name="connsiteX2" fmla="*/ 1616765 w 3644348"/>
                <a:gd name="connsiteY2" fmla="*/ 1219200 h 1934817"/>
                <a:gd name="connsiteX3" fmla="*/ 2199861 w 3644348"/>
                <a:gd name="connsiteY3" fmla="*/ 622852 h 1934817"/>
                <a:gd name="connsiteX4" fmla="*/ 3180522 w 3644348"/>
                <a:gd name="connsiteY4" fmla="*/ 410817 h 1934817"/>
                <a:gd name="connsiteX5" fmla="*/ 3644348 w 3644348"/>
                <a:gd name="connsiteY5" fmla="*/ 0 h 19348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644348" h="1934817">
                  <a:moveTo>
                    <a:pt x="0" y="1934817"/>
                  </a:moveTo>
                  <a:cubicBezTo>
                    <a:pt x="302591" y="1928191"/>
                    <a:pt x="605183" y="1921565"/>
                    <a:pt x="874644" y="1802296"/>
                  </a:cubicBezTo>
                  <a:cubicBezTo>
                    <a:pt x="1144105" y="1683027"/>
                    <a:pt x="1395896" y="1415774"/>
                    <a:pt x="1616765" y="1219200"/>
                  </a:cubicBezTo>
                  <a:cubicBezTo>
                    <a:pt x="1837634" y="1022626"/>
                    <a:pt x="1939235" y="757583"/>
                    <a:pt x="2199861" y="622852"/>
                  </a:cubicBezTo>
                  <a:cubicBezTo>
                    <a:pt x="2460487" y="488122"/>
                    <a:pt x="2939774" y="514626"/>
                    <a:pt x="3180522" y="410817"/>
                  </a:cubicBezTo>
                  <a:cubicBezTo>
                    <a:pt x="3421270" y="307008"/>
                    <a:pt x="3532809" y="153504"/>
                    <a:pt x="3644348" y="0"/>
                  </a:cubicBezTo>
                </a:path>
              </a:pathLst>
            </a:custGeom>
            <a:ln w="158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cxnSp>
          <p:nvCxnSpPr>
            <p:cNvPr id="32" name="Straight Connector 31"/>
            <p:cNvCxnSpPr/>
            <p:nvPr/>
          </p:nvCxnSpPr>
          <p:spPr>
            <a:xfrm flipH="1">
              <a:off x="2590800" y="2477869"/>
              <a:ext cx="3581400" cy="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flipH="1">
              <a:off x="2590800" y="3773269"/>
              <a:ext cx="1524000" cy="0"/>
            </a:xfrm>
            <a:prstGeom prst="line">
              <a:avLst/>
            </a:prstGeom>
            <a:ln>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a:off x="6248400" y="2477869"/>
              <a:ext cx="0" cy="274320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a:off x="4114800" y="3773269"/>
              <a:ext cx="0" cy="152400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38" name="TextBox 37"/>
            <p:cNvSpPr txBox="1"/>
            <p:nvPr/>
          </p:nvSpPr>
          <p:spPr>
            <a:xfrm>
              <a:off x="2133600" y="2249269"/>
              <a:ext cx="533400" cy="332123"/>
            </a:xfrm>
            <a:prstGeom prst="rect">
              <a:avLst/>
            </a:prstGeom>
            <a:noFill/>
          </p:spPr>
          <p:txBody>
            <a:bodyPr wrap="square" rtlCol="0">
              <a:spAutoFit/>
            </a:bodyPr>
            <a:lstStyle/>
            <a:p>
              <a:pPr algn="just"/>
              <a:r>
                <a:rPr lang="en-US" i="1" dirty="0"/>
                <a:t>Y</a:t>
              </a:r>
              <a:r>
                <a:rPr lang="en-US" baseline="-25000" dirty="0"/>
                <a:t>N</a:t>
              </a:r>
              <a:endParaRPr lang="en-US" dirty="0"/>
            </a:p>
          </p:txBody>
        </p:sp>
        <p:sp>
          <p:nvSpPr>
            <p:cNvPr id="39" name="TextBox 38"/>
            <p:cNvSpPr txBox="1"/>
            <p:nvPr/>
          </p:nvSpPr>
          <p:spPr>
            <a:xfrm>
              <a:off x="3962400" y="5297269"/>
              <a:ext cx="381000" cy="369332"/>
            </a:xfrm>
            <a:prstGeom prst="rect">
              <a:avLst/>
            </a:prstGeom>
            <a:noFill/>
          </p:spPr>
          <p:txBody>
            <a:bodyPr wrap="square" rtlCol="0">
              <a:spAutoFit/>
            </a:bodyPr>
            <a:lstStyle/>
            <a:p>
              <a:pPr algn="just"/>
              <a:r>
                <a:rPr lang="en-US" i="1" dirty="0"/>
                <a:t>q</a:t>
              </a:r>
            </a:p>
          </p:txBody>
        </p:sp>
        <p:sp>
          <p:nvSpPr>
            <p:cNvPr id="40" name="TextBox 39"/>
            <p:cNvSpPr txBox="1"/>
            <p:nvPr/>
          </p:nvSpPr>
          <p:spPr>
            <a:xfrm>
              <a:off x="2209800" y="3620869"/>
              <a:ext cx="381000" cy="369332"/>
            </a:xfrm>
            <a:prstGeom prst="rect">
              <a:avLst/>
            </a:prstGeom>
            <a:noFill/>
          </p:spPr>
          <p:txBody>
            <a:bodyPr wrap="square" rtlCol="0">
              <a:spAutoFit/>
            </a:bodyPr>
            <a:lstStyle/>
            <a:p>
              <a:pPr algn="just"/>
              <a:r>
                <a:rPr lang="en-US" i="1" dirty="0"/>
                <a:t>z</a:t>
              </a:r>
            </a:p>
          </p:txBody>
        </p:sp>
        <p:sp>
          <p:nvSpPr>
            <p:cNvPr id="41" name="TextBox 40"/>
            <p:cNvSpPr txBox="1"/>
            <p:nvPr/>
          </p:nvSpPr>
          <p:spPr>
            <a:xfrm>
              <a:off x="6096000" y="5297269"/>
              <a:ext cx="381000" cy="369332"/>
            </a:xfrm>
            <a:prstGeom prst="rect">
              <a:avLst/>
            </a:prstGeom>
            <a:noFill/>
          </p:spPr>
          <p:txBody>
            <a:bodyPr wrap="square" rtlCol="0">
              <a:spAutoFit/>
            </a:bodyPr>
            <a:lstStyle/>
            <a:p>
              <a:pPr algn="just"/>
              <a:r>
                <a:rPr lang="en-US" i="1" dirty="0"/>
                <a:t>N</a:t>
              </a:r>
            </a:p>
          </p:txBody>
        </p:sp>
        <p:cxnSp>
          <p:nvCxnSpPr>
            <p:cNvPr id="42" name="Straight Connector 41"/>
            <p:cNvCxnSpPr/>
            <p:nvPr/>
          </p:nvCxnSpPr>
          <p:spPr>
            <a:xfrm>
              <a:off x="3429000" y="3773269"/>
              <a:ext cx="0" cy="152400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43" name="TextBox 42"/>
            <p:cNvSpPr txBox="1"/>
            <p:nvPr/>
          </p:nvSpPr>
          <p:spPr>
            <a:xfrm>
              <a:off x="3276600" y="5297269"/>
              <a:ext cx="381000" cy="369332"/>
            </a:xfrm>
            <a:prstGeom prst="rect">
              <a:avLst/>
            </a:prstGeom>
            <a:noFill/>
          </p:spPr>
          <p:txBody>
            <a:bodyPr wrap="square" rtlCol="0">
              <a:spAutoFit/>
            </a:bodyPr>
            <a:lstStyle/>
            <a:p>
              <a:pPr algn="just"/>
              <a:r>
                <a:rPr lang="en-US" i="1" dirty="0"/>
                <a:t>i</a:t>
              </a:r>
            </a:p>
          </p:txBody>
        </p:sp>
        <p:sp>
          <p:nvSpPr>
            <p:cNvPr id="44" name="TextBox 43"/>
            <p:cNvSpPr txBox="1"/>
            <p:nvPr/>
          </p:nvSpPr>
          <p:spPr>
            <a:xfrm>
              <a:off x="2673383" y="4546937"/>
              <a:ext cx="603217" cy="415731"/>
            </a:xfrm>
            <a:prstGeom prst="rect">
              <a:avLst/>
            </a:prstGeom>
            <a:noFill/>
          </p:spPr>
          <p:txBody>
            <a:bodyPr wrap="square" rtlCol="0">
              <a:spAutoFit/>
            </a:bodyPr>
            <a:lstStyle/>
            <a:p>
              <a:pPr algn="r"/>
              <a:r>
                <a:rPr lang="en-US" i="1" dirty="0"/>
                <a:t>Y</a:t>
              </a:r>
              <a:r>
                <a:rPr lang="en-US" i="1" baseline="-25000" dirty="0"/>
                <a:t>i</a:t>
              </a:r>
              <a:endParaRPr lang="en-US" i="1" dirty="0"/>
            </a:p>
          </p:txBody>
        </p:sp>
        <p:sp>
          <p:nvSpPr>
            <p:cNvPr id="45" name="Left Brace 44"/>
            <p:cNvSpPr/>
            <p:nvPr/>
          </p:nvSpPr>
          <p:spPr>
            <a:xfrm>
              <a:off x="3276600" y="3849469"/>
              <a:ext cx="76200" cy="38100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6" name="TextBox 45"/>
            <p:cNvSpPr txBox="1"/>
            <p:nvPr/>
          </p:nvSpPr>
          <p:spPr>
            <a:xfrm>
              <a:off x="2636397" y="3861137"/>
              <a:ext cx="762000" cy="369332"/>
            </a:xfrm>
            <a:prstGeom prst="rect">
              <a:avLst/>
            </a:prstGeom>
            <a:noFill/>
          </p:spPr>
          <p:txBody>
            <a:bodyPr wrap="square" rtlCol="0">
              <a:spAutoFit/>
            </a:bodyPr>
            <a:lstStyle/>
            <a:p>
              <a:pPr algn="just"/>
              <a:r>
                <a:rPr lang="en-US" i="1" dirty="0"/>
                <a:t>z-Y</a:t>
              </a:r>
              <a:r>
                <a:rPr lang="en-US" i="1" baseline="-25000" dirty="0"/>
                <a:t>i</a:t>
              </a:r>
              <a:endParaRPr lang="en-US" i="1" dirty="0"/>
            </a:p>
          </p:txBody>
        </p:sp>
        <p:sp>
          <p:nvSpPr>
            <p:cNvPr id="47" name="Left Brace 46"/>
            <p:cNvSpPr/>
            <p:nvPr/>
          </p:nvSpPr>
          <p:spPr>
            <a:xfrm>
              <a:off x="3276600" y="4382869"/>
              <a:ext cx="76200" cy="83820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spTree>
    <p:extLst>
      <p:ext uri="{BB962C8B-B14F-4D97-AF65-F5344CB8AC3E}">
        <p14:creationId xmlns:p14="http://schemas.microsoft.com/office/powerpoint/2010/main" val="37124423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2400" y="228600"/>
            <a:ext cx="8915400" cy="1143000"/>
          </a:xfrm>
        </p:spPr>
        <p:txBody>
          <a:bodyPr>
            <a:normAutofit/>
          </a:bodyPr>
          <a:lstStyle/>
          <a:p>
            <a:r>
              <a:rPr lang="en-US" sz="3600" dirty="0">
                <a:solidFill>
                  <a:srgbClr val="2891AA"/>
                </a:solidFill>
                <a:effectLst/>
              </a:rPr>
              <a:t>Poverty: choice of aggregation formula</a:t>
            </a:r>
          </a:p>
        </p:txBody>
      </p:sp>
      <p:sp>
        <p:nvSpPr>
          <p:cNvPr id="5" name="Footer Placeholder 4"/>
          <p:cNvSpPr>
            <a:spLocks noGrp="1"/>
          </p:cNvSpPr>
          <p:nvPr>
            <p:ph type="ftr" sz="quarter" idx="11"/>
          </p:nvPr>
        </p:nvSpPr>
        <p:spPr>
          <a:xfrm>
            <a:off x="2590800" y="6400800"/>
            <a:ext cx="5627281" cy="365125"/>
          </a:xfrm>
        </p:spPr>
        <p:txBody>
          <a:bodyPr/>
          <a:lstStyle/>
          <a:p>
            <a:r>
              <a:rPr lang="en-US" dirty="0"/>
              <a:t>Definitions and measures</a:t>
            </a:r>
          </a:p>
        </p:txBody>
      </p:sp>
      <p:sp>
        <p:nvSpPr>
          <p:cNvPr id="6" name="Slide Number Placeholder 5"/>
          <p:cNvSpPr>
            <a:spLocks noGrp="1"/>
          </p:cNvSpPr>
          <p:nvPr>
            <p:ph type="sldNum" sz="quarter" idx="12"/>
          </p:nvPr>
        </p:nvSpPr>
        <p:spPr/>
        <p:txBody>
          <a:bodyPr/>
          <a:lstStyle/>
          <a:p>
            <a:fld id="{B3977D60-5343-49E1-BD8C-CA39C39BE7A5}" type="slidenum">
              <a:rPr lang="en-US" smtClean="0"/>
              <a:t>13</a:t>
            </a:fld>
            <a:endParaRPr lang="en-US"/>
          </a:p>
        </p:txBody>
      </p:sp>
      <p:sp>
        <p:nvSpPr>
          <p:cNvPr id="34" name="TextBox 33"/>
          <p:cNvSpPr txBox="1"/>
          <p:nvPr/>
        </p:nvSpPr>
        <p:spPr>
          <a:xfrm>
            <a:off x="304799" y="1066800"/>
            <a:ext cx="3904891" cy="5355312"/>
          </a:xfrm>
          <a:prstGeom prst="rect">
            <a:avLst/>
          </a:prstGeom>
          <a:noFill/>
        </p:spPr>
        <p:txBody>
          <a:bodyPr wrap="square" rtlCol="0">
            <a:spAutoFit/>
          </a:bodyPr>
          <a:lstStyle/>
          <a:p>
            <a:r>
              <a:rPr lang="en-US" dirty="0">
                <a:latin typeface="Calibri" pitchFamily="34" charset="0"/>
              </a:rPr>
              <a:t>The “total income gap” (or total poverty gap) (TYG) is the total amount of money that would be required to bring every poor person’s income up to the poverty line. </a:t>
            </a:r>
          </a:p>
          <a:p>
            <a:r>
              <a:rPr lang="en-US" dirty="0">
                <a:latin typeface="Calibri" pitchFamily="34" charset="0"/>
              </a:rPr>
              <a:t>Graphically, it is equal to the area of the shaded region below the z line and above the Y schedule, between 0 and q.</a:t>
            </a:r>
          </a:p>
          <a:p>
            <a:endParaRPr lang="en-US" b="1" dirty="0">
              <a:latin typeface="Calibri" pitchFamily="34" charset="0"/>
            </a:endParaRPr>
          </a:p>
          <a:p>
            <a:r>
              <a:rPr lang="en-US" b="1" dirty="0">
                <a:latin typeface="Calibri" pitchFamily="34" charset="0"/>
              </a:rPr>
              <a:t>Total income gap =</a:t>
            </a:r>
          </a:p>
          <a:p>
            <a:endParaRPr lang="en-US" i="1" dirty="0">
              <a:latin typeface="Calibri" pitchFamily="34" charset="0"/>
            </a:endParaRPr>
          </a:p>
          <a:p>
            <a:endParaRPr lang="en-US" i="1" dirty="0">
              <a:latin typeface="Calibri" pitchFamily="34" charset="0"/>
            </a:endParaRPr>
          </a:p>
          <a:p>
            <a:endParaRPr lang="en-US" i="1" dirty="0">
              <a:latin typeface="Calibri" pitchFamily="34" charset="0"/>
            </a:endParaRPr>
          </a:p>
          <a:p>
            <a:endParaRPr lang="en-US" i="1" dirty="0">
              <a:latin typeface="Calibri" pitchFamily="34" charset="0"/>
            </a:endParaRPr>
          </a:p>
          <a:p>
            <a:r>
              <a:rPr lang="en-US" dirty="0">
                <a:latin typeface="Calibri" pitchFamily="34" charset="0"/>
              </a:rPr>
              <a:t>The total income gap may be large because many people are moderately poor or because a few people are extremely poor.</a:t>
            </a:r>
          </a:p>
          <a:p>
            <a:endParaRPr lang="en-US" i="1" dirty="0">
              <a:latin typeface="Calibri" pitchFamily="34" charset="0"/>
            </a:endParaRPr>
          </a:p>
        </p:txBody>
      </p:sp>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644835" y="3962400"/>
            <a:ext cx="1479365" cy="9792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27" name="Group 26"/>
          <p:cNvGrpSpPr/>
          <p:nvPr/>
        </p:nvGrpSpPr>
        <p:grpSpPr>
          <a:xfrm>
            <a:off x="4137613" y="1637647"/>
            <a:ext cx="4396787" cy="4229753"/>
            <a:chOff x="2133600" y="1411069"/>
            <a:chExt cx="4648200" cy="4761131"/>
          </a:xfrm>
        </p:grpSpPr>
        <p:cxnSp>
          <p:nvCxnSpPr>
            <p:cNvPr id="33" name="Straight Connector 32"/>
            <p:cNvCxnSpPr/>
            <p:nvPr/>
          </p:nvCxnSpPr>
          <p:spPr>
            <a:xfrm>
              <a:off x="2590800" y="1944469"/>
              <a:ext cx="0" cy="33528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flipH="1">
              <a:off x="2590800" y="5297269"/>
              <a:ext cx="373380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51" name="TextBox 50"/>
            <p:cNvSpPr txBox="1"/>
            <p:nvPr/>
          </p:nvSpPr>
          <p:spPr>
            <a:xfrm>
              <a:off x="2514600" y="1411069"/>
              <a:ext cx="2667000" cy="369332"/>
            </a:xfrm>
            <a:prstGeom prst="rect">
              <a:avLst/>
            </a:prstGeom>
            <a:noFill/>
          </p:spPr>
          <p:txBody>
            <a:bodyPr wrap="square" rtlCol="0">
              <a:spAutoFit/>
            </a:bodyPr>
            <a:lstStyle/>
            <a:p>
              <a:r>
                <a:rPr lang="en-US" dirty="0"/>
                <a:t>Income Y</a:t>
              </a:r>
              <a:r>
                <a:rPr lang="en-US" baseline="-25000" dirty="0"/>
                <a:t>i</a:t>
              </a:r>
              <a:endParaRPr lang="en-US" dirty="0"/>
            </a:p>
          </p:txBody>
        </p:sp>
        <p:sp>
          <p:nvSpPr>
            <p:cNvPr id="52" name="TextBox 51"/>
            <p:cNvSpPr txBox="1"/>
            <p:nvPr/>
          </p:nvSpPr>
          <p:spPr>
            <a:xfrm>
              <a:off x="4572000" y="5525869"/>
              <a:ext cx="2209800" cy="646331"/>
            </a:xfrm>
            <a:prstGeom prst="rect">
              <a:avLst/>
            </a:prstGeom>
            <a:noFill/>
          </p:spPr>
          <p:txBody>
            <a:bodyPr wrap="square" rtlCol="0">
              <a:spAutoFit/>
            </a:bodyPr>
            <a:lstStyle/>
            <a:p>
              <a:r>
                <a:rPr lang="en-US" dirty="0"/>
                <a:t>Rank order </a:t>
              </a:r>
              <a:r>
                <a:rPr lang="en-US" i="1" dirty="0" err="1"/>
                <a:t>i</a:t>
              </a:r>
              <a:r>
                <a:rPr lang="en-US" i="1" dirty="0"/>
                <a:t> </a:t>
              </a:r>
              <a:r>
                <a:rPr lang="en-US" dirty="0"/>
                <a:t>from poorest to richest</a:t>
              </a:r>
              <a:endParaRPr lang="en-US" i="1" dirty="0"/>
            </a:p>
          </p:txBody>
        </p:sp>
        <p:sp>
          <p:nvSpPr>
            <p:cNvPr id="53" name="Freeform 52"/>
            <p:cNvSpPr/>
            <p:nvPr/>
          </p:nvSpPr>
          <p:spPr>
            <a:xfrm>
              <a:off x="2604052" y="2471243"/>
              <a:ext cx="3644348" cy="1934817"/>
            </a:xfrm>
            <a:custGeom>
              <a:avLst/>
              <a:gdLst>
                <a:gd name="connsiteX0" fmla="*/ 0 w 3644348"/>
                <a:gd name="connsiteY0" fmla="*/ 1934817 h 1934817"/>
                <a:gd name="connsiteX1" fmla="*/ 874644 w 3644348"/>
                <a:gd name="connsiteY1" fmla="*/ 1802296 h 1934817"/>
                <a:gd name="connsiteX2" fmla="*/ 1616765 w 3644348"/>
                <a:gd name="connsiteY2" fmla="*/ 1219200 h 1934817"/>
                <a:gd name="connsiteX3" fmla="*/ 2199861 w 3644348"/>
                <a:gd name="connsiteY3" fmla="*/ 622852 h 1934817"/>
                <a:gd name="connsiteX4" fmla="*/ 3180522 w 3644348"/>
                <a:gd name="connsiteY4" fmla="*/ 410817 h 1934817"/>
                <a:gd name="connsiteX5" fmla="*/ 3644348 w 3644348"/>
                <a:gd name="connsiteY5" fmla="*/ 0 h 19348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644348" h="1934817">
                  <a:moveTo>
                    <a:pt x="0" y="1934817"/>
                  </a:moveTo>
                  <a:cubicBezTo>
                    <a:pt x="302591" y="1928191"/>
                    <a:pt x="605183" y="1921565"/>
                    <a:pt x="874644" y="1802296"/>
                  </a:cubicBezTo>
                  <a:cubicBezTo>
                    <a:pt x="1144105" y="1683027"/>
                    <a:pt x="1395896" y="1415774"/>
                    <a:pt x="1616765" y="1219200"/>
                  </a:cubicBezTo>
                  <a:cubicBezTo>
                    <a:pt x="1837634" y="1022626"/>
                    <a:pt x="1939235" y="757583"/>
                    <a:pt x="2199861" y="622852"/>
                  </a:cubicBezTo>
                  <a:cubicBezTo>
                    <a:pt x="2460487" y="488122"/>
                    <a:pt x="2939774" y="514626"/>
                    <a:pt x="3180522" y="410817"/>
                  </a:cubicBezTo>
                  <a:cubicBezTo>
                    <a:pt x="3421270" y="307008"/>
                    <a:pt x="3532809" y="153504"/>
                    <a:pt x="3644348" y="0"/>
                  </a:cubicBezTo>
                </a:path>
              </a:pathLst>
            </a:custGeom>
            <a:ln w="158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cxnSp>
          <p:nvCxnSpPr>
            <p:cNvPr id="54" name="Straight Connector 53"/>
            <p:cNvCxnSpPr/>
            <p:nvPr/>
          </p:nvCxnSpPr>
          <p:spPr>
            <a:xfrm flipH="1">
              <a:off x="2590800" y="2477869"/>
              <a:ext cx="3581400" cy="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flipH="1">
              <a:off x="2590800" y="3773269"/>
              <a:ext cx="1524000" cy="0"/>
            </a:xfrm>
            <a:prstGeom prst="line">
              <a:avLst/>
            </a:prstGeom>
            <a:ln>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a:off x="6248400" y="2477869"/>
              <a:ext cx="0" cy="274320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a:off x="4114800" y="3773269"/>
              <a:ext cx="0" cy="152400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58" name="TextBox 57"/>
            <p:cNvSpPr txBox="1"/>
            <p:nvPr/>
          </p:nvSpPr>
          <p:spPr>
            <a:xfrm>
              <a:off x="2133600" y="2249269"/>
              <a:ext cx="533400" cy="332123"/>
            </a:xfrm>
            <a:prstGeom prst="rect">
              <a:avLst/>
            </a:prstGeom>
            <a:noFill/>
          </p:spPr>
          <p:txBody>
            <a:bodyPr wrap="square" rtlCol="0">
              <a:spAutoFit/>
            </a:bodyPr>
            <a:lstStyle/>
            <a:p>
              <a:pPr algn="just"/>
              <a:r>
                <a:rPr lang="en-US" i="1" dirty="0"/>
                <a:t>Y</a:t>
              </a:r>
              <a:r>
                <a:rPr lang="en-US" baseline="-25000" dirty="0"/>
                <a:t>N</a:t>
              </a:r>
              <a:endParaRPr lang="en-US" dirty="0"/>
            </a:p>
          </p:txBody>
        </p:sp>
        <p:sp>
          <p:nvSpPr>
            <p:cNvPr id="59" name="TextBox 58"/>
            <p:cNvSpPr txBox="1"/>
            <p:nvPr/>
          </p:nvSpPr>
          <p:spPr>
            <a:xfrm>
              <a:off x="3962400" y="5297269"/>
              <a:ext cx="381000" cy="369332"/>
            </a:xfrm>
            <a:prstGeom prst="rect">
              <a:avLst/>
            </a:prstGeom>
            <a:noFill/>
          </p:spPr>
          <p:txBody>
            <a:bodyPr wrap="square" rtlCol="0">
              <a:spAutoFit/>
            </a:bodyPr>
            <a:lstStyle/>
            <a:p>
              <a:pPr algn="just"/>
              <a:r>
                <a:rPr lang="en-US" i="1" dirty="0"/>
                <a:t>q</a:t>
              </a:r>
            </a:p>
          </p:txBody>
        </p:sp>
        <p:sp>
          <p:nvSpPr>
            <p:cNvPr id="60" name="TextBox 59"/>
            <p:cNvSpPr txBox="1"/>
            <p:nvPr/>
          </p:nvSpPr>
          <p:spPr>
            <a:xfrm>
              <a:off x="2209800" y="3620869"/>
              <a:ext cx="381000" cy="369332"/>
            </a:xfrm>
            <a:prstGeom prst="rect">
              <a:avLst/>
            </a:prstGeom>
            <a:noFill/>
          </p:spPr>
          <p:txBody>
            <a:bodyPr wrap="square" rtlCol="0">
              <a:spAutoFit/>
            </a:bodyPr>
            <a:lstStyle/>
            <a:p>
              <a:pPr algn="just"/>
              <a:r>
                <a:rPr lang="en-US" i="1" dirty="0"/>
                <a:t>z</a:t>
              </a:r>
            </a:p>
          </p:txBody>
        </p:sp>
        <p:sp>
          <p:nvSpPr>
            <p:cNvPr id="61" name="TextBox 60"/>
            <p:cNvSpPr txBox="1"/>
            <p:nvPr/>
          </p:nvSpPr>
          <p:spPr>
            <a:xfrm>
              <a:off x="6096000" y="5297269"/>
              <a:ext cx="381000" cy="369332"/>
            </a:xfrm>
            <a:prstGeom prst="rect">
              <a:avLst/>
            </a:prstGeom>
            <a:noFill/>
          </p:spPr>
          <p:txBody>
            <a:bodyPr wrap="square" rtlCol="0">
              <a:spAutoFit/>
            </a:bodyPr>
            <a:lstStyle/>
            <a:p>
              <a:pPr algn="just"/>
              <a:r>
                <a:rPr lang="en-US" i="1" dirty="0"/>
                <a:t>N</a:t>
              </a:r>
            </a:p>
          </p:txBody>
        </p:sp>
        <p:cxnSp>
          <p:nvCxnSpPr>
            <p:cNvPr id="62" name="Straight Connector 61"/>
            <p:cNvCxnSpPr/>
            <p:nvPr/>
          </p:nvCxnSpPr>
          <p:spPr>
            <a:xfrm>
              <a:off x="3429000" y="3773269"/>
              <a:ext cx="0" cy="152400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63" name="TextBox 62"/>
            <p:cNvSpPr txBox="1"/>
            <p:nvPr/>
          </p:nvSpPr>
          <p:spPr>
            <a:xfrm>
              <a:off x="3276600" y="5297269"/>
              <a:ext cx="381000" cy="369332"/>
            </a:xfrm>
            <a:prstGeom prst="rect">
              <a:avLst/>
            </a:prstGeom>
            <a:noFill/>
          </p:spPr>
          <p:txBody>
            <a:bodyPr wrap="square" rtlCol="0">
              <a:spAutoFit/>
            </a:bodyPr>
            <a:lstStyle/>
            <a:p>
              <a:pPr algn="just"/>
              <a:r>
                <a:rPr lang="en-US" i="1" dirty="0"/>
                <a:t>i</a:t>
              </a:r>
            </a:p>
          </p:txBody>
        </p:sp>
        <p:sp>
          <p:nvSpPr>
            <p:cNvPr id="64" name="TextBox 63"/>
            <p:cNvSpPr txBox="1"/>
            <p:nvPr/>
          </p:nvSpPr>
          <p:spPr>
            <a:xfrm>
              <a:off x="2673383" y="4546937"/>
              <a:ext cx="603217" cy="415731"/>
            </a:xfrm>
            <a:prstGeom prst="rect">
              <a:avLst/>
            </a:prstGeom>
            <a:noFill/>
          </p:spPr>
          <p:txBody>
            <a:bodyPr wrap="square" rtlCol="0">
              <a:spAutoFit/>
            </a:bodyPr>
            <a:lstStyle/>
            <a:p>
              <a:pPr algn="r"/>
              <a:r>
                <a:rPr lang="en-US" i="1" dirty="0"/>
                <a:t>Y</a:t>
              </a:r>
              <a:r>
                <a:rPr lang="en-US" i="1" baseline="-25000" dirty="0"/>
                <a:t>i</a:t>
              </a:r>
              <a:endParaRPr lang="en-US" i="1" dirty="0"/>
            </a:p>
          </p:txBody>
        </p:sp>
        <p:sp>
          <p:nvSpPr>
            <p:cNvPr id="65" name="Left Brace 64"/>
            <p:cNvSpPr/>
            <p:nvPr/>
          </p:nvSpPr>
          <p:spPr>
            <a:xfrm>
              <a:off x="3276600" y="3849469"/>
              <a:ext cx="76200" cy="38100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66" name="TextBox 65"/>
            <p:cNvSpPr txBox="1"/>
            <p:nvPr/>
          </p:nvSpPr>
          <p:spPr>
            <a:xfrm>
              <a:off x="2636397" y="3861137"/>
              <a:ext cx="762000" cy="369332"/>
            </a:xfrm>
            <a:prstGeom prst="rect">
              <a:avLst/>
            </a:prstGeom>
            <a:noFill/>
          </p:spPr>
          <p:txBody>
            <a:bodyPr wrap="square" rtlCol="0">
              <a:spAutoFit/>
            </a:bodyPr>
            <a:lstStyle/>
            <a:p>
              <a:pPr algn="just"/>
              <a:r>
                <a:rPr lang="en-US" i="1" dirty="0"/>
                <a:t>z-Y</a:t>
              </a:r>
              <a:r>
                <a:rPr lang="en-US" i="1" baseline="-25000" dirty="0"/>
                <a:t>i</a:t>
              </a:r>
              <a:endParaRPr lang="en-US" i="1" dirty="0"/>
            </a:p>
          </p:txBody>
        </p:sp>
        <p:sp>
          <p:nvSpPr>
            <p:cNvPr id="67" name="Left Brace 66"/>
            <p:cNvSpPr/>
            <p:nvPr/>
          </p:nvSpPr>
          <p:spPr>
            <a:xfrm>
              <a:off x="3276600" y="4382869"/>
              <a:ext cx="76200" cy="83820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spTree>
    <p:extLst>
      <p:ext uri="{BB962C8B-B14F-4D97-AF65-F5344CB8AC3E}">
        <p14:creationId xmlns:p14="http://schemas.microsoft.com/office/powerpoint/2010/main" val="29446600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2400" y="228600"/>
            <a:ext cx="8915400" cy="1143000"/>
          </a:xfrm>
        </p:spPr>
        <p:txBody>
          <a:bodyPr>
            <a:normAutofit/>
          </a:bodyPr>
          <a:lstStyle/>
          <a:p>
            <a:r>
              <a:rPr lang="en-US" sz="3600" dirty="0">
                <a:solidFill>
                  <a:srgbClr val="2891AA"/>
                </a:solidFill>
                <a:effectLst/>
              </a:rPr>
              <a:t>Poverty: choice of aggregation formula</a:t>
            </a:r>
          </a:p>
        </p:txBody>
      </p:sp>
      <p:sp>
        <p:nvSpPr>
          <p:cNvPr id="5" name="Footer Placeholder 4"/>
          <p:cNvSpPr>
            <a:spLocks noGrp="1"/>
          </p:cNvSpPr>
          <p:nvPr>
            <p:ph type="ftr" sz="quarter" idx="11"/>
          </p:nvPr>
        </p:nvSpPr>
        <p:spPr>
          <a:xfrm>
            <a:off x="2590800" y="6400800"/>
            <a:ext cx="5627281" cy="365125"/>
          </a:xfrm>
        </p:spPr>
        <p:txBody>
          <a:bodyPr/>
          <a:lstStyle/>
          <a:p>
            <a:r>
              <a:rPr lang="en-US" dirty="0"/>
              <a:t>Definitions and measures</a:t>
            </a:r>
          </a:p>
        </p:txBody>
      </p:sp>
      <p:sp>
        <p:nvSpPr>
          <p:cNvPr id="6" name="Slide Number Placeholder 5"/>
          <p:cNvSpPr>
            <a:spLocks noGrp="1"/>
          </p:cNvSpPr>
          <p:nvPr>
            <p:ph type="sldNum" sz="quarter" idx="12"/>
          </p:nvPr>
        </p:nvSpPr>
        <p:spPr/>
        <p:txBody>
          <a:bodyPr/>
          <a:lstStyle/>
          <a:p>
            <a:fld id="{B3977D60-5343-49E1-BD8C-CA39C39BE7A5}" type="slidenum">
              <a:rPr lang="en-US" smtClean="0"/>
              <a:t>14</a:t>
            </a:fld>
            <a:endParaRPr lang="en-US"/>
          </a:p>
        </p:txBody>
      </p:sp>
      <p:sp>
        <p:nvSpPr>
          <p:cNvPr id="34" name="TextBox 33"/>
          <p:cNvSpPr txBox="1"/>
          <p:nvPr/>
        </p:nvSpPr>
        <p:spPr>
          <a:xfrm>
            <a:off x="304799" y="1066800"/>
            <a:ext cx="3832813" cy="2862322"/>
          </a:xfrm>
          <a:prstGeom prst="rect">
            <a:avLst/>
          </a:prstGeom>
          <a:noFill/>
        </p:spPr>
        <p:txBody>
          <a:bodyPr wrap="square" rtlCol="0">
            <a:spAutoFit/>
          </a:bodyPr>
          <a:lstStyle/>
          <a:p>
            <a:r>
              <a:rPr lang="en-US" dirty="0">
                <a:latin typeface="Calibri" pitchFamily="34" charset="0"/>
              </a:rPr>
              <a:t>The “average proportional income gap” (APYG) is just the simple average over all the poor of their proportional income gaps.</a:t>
            </a:r>
          </a:p>
          <a:p>
            <a:endParaRPr lang="en-US" b="1" dirty="0">
              <a:latin typeface="Calibri" pitchFamily="34" charset="0"/>
            </a:endParaRPr>
          </a:p>
          <a:p>
            <a:r>
              <a:rPr lang="en-US" b="1" dirty="0">
                <a:latin typeface="Calibri" pitchFamily="34" charset="0"/>
              </a:rPr>
              <a:t>Avg. Proportional Income Gap=</a:t>
            </a:r>
          </a:p>
          <a:p>
            <a:endParaRPr lang="en-US" i="1" dirty="0">
              <a:latin typeface="Calibri" pitchFamily="34" charset="0"/>
            </a:endParaRPr>
          </a:p>
          <a:p>
            <a:endParaRPr lang="en-US" i="1" dirty="0">
              <a:latin typeface="Calibri" pitchFamily="34" charset="0"/>
            </a:endParaRPr>
          </a:p>
          <a:p>
            <a:endParaRPr lang="en-US" i="1" dirty="0">
              <a:latin typeface="Calibri" pitchFamily="34" charset="0"/>
            </a:endParaRPr>
          </a:p>
          <a:p>
            <a:endParaRPr lang="en-US" dirty="0">
              <a:latin typeface="Calibri" pitchFamily="34" charset="0"/>
            </a:endParaRPr>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24000" y="2895600"/>
            <a:ext cx="1981200" cy="10703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27" name="Group 26"/>
          <p:cNvGrpSpPr/>
          <p:nvPr/>
        </p:nvGrpSpPr>
        <p:grpSpPr>
          <a:xfrm>
            <a:off x="4137613" y="1637647"/>
            <a:ext cx="4396787" cy="4229753"/>
            <a:chOff x="2133600" y="1411069"/>
            <a:chExt cx="4648200" cy="4761131"/>
          </a:xfrm>
        </p:grpSpPr>
        <p:cxnSp>
          <p:nvCxnSpPr>
            <p:cNvPr id="33" name="Straight Connector 32"/>
            <p:cNvCxnSpPr/>
            <p:nvPr/>
          </p:nvCxnSpPr>
          <p:spPr>
            <a:xfrm>
              <a:off x="2590800" y="1944469"/>
              <a:ext cx="0" cy="33528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flipH="1">
              <a:off x="2590800" y="5297269"/>
              <a:ext cx="373380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51" name="TextBox 50"/>
            <p:cNvSpPr txBox="1"/>
            <p:nvPr/>
          </p:nvSpPr>
          <p:spPr>
            <a:xfrm>
              <a:off x="2514600" y="1411069"/>
              <a:ext cx="2667000" cy="369332"/>
            </a:xfrm>
            <a:prstGeom prst="rect">
              <a:avLst/>
            </a:prstGeom>
            <a:noFill/>
          </p:spPr>
          <p:txBody>
            <a:bodyPr wrap="square" rtlCol="0">
              <a:spAutoFit/>
            </a:bodyPr>
            <a:lstStyle/>
            <a:p>
              <a:r>
                <a:rPr lang="en-US" dirty="0"/>
                <a:t>Income Y</a:t>
              </a:r>
              <a:r>
                <a:rPr lang="en-US" baseline="-25000" dirty="0"/>
                <a:t>i</a:t>
              </a:r>
              <a:endParaRPr lang="en-US" dirty="0"/>
            </a:p>
          </p:txBody>
        </p:sp>
        <p:sp>
          <p:nvSpPr>
            <p:cNvPr id="52" name="TextBox 51"/>
            <p:cNvSpPr txBox="1"/>
            <p:nvPr/>
          </p:nvSpPr>
          <p:spPr>
            <a:xfrm>
              <a:off x="4572000" y="5525869"/>
              <a:ext cx="2209800" cy="646331"/>
            </a:xfrm>
            <a:prstGeom prst="rect">
              <a:avLst/>
            </a:prstGeom>
            <a:noFill/>
          </p:spPr>
          <p:txBody>
            <a:bodyPr wrap="square" rtlCol="0">
              <a:spAutoFit/>
            </a:bodyPr>
            <a:lstStyle/>
            <a:p>
              <a:r>
                <a:rPr lang="en-US" dirty="0"/>
                <a:t>Rank order </a:t>
              </a:r>
              <a:r>
                <a:rPr lang="en-US" i="1" dirty="0" err="1"/>
                <a:t>i</a:t>
              </a:r>
              <a:r>
                <a:rPr lang="en-US" i="1" dirty="0"/>
                <a:t> </a:t>
              </a:r>
              <a:r>
                <a:rPr lang="en-US" dirty="0"/>
                <a:t>from poorest to richest</a:t>
              </a:r>
              <a:endParaRPr lang="en-US" i="1" dirty="0"/>
            </a:p>
          </p:txBody>
        </p:sp>
        <p:sp>
          <p:nvSpPr>
            <p:cNvPr id="53" name="Freeform 52"/>
            <p:cNvSpPr/>
            <p:nvPr/>
          </p:nvSpPr>
          <p:spPr>
            <a:xfrm>
              <a:off x="2604052" y="2471243"/>
              <a:ext cx="3644348" cy="1934817"/>
            </a:xfrm>
            <a:custGeom>
              <a:avLst/>
              <a:gdLst>
                <a:gd name="connsiteX0" fmla="*/ 0 w 3644348"/>
                <a:gd name="connsiteY0" fmla="*/ 1934817 h 1934817"/>
                <a:gd name="connsiteX1" fmla="*/ 874644 w 3644348"/>
                <a:gd name="connsiteY1" fmla="*/ 1802296 h 1934817"/>
                <a:gd name="connsiteX2" fmla="*/ 1616765 w 3644348"/>
                <a:gd name="connsiteY2" fmla="*/ 1219200 h 1934817"/>
                <a:gd name="connsiteX3" fmla="*/ 2199861 w 3644348"/>
                <a:gd name="connsiteY3" fmla="*/ 622852 h 1934817"/>
                <a:gd name="connsiteX4" fmla="*/ 3180522 w 3644348"/>
                <a:gd name="connsiteY4" fmla="*/ 410817 h 1934817"/>
                <a:gd name="connsiteX5" fmla="*/ 3644348 w 3644348"/>
                <a:gd name="connsiteY5" fmla="*/ 0 h 19348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644348" h="1934817">
                  <a:moveTo>
                    <a:pt x="0" y="1934817"/>
                  </a:moveTo>
                  <a:cubicBezTo>
                    <a:pt x="302591" y="1928191"/>
                    <a:pt x="605183" y="1921565"/>
                    <a:pt x="874644" y="1802296"/>
                  </a:cubicBezTo>
                  <a:cubicBezTo>
                    <a:pt x="1144105" y="1683027"/>
                    <a:pt x="1395896" y="1415774"/>
                    <a:pt x="1616765" y="1219200"/>
                  </a:cubicBezTo>
                  <a:cubicBezTo>
                    <a:pt x="1837634" y="1022626"/>
                    <a:pt x="1939235" y="757583"/>
                    <a:pt x="2199861" y="622852"/>
                  </a:cubicBezTo>
                  <a:cubicBezTo>
                    <a:pt x="2460487" y="488122"/>
                    <a:pt x="2939774" y="514626"/>
                    <a:pt x="3180522" y="410817"/>
                  </a:cubicBezTo>
                  <a:cubicBezTo>
                    <a:pt x="3421270" y="307008"/>
                    <a:pt x="3532809" y="153504"/>
                    <a:pt x="3644348" y="0"/>
                  </a:cubicBezTo>
                </a:path>
              </a:pathLst>
            </a:custGeom>
            <a:ln w="158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cxnSp>
          <p:nvCxnSpPr>
            <p:cNvPr id="54" name="Straight Connector 53"/>
            <p:cNvCxnSpPr/>
            <p:nvPr/>
          </p:nvCxnSpPr>
          <p:spPr>
            <a:xfrm flipH="1">
              <a:off x="2590800" y="2477869"/>
              <a:ext cx="3581400" cy="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flipH="1">
              <a:off x="2590800" y="3773269"/>
              <a:ext cx="1524000" cy="0"/>
            </a:xfrm>
            <a:prstGeom prst="line">
              <a:avLst/>
            </a:prstGeom>
            <a:ln>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a:off x="6248400" y="2477869"/>
              <a:ext cx="0" cy="274320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a:off x="4114800" y="3773269"/>
              <a:ext cx="0" cy="152400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58" name="TextBox 57"/>
            <p:cNvSpPr txBox="1"/>
            <p:nvPr/>
          </p:nvSpPr>
          <p:spPr>
            <a:xfrm>
              <a:off x="2133600" y="2249269"/>
              <a:ext cx="533400" cy="332123"/>
            </a:xfrm>
            <a:prstGeom prst="rect">
              <a:avLst/>
            </a:prstGeom>
            <a:noFill/>
          </p:spPr>
          <p:txBody>
            <a:bodyPr wrap="square" rtlCol="0">
              <a:spAutoFit/>
            </a:bodyPr>
            <a:lstStyle/>
            <a:p>
              <a:pPr algn="just"/>
              <a:r>
                <a:rPr lang="en-US" i="1" dirty="0"/>
                <a:t>Y</a:t>
              </a:r>
              <a:r>
                <a:rPr lang="en-US" baseline="-25000" dirty="0"/>
                <a:t>N</a:t>
              </a:r>
              <a:endParaRPr lang="en-US" dirty="0"/>
            </a:p>
          </p:txBody>
        </p:sp>
        <p:sp>
          <p:nvSpPr>
            <p:cNvPr id="59" name="TextBox 58"/>
            <p:cNvSpPr txBox="1"/>
            <p:nvPr/>
          </p:nvSpPr>
          <p:spPr>
            <a:xfrm>
              <a:off x="3962400" y="5297269"/>
              <a:ext cx="381000" cy="369332"/>
            </a:xfrm>
            <a:prstGeom prst="rect">
              <a:avLst/>
            </a:prstGeom>
            <a:noFill/>
          </p:spPr>
          <p:txBody>
            <a:bodyPr wrap="square" rtlCol="0">
              <a:spAutoFit/>
            </a:bodyPr>
            <a:lstStyle/>
            <a:p>
              <a:pPr algn="just"/>
              <a:r>
                <a:rPr lang="en-US" i="1" dirty="0"/>
                <a:t>q</a:t>
              </a:r>
            </a:p>
          </p:txBody>
        </p:sp>
        <p:sp>
          <p:nvSpPr>
            <p:cNvPr id="60" name="TextBox 59"/>
            <p:cNvSpPr txBox="1"/>
            <p:nvPr/>
          </p:nvSpPr>
          <p:spPr>
            <a:xfrm>
              <a:off x="2209800" y="3620869"/>
              <a:ext cx="381000" cy="369332"/>
            </a:xfrm>
            <a:prstGeom prst="rect">
              <a:avLst/>
            </a:prstGeom>
            <a:noFill/>
          </p:spPr>
          <p:txBody>
            <a:bodyPr wrap="square" rtlCol="0">
              <a:spAutoFit/>
            </a:bodyPr>
            <a:lstStyle/>
            <a:p>
              <a:pPr algn="just"/>
              <a:r>
                <a:rPr lang="en-US" i="1" dirty="0"/>
                <a:t>z</a:t>
              </a:r>
            </a:p>
          </p:txBody>
        </p:sp>
        <p:sp>
          <p:nvSpPr>
            <p:cNvPr id="61" name="TextBox 60"/>
            <p:cNvSpPr txBox="1"/>
            <p:nvPr/>
          </p:nvSpPr>
          <p:spPr>
            <a:xfrm>
              <a:off x="6096000" y="5297269"/>
              <a:ext cx="381000" cy="369332"/>
            </a:xfrm>
            <a:prstGeom prst="rect">
              <a:avLst/>
            </a:prstGeom>
            <a:noFill/>
          </p:spPr>
          <p:txBody>
            <a:bodyPr wrap="square" rtlCol="0">
              <a:spAutoFit/>
            </a:bodyPr>
            <a:lstStyle/>
            <a:p>
              <a:pPr algn="just"/>
              <a:r>
                <a:rPr lang="en-US" i="1" dirty="0"/>
                <a:t>N</a:t>
              </a:r>
            </a:p>
          </p:txBody>
        </p:sp>
        <p:cxnSp>
          <p:nvCxnSpPr>
            <p:cNvPr id="62" name="Straight Connector 61"/>
            <p:cNvCxnSpPr/>
            <p:nvPr/>
          </p:nvCxnSpPr>
          <p:spPr>
            <a:xfrm>
              <a:off x="3429000" y="3773269"/>
              <a:ext cx="0" cy="152400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63" name="TextBox 62"/>
            <p:cNvSpPr txBox="1"/>
            <p:nvPr/>
          </p:nvSpPr>
          <p:spPr>
            <a:xfrm>
              <a:off x="3276600" y="5297269"/>
              <a:ext cx="381000" cy="369332"/>
            </a:xfrm>
            <a:prstGeom prst="rect">
              <a:avLst/>
            </a:prstGeom>
            <a:noFill/>
          </p:spPr>
          <p:txBody>
            <a:bodyPr wrap="square" rtlCol="0">
              <a:spAutoFit/>
            </a:bodyPr>
            <a:lstStyle/>
            <a:p>
              <a:pPr algn="just"/>
              <a:r>
                <a:rPr lang="en-US" i="1" dirty="0"/>
                <a:t>i</a:t>
              </a:r>
            </a:p>
          </p:txBody>
        </p:sp>
        <p:sp>
          <p:nvSpPr>
            <p:cNvPr id="64" name="TextBox 63"/>
            <p:cNvSpPr txBox="1"/>
            <p:nvPr/>
          </p:nvSpPr>
          <p:spPr>
            <a:xfrm>
              <a:off x="2673383" y="4546937"/>
              <a:ext cx="603217" cy="415731"/>
            </a:xfrm>
            <a:prstGeom prst="rect">
              <a:avLst/>
            </a:prstGeom>
            <a:noFill/>
          </p:spPr>
          <p:txBody>
            <a:bodyPr wrap="square" rtlCol="0">
              <a:spAutoFit/>
            </a:bodyPr>
            <a:lstStyle/>
            <a:p>
              <a:pPr algn="r"/>
              <a:r>
                <a:rPr lang="en-US" i="1" dirty="0"/>
                <a:t>Y</a:t>
              </a:r>
              <a:r>
                <a:rPr lang="en-US" i="1" baseline="-25000" dirty="0"/>
                <a:t>i</a:t>
              </a:r>
              <a:endParaRPr lang="en-US" i="1" dirty="0"/>
            </a:p>
          </p:txBody>
        </p:sp>
        <p:sp>
          <p:nvSpPr>
            <p:cNvPr id="65" name="Left Brace 64"/>
            <p:cNvSpPr/>
            <p:nvPr/>
          </p:nvSpPr>
          <p:spPr>
            <a:xfrm>
              <a:off x="3276600" y="3849469"/>
              <a:ext cx="76200" cy="38100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66" name="TextBox 65"/>
            <p:cNvSpPr txBox="1"/>
            <p:nvPr/>
          </p:nvSpPr>
          <p:spPr>
            <a:xfrm>
              <a:off x="2636397" y="3861137"/>
              <a:ext cx="762000" cy="369332"/>
            </a:xfrm>
            <a:prstGeom prst="rect">
              <a:avLst/>
            </a:prstGeom>
            <a:noFill/>
          </p:spPr>
          <p:txBody>
            <a:bodyPr wrap="square" rtlCol="0">
              <a:spAutoFit/>
            </a:bodyPr>
            <a:lstStyle/>
            <a:p>
              <a:pPr algn="just"/>
              <a:r>
                <a:rPr lang="en-US" i="1" dirty="0"/>
                <a:t>z-Y</a:t>
              </a:r>
              <a:r>
                <a:rPr lang="en-US" i="1" baseline="-25000" dirty="0"/>
                <a:t>i</a:t>
              </a:r>
              <a:endParaRPr lang="en-US" i="1" dirty="0"/>
            </a:p>
          </p:txBody>
        </p:sp>
        <p:sp>
          <p:nvSpPr>
            <p:cNvPr id="67" name="Left Brace 66"/>
            <p:cNvSpPr/>
            <p:nvPr/>
          </p:nvSpPr>
          <p:spPr>
            <a:xfrm>
              <a:off x="3276600" y="4382869"/>
              <a:ext cx="76200" cy="83820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spTree>
    <p:extLst>
      <p:ext uri="{BB962C8B-B14F-4D97-AF65-F5344CB8AC3E}">
        <p14:creationId xmlns:p14="http://schemas.microsoft.com/office/powerpoint/2010/main" val="1653724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2400" y="228600"/>
            <a:ext cx="8915400" cy="1143000"/>
          </a:xfrm>
        </p:spPr>
        <p:txBody>
          <a:bodyPr>
            <a:normAutofit/>
          </a:bodyPr>
          <a:lstStyle/>
          <a:p>
            <a:r>
              <a:rPr lang="en-US" sz="3600" dirty="0">
                <a:solidFill>
                  <a:srgbClr val="2891AA"/>
                </a:solidFill>
                <a:effectLst/>
              </a:rPr>
              <a:t>Poverty: choice of aggregation formula</a:t>
            </a:r>
          </a:p>
        </p:txBody>
      </p:sp>
      <p:sp>
        <p:nvSpPr>
          <p:cNvPr id="5" name="Footer Placeholder 4"/>
          <p:cNvSpPr>
            <a:spLocks noGrp="1"/>
          </p:cNvSpPr>
          <p:nvPr>
            <p:ph type="ftr" sz="quarter" idx="11"/>
          </p:nvPr>
        </p:nvSpPr>
        <p:spPr>
          <a:xfrm>
            <a:off x="2590800" y="6400800"/>
            <a:ext cx="5627281" cy="365125"/>
          </a:xfrm>
        </p:spPr>
        <p:txBody>
          <a:bodyPr/>
          <a:lstStyle/>
          <a:p>
            <a:r>
              <a:rPr lang="en-US" dirty="0"/>
              <a:t>Definitions and measures</a:t>
            </a:r>
          </a:p>
        </p:txBody>
      </p:sp>
      <p:sp>
        <p:nvSpPr>
          <p:cNvPr id="6" name="Slide Number Placeholder 5"/>
          <p:cNvSpPr>
            <a:spLocks noGrp="1"/>
          </p:cNvSpPr>
          <p:nvPr>
            <p:ph type="sldNum" sz="quarter" idx="12"/>
          </p:nvPr>
        </p:nvSpPr>
        <p:spPr/>
        <p:txBody>
          <a:bodyPr/>
          <a:lstStyle/>
          <a:p>
            <a:fld id="{B3977D60-5343-49E1-BD8C-CA39C39BE7A5}" type="slidenum">
              <a:rPr lang="en-US" smtClean="0"/>
              <a:t>15</a:t>
            </a:fld>
            <a:endParaRPr lang="en-US"/>
          </a:p>
        </p:txBody>
      </p:sp>
      <p:sp>
        <p:nvSpPr>
          <p:cNvPr id="34" name="TextBox 33"/>
          <p:cNvSpPr txBox="1"/>
          <p:nvPr/>
        </p:nvSpPr>
        <p:spPr>
          <a:xfrm>
            <a:off x="304799" y="1066800"/>
            <a:ext cx="3832813" cy="3693319"/>
          </a:xfrm>
          <a:prstGeom prst="rect">
            <a:avLst/>
          </a:prstGeom>
          <a:noFill/>
        </p:spPr>
        <p:txBody>
          <a:bodyPr wrap="square" rtlCol="0">
            <a:spAutoFit/>
          </a:bodyPr>
          <a:lstStyle/>
          <a:p>
            <a:r>
              <a:rPr lang="en-US" dirty="0">
                <a:latin typeface="Calibri" pitchFamily="34" charset="0"/>
              </a:rPr>
              <a:t>- The “poverty gap index” (PG) averages proportional income gaps across everyone in the population (poor and nonpoor), treating the nonpoor as having income gaps of zero (because they need nothing to bring their incomes up to the poverty line). </a:t>
            </a:r>
          </a:p>
          <a:p>
            <a:endParaRPr lang="en-US" b="1" dirty="0">
              <a:latin typeface="Calibri" pitchFamily="34" charset="0"/>
            </a:endParaRPr>
          </a:p>
          <a:p>
            <a:r>
              <a:rPr lang="en-US" b="1" dirty="0">
                <a:latin typeface="Calibri" pitchFamily="34" charset="0"/>
              </a:rPr>
              <a:t>Poverty Gap Index (P</a:t>
            </a:r>
            <a:r>
              <a:rPr lang="en-US" b="1" baseline="-25000" dirty="0">
                <a:latin typeface="Calibri" pitchFamily="34" charset="0"/>
              </a:rPr>
              <a:t>1</a:t>
            </a:r>
            <a:r>
              <a:rPr lang="en-US" b="1" dirty="0">
                <a:latin typeface="Calibri" pitchFamily="34" charset="0"/>
              </a:rPr>
              <a:t>)=</a:t>
            </a:r>
          </a:p>
          <a:p>
            <a:endParaRPr lang="en-US" i="1" dirty="0">
              <a:latin typeface="Calibri" pitchFamily="34" charset="0"/>
            </a:endParaRPr>
          </a:p>
          <a:p>
            <a:endParaRPr lang="en-US" i="1" dirty="0">
              <a:latin typeface="Calibri" pitchFamily="34" charset="0"/>
            </a:endParaRPr>
          </a:p>
          <a:p>
            <a:endParaRPr lang="en-US" i="1" dirty="0">
              <a:latin typeface="Calibri" pitchFamily="34" charset="0"/>
            </a:endParaRPr>
          </a:p>
          <a:p>
            <a:endParaRPr lang="en-US" dirty="0">
              <a:latin typeface="Calibri" pitchFamily="34" charset="0"/>
            </a:endParaRP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02007" y="3733800"/>
            <a:ext cx="2133600" cy="11019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27" name="Group 26"/>
          <p:cNvGrpSpPr/>
          <p:nvPr/>
        </p:nvGrpSpPr>
        <p:grpSpPr>
          <a:xfrm>
            <a:off x="4137613" y="1637647"/>
            <a:ext cx="4396787" cy="4229753"/>
            <a:chOff x="2133600" y="1411069"/>
            <a:chExt cx="4648200" cy="4761131"/>
          </a:xfrm>
        </p:grpSpPr>
        <p:cxnSp>
          <p:nvCxnSpPr>
            <p:cNvPr id="33" name="Straight Connector 32"/>
            <p:cNvCxnSpPr/>
            <p:nvPr/>
          </p:nvCxnSpPr>
          <p:spPr>
            <a:xfrm>
              <a:off x="2590800" y="1944469"/>
              <a:ext cx="0" cy="33528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flipH="1">
              <a:off x="2590800" y="5297269"/>
              <a:ext cx="373380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51" name="TextBox 50"/>
            <p:cNvSpPr txBox="1"/>
            <p:nvPr/>
          </p:nvSpPr>
          <p:spPr>
            <a:xfrm>
              <a:off x="2514600" y="1411069"/>
              <a:ext cx="2667000" cy="369332"/>
            </a:xfrm>
            <a:prstGeom prst="rect">
              <a:avLst/>
            </a:prstGeom>
            <a:noFill/>
          </p:spPr>
          <p:txBody>
            <a:bodyPr wrap="square" rtlCol="0">
              <a:spAutoFit/>
            </a:bodyPr>
            <a:lstStyle/>
            <a:p>
              <a:r>
                <a:rPr lang="en-US" dirty="0"/>
                <a:t>Income Y</a:t>
              </a:r>
              <a:r>
                <a:rPr lang="en-US" baseline="-25000" dirty="0"/>
                <a:t>i</a:t>
              </a:r>
              <a:endParaRPr lang="en-US" dirty="0"/>
            </a:p>
          </p:txBody>
        </p:sp>
        <p:sp>
          <p:nvSpPr>
            <p:cNvPr id="52" name="TextBox 51"/>
            <p:cNvSpPr txBox="1"/>
            <p:nvPr/>
          </p:nvSpPr>
          <p:spPr>
            <a:xfrm>
              <a:off x="4572000" y="5525869"/>
              <a:ext cx="2209800" cy="646331"/>
            </a:xfrm>
            <a:prstGeom prst="rect">
              <a:avLst/>
            </a:prstGeom>
            <a:noFill/>
          </p:spPr>
          <p:txBody>
            <a:bodyPr wrap="square" rtlCol="0">
              <a:spAutoFit/>
            </a:bodyPr>
            <a:lstStyle/>
            <a:p>
              <a:r>
                <a:rPr lang="en-US" dirty="0"/>
                <a:t>Rank order </a:t>
              </a:r>
              <a:r>
                <a:rPr lang="en-US" i="1" dirty="0" err="1"/>
                <a:t>i</a:t>
              </a:r>
              <a:r>
                <a:rPr lang="en-US" i="1" dirty="0"/>
                <a:t> </a:t>
              </a:r>
              <a:r>
                <a:rPr lang="en-US" dirty="0"/>
                <a:t>from poorest to richest</a:t>
              </a:r>
              <a:endParaRPr lang="en-US" i="1" dirty="0"/>
            </a:p>
          </p:txBody>
        </p:sp>
        <p:sp>
          <p:nvSpPr>
            <p:cNvPr id="53" name="Freeform 52"/>
            <p:cNvSpPr/>
            <p:nvPr/>
          </p:nvSpPr>
          <p:spPr>
            <a:xfrm>
              <a:off x="2604052" y="2471243"/>
              <a:ext cx="3644348" cy="1934817"/>
            </a:xfrm>
            <a:custGeom>
              <a:avLst/>
              <a:gdLst>
                <a:gd name="connsiteX0" fmla="*/ 0 w 3644348"/>
                <a:gd name="connsiteY0" fmla="*/ 1934817 h 1934817"/>
                <a:gd name="connsiteX1" fmla="*/ 874644 w 3644348"/>
                <a:gd name="connsiteY1" fmla="*/ 1802296 h 1934817"/>
                <a:gd name="connsiteX2" fmla="*/ 1616765 w 3644348"/>
                <a:gd name="connsiteY2" fmla="*/ 1219200 h 1934817"/>
                <a:gd name="connsiteX3" fmla="*/ 2199861 w 3644348"/>
                <a:gd name="connsiteY3" fmla="*/ 622852 h 1934817"/>
                <a:gd name="connsiteX4" fmla="*/ 3180522 w 3644348"/>
                <a:gd name="connsiteY4" fmla="*/ 410817 h 1934817"/>
                <a:gd name="connsiteX5" fmla="*/ 3644348 w 3644348"/>
                <a:gd name="connsiteY5" fmla="*/ 0 h 19348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644348" h="1934817">
                  <a:moveTo>
                    <a:pt x="0" y="1934817"/>
                  </a:moveTo>
                  <a:cubicBezTo>
                    <a:pt x="302591" y="1928191"/>
                    <a:pt x="605183" y="1921565"/>
                    <a:pt x="874644" y="1802296"/>
                  </a:cubicBezTo>
                  <a:cubicBezTo>
                    <a:pt x="1144105" y="1683027"/>
                    <a:pt x="1395896" y="1415774"/>
                    <a:pt x="1616765" y="1219200"/>
                  </a:cubicBezTo>
                  <a:cubicBezTo>
                    <a:pt x="1837634" y="1022626"/>
                    <a:pt x="1939235" y="757583"/>
                    <a:pt x="2199861" y="622852"/>
                  </a:cubicBezTo>
                  <a:cubicBezTo>
                    <a:pt x="2460487" y="488122"/>
                    <a:pt x="2939774" y="514626"/>
                    <a:pt x="3180522" y="410817"/>
                  </a:cubicBezTo>
                  <a:cubicBezTo>
                    <a:pt x="3421270" y="307008"/>
                    <a:pt x="3532809" y="153504"/>
                    <a:pt x="3644348" y="0"/>
                  </a:cubicBezTo>
                </a:path>
              </a:pathLst>
            </a:custGeom>
            <a:ln w="158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cxnSp>
          <p:nvCxnSpPr>
            <p:cNvPr id="54" name="Straight Connector 53"/>
            <p:cNvCxnSpPr/>
            <p:nvPr/>
          </p:nvCxnSpPr>
          <p:spPr>
            <a:xfrm flipH="1">
              <a:off x="2590800" y="2477869"/>
              <a:ext cx="3581400" cy="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flipH="1">
              <a:off x="2590800" y="3773269"/>
              <a:ext cx="1524000" cy="0"/>
            </a:xfrm>
            <a:prstGeom prst="line">
              <a:avLst/>
            </a:prstGeom>
            <a:ln>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a:off x="6248400" y="2477869"/>
              <a:ext cx="0" cy="274320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a:off x="4114800" y="3773269"/>
              <a:ext cx="0" cy="152400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58" name="TextBox 57"/>
            <p:cNvSpPr txBox="1"/>
            <p:nvPr/>
          </p:nvSpPr>
          <p:spPr>
            <a:xfrm>
              <a:off x="2133600" y="2249269"/>
              <a:ext cx="533400" cy="332123"/>
            </a:xfrm>
            <a:prstGeom prst="rect">
              <a:avLst/>
            </a:prstGeom>
            <a:noFill/>
          </p:spPr>
          <p:txBody>
            <a:bodyPr wrap="square" rtlCol="0">
              <a:spAutoFit/>
            </a:bodyPr>
            <a:lstStyle/>
            <a:p>
              <a:pPr algn="just"/>
              <a:r>
                <a:rPr lang="en-US" i="1" dirty="0"/>
                <a:t>Y</a:t>
              </a:r>
              <a:r>
                <a:rPr lang="en-US" baseline="-25000" dirty="0"/>
                <a:t>N</a:t>
              </a:r>
              <a:endParaRPr lang="en-US" dirty="0"/>
            </a:p>
          </p:txBody>
        </p:sp>
        <p:sp>
          <p:nvSpPr>
            <p:cNvPr id="59" name="TextBox 58"/>
            <p:cNvSpPr txBox="1"/>
            <p:nvPr/>
          </p:nvSpPr>
          <p:spPr>
            <a:xfrm>
              <a:off x="3962400" y="5297269"/>
              <a:ext cx="381000" cy="369332"/>
            </a:xfrm>
            <a:prstGeom prst="rect">
              <a:avLst/>
            </a:prstGeom>
            <a:noFill/>
          </p:spPr>
          <p:txBody>
            <a:bodyPr wrap="square" rtlCol="0">
              <a:spAutoFit/>
            </a:bodyPr>
            <a:lstStyle/>
            <a:p>
              <a:pPr algn="just"/>
              <a:r>
                <a:rPr lang="en-US" i="1" dirty="0"/>
                <a:t>q</a:t>
              </a:r>
            </a:p>
          </p:txBody>
        </p:sp>
        <p:sp>
          <p:nvSpPr>
            <p:cNvPr id="60" name="TextBox 59"/>
            <p:cNvSpPr txBox="1"/>
            <p:nvPr/>
          </p:nvSpPr>
          <p:spPr>
            <a:xfrm>
              <a:off x="2209800" y="3620869"/>
              <a:ext cx="381000" cy="369332"/>
            </a:xfrm>
            <a:prstGeom prst="rect">
              <a:avLst/>
            </a:prstGeom>
            <a:noFill/>
          </p:spPr>
          <p:txBody>
            <a:bodyPr wrap="square" rtlCol="0">
              <a:spAutoFit/>
            </a:bodyPr>
            <a:lstStyle/>
            <a:p>
              <a:pPr algn="just"/>
              <a:r>
                <a:rPr lang="en-US" i="1" dirty="0"/>
                <a:t>z</a:t>
              </a:r>
            </a:p>
          </p:txBody>
        </p:sp>
        <p:sp>
          <p:nvSpPr>
            <p:cNvPr id="61" name="TextBox 60"/>
            <p:cNvSpPr txBox="1"/>
            <p:nvPr/>
          </p:nvSpPr>
          <p:spPr>
            <a:xfrm>
              <a:off x="6096000" y="5297269"/>
              <a:ext cx="381000" cy="369332"/>
            </a:xfrm>
            <a:prstGeom prst="rect">
              <a:avLst/>
            </a:prstGeom>
            <a:noFill/>
          </p:spPr>
          <p:txBody>
            <a:bodyPr wrap="square" rtlCol="0">
              <a:spAutoFit/>
            </a:bodyPr>
            <a:lstStyle/>
            <a:p>
              <a:pPr algn="just"/>
              <a:r>
                <a:rPr lang="en-US" i="1" dirty="0"/>
                <a:t>N</a:t>
              </a:r>
            </a:p>
          </p:txBody>
        </p:sp>
        <p:cxnSp>
          <p:nvCxnSpPr>
            <p:cNvPr id="62" name="Straight Connector 61"/>
            <p:cNvCxnSpPr/>
            <p:nvPr/>
          </p:nvCxnSpPr>
          <p:spPr>
            <a:xfrm>
              <a:off x="3429000" y="3773269"/>
              <a:ext cx="0" cy="152400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63" name="TextBox 62"/>
            <p:cNvSpPr txBox="1"/>
            <p:nvPr/>
          </p:nvSpPr>
          <p:spPr>
            <a:xfrm>
              <a:off x="3276600" y="5297269"/>
              <a:ext cx="381000" cy="369332"/>
            </a:xfrm>
            <a:prstGeom prst="rect">
              <a:avLst/>
            </a:prstGeom>
            <a:noFill/>
          </p:spPr>
          <p:txBody>
            <a:bodyPr wrap="square" rtlCol="0">
              <a:spAutoFit/>
            </a:bodyPr>
            <a:lstStyle/>
            <a:p>
              <a:pPr algn="just"/>
              <a:r>
                <a:rPr lang="en-US" i="1" dirty="0"/>
                <a:t>i</a:t>
              </a:r>
            </a:p>
          </p:txBody>
        </p:sp>
        <p:sp>
          <p:nvSpPr>
            <p:cNvPr id="64" name="TextBox 63"/>
            <p:cNvSpPr txBox="1"/>
            <p:nvPr/>
          </p:nvSpPr>
          <p:spPr>
            <a:xfrm>
              <a:off x="2673383" y="4546937"/>
              <a:ext cx="603217" cy="415731"/>
            </a:xfrm>
            <a:prstGeom prst="rect">
              <a:avLst/>
            </a:prstGeom>
            <a:noFill/>
          </p:spPr>
          <p:txBody>
            <a:bodyPr wrap="square" rtlCol="0">
              <a:spAutoFit/>
            </a:bodyPr>
            <a:lstStyle/>
            <a:p>
              <a:pPr algn="r"/>
              <a:r>
                <a:rPr lang="en-US" i="1" dirty="0"/>
                <a:t>Y</a:t>
              </a:r>
              <a:r>
                <a:rPr lang="en-US" i="1" baseline="-25000" dirty="0"/>
                <a:t>i</a:t>
              </a:r>
              <a:endParaRPr lang="en-US" i="1" dirty="0"/>
            </a:p>
          </p:txBody>
        </p:sp>
        <p:sp>
          <p:nvSpPr>
            <p:cNvPr id="65" name="Left Brace 64"/>
            <p:cNvSpPr/>
            <p:nvPr/>
          </p:nvSpPr>
          <p:spPr>
            <a:xfrm>
              <a:off x="3276600" y="3849469"/>
              <a:ext cx="76200" cy="38100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66" name="TextBox 65"/>
            <p:cNvSpPr txBox="1"/>
            <p:nvPr/>
          </p:nvSpPr>
          <p:spPr>
            <a:xfrm>
              <a:off x="2636397" y="3861137"/>
              <a:ext cx="762000" cy="369332"/>
            </a:xfrm>
            <a:prstGeom prst="rect">
              <a:avLst/>
            </a:prstGeom>
            <a:noFill/>
          </p:spPr>
          <p:txBody>
            <a:bodyPr wrap="square" rtlCol="0">
              <a:spAutoFit/>
            </a:bodyPr>
            <a:lstStyle/>
            <a:p>
              <a:pPr algn="just"/>
              <a:r>
                <a:rPr lang="en-US" i="1" dirty="0"/>
                <a:t>z-Y</a:t>
              </a:r>
              <a:r>
                <a:rPr lang="en-US" i="1" baseline="-25000" dirty="0"/>
                <a:t>i</a:t>
              </a:r>
              <a:endParaRPr lang="en-US" i="1" dirty="0"/>
            </a:p>
          </p:txBody>
        </p:sp>
        <p:sp>
          <p:nvSpPr>
            <p:cNvPr id="67" name="Left Brace 66"/>
            <p:cNvSpPr/>
            <p:nvPr/>
          </p:nvSpPr>
          <p:spPr>
            <a:xfrm>
              <a:off x="3276600" y="4382869"/>
              <a:ext cx="76200" cy="83820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spTree>
    <p:extLst>
      <p:ext uri="{BB962C8B-B14F-4D97-AF65-F5344CB8AC3E}">
        <p14:creationId xmlns:p14="http://schemas.microsoft.com/office/powerpoint/2010/main" val="37886114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2400" y="228600"/>
            <a:ext cx="8915400" cy="1143000"/>
          </a:xfrm>
        </p:spPr>
        <p:txBody>
          <a:bodyPr>
            <a:normAutofit/>
          </a:bodyPr>
          <a:lstStyle/>
          <a:p>
            <a:r>
              <a:rPr lang="en-US" sz="3600" dirty="0">
                <a:solidFill>
                  <a:srgbClr val="2891AA"/>
                </a:solidFill>
                <a:effectLst/>
              </a:rPr>
              <a:t>Poverty: choice of aggregation formula</a:t>
            </a:r>
          </a:p>
        </p:txBody>
      </p:sp>
      <p:sp>
        <p:nvSpPr>
          <p:cNvPr id="5" name="Footer Placeholder 4"/>
          <p:cNvSpPr>
            <a:spLocks noGrp="1"/>
          </p:cNvSpPr>
          <p:nvPr>
            <p:ph type="ftr" sz="quarter" idx="11"/>
          </p:nvPr>
        </p:nvSpPr>
        <p:spPr>
          <a:xfrm>
            <a:off x="2590800" y="6400800"/>
            <a:ext cx="5627281" cy="365125"/>
          </a:xfrm>
        </p:spPr>
        <p:txBody>
          <a:bodyPr/>
          <a:lstStyle/>
          <a:p>
            <a:r>
              <a:rPr lang="en-US" dirty="0"/>
              <a:t>Definitions and measures</a:t>
            </a:r>
          </a:p>
        </p:txBody>
      </p:sp>
      <p:sp>
        <p:nvSpPr>
          <p:cNvPr id="6" name="Slide Number Placeholder 5"/>
          <p:cNvSpPr>
            <a:spLocks noGrp="1"/>
          </p:cNvSpPr>
          <p:nvPr>
            <p:ph type="sldNum" sz="quarter" idx="12"/>
          </p:nvPr>
        </p:nvSpPr>
        <p:spPr/>
        <p:txBody>
          <a:bodyPr/>
          <a:lstStyle/>
          <a:p>
            <a:fld id="{B3977D60-5343-49E1-BD8C-CA39C39BE7A5}" type="slidenum">
              <a:rPr lang="en-US" smtClean="0"/>
              <a:t>16</a:t>
            </a:fld>
            <a:endParaRPr lang="en-US"/>
          </a:p>
        </p:txBody>
      </p:sp>
      <p:sp>
        <p:nvSpPr>
          <p:cNvPr id="34" name="TextBox 33"/>
          <p:cNvSpPr txBox="1"/>
          <p:nvPr/>
        </p:nvSpPr>
        <p:spPr>
          <a:xfrm>
            <a:off x="304799" y="1066800"/>
            <a:ext cx="3832813" cy="5632311"/>
          </a:xfrm>
          <a:prstGeom prst="rect">
            <a:avLst/>
          </a:prstGeom>
          <a:noFill/>
        </p:spPr>
        <p:txBody>
          <a:bodyPr wrap="square" rtlCol="0">
            <a:spAutoFit/>
          </a:bodyPr>
          <a:lstStyle/>
          <a:p>
            <a:r>
              <a:rPr lang="en-US" b="1" dirty="0">
                <a:latin typeface="Calibri" pitchFamily="34" charset="0"/>
              </a:rPr>
              <a:t>Squared proportional income gap index (P</a:t>
            </a:r>
            <a:r>
              <a:rPr lang="en-US" b="1" baseline="-25000" dirty="0">
                <a:latin typeface="Calibri" pitchFamily="34" charset="0"/>
              </a:rPr>
              <a:t>2</a:t>
            </a:r>
            <a:r>
              <a:rPr lang="en-US" b="1" dirty="0">
                <a:latin typeface="Calibri" pitchFamily="34" charset="0"/>
              </a:rPr>
              <a:t>)=</a:t>
            </a:r>
          </a:p>
          <a:p>
            <a:endParaRPr lang="en-US" i="1" dirty="0">
              <a:latin typeface="Calibri" pitchFamily="34" charset="0"/>
            </a:endParaRPr>
          </a:p>
          <a:p>
            <a:endParaRPr lang="en-US" i="1" dirty="0">
              <a:latin typeface="Calibri" pitchFamily="34" charset="0"/>
            </a:endParaRPr>
          </a:p>
          <a:p>
            <a:endParaRPr lang="en-US" i="1" dirty="0">
              <a:latin typeface="Calibri" pitchFamily="34" charset="0"/>
            </a:endParaRPr>
          </a:p>
          <a:p>
            <a:endParaRPr lang="en-US" dirty="0">
              <a:latin typeface="Calibri" pitchFamily="34" charset="0"/>
            </a:endParaRPr>
          </a:p>
          <a:p>
            <a:r>
              <a:rPr lang="en-US" dirty="0">
                <a:latin typeface="Calibri" pitchFamily="34" charset="0"/>
              </a:rPr>
              <a:t>This measure is sensitive to differences across places in the prevalence of poverty, the average depth of poverty and the distribution around that average depth (and thus to the prevalence of deep poverty among the poor).</a:t>
            </a:r>
          </a:p>
          <a:p>
            <a:endParaRPr lang="en-US" dirty="0">
              <a:latin typeface="Calibri" pitchFamily="34" charset="0"/>
            </a:endParaRPr>
          </a:p>
          <a:p>
            <a:r>
              <a:rPr lang="en-US" dirty="0">
                <a:latin typeface="Calibri" pitchFamily="34" charset="0"/>
              </a:rPr>
              <a:t>(The effect of the squaring is to magnify the contributions to the overall measure of the income deficits experienced by those in deepest poverty.)</a:t>
            </a:r>
          </a:p>
          <a:p>
            <a:endParaRPr lang="en-US" dirty="0">
              <a:latin typeface="Calibri" pitchFamily="34" charset="0"/>
            </a:endParaRPr>
          </a:p>
        </p:txBody>
      </p:sp>
      <p:pic>
        <p:nvPicPr>
          <p:cNvPr id="4098"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43000" y="1663841"/>
            <a:ext cx="1901908" cy="9215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27" name="Group 26"/>
          <p:cNvGrpSpPr/>
          <p:nvPr/>
        </p:nvGrpSpPr>
        <p:grpSpPr>
          <a:xfrm>
            <a:off x="4137613" y="1637647"/>
            <a:ext cx="4396787" cy="4229753"/>
            <a:chOff x="2133600" y="1411069"/>
            <a:chExt cx="4648200" cy="4761131"/>
          </a:xfrm>
        </p:grpSpPr>
        <p:cxnSp>
          <p:nvCxnSpPr>
            <p:cNvPr id="33" name="Straight Connector 32"/>
            <p:cNvCxnSpPr/>
            <p:nvPr/>
          </p:nvCxnSpPr>
          <p:spPr>
            <a:xfrm>
              <a:off x="2590800" y="1944469"/>
              <a:ext cx="0" cy="33528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flipH="1">
              <a:off x="2590800" y="5297269"/>
              <a:ext cx="373380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51" name="TextBox 50"/>
            <p:cNvSpPr txBox="1"/>
            <p:nvPr/>
          </p:nvSpPr>
          <p:spPr>
            <a:xfrm>
              <a:off x="2514600" y="1411069"/>
              <a:ext cx="2667000" cy="369332"/>
            </a:xfrm>
            <a:prstGeom prst="rect">
              <a:avLst/>
            </a:prstGeom>
            <a:noFill/>
          </p:spPr>
          <p:txBody>
            <a:bodyPr wrap="square" rtlCol="0">
              <a:spAutoFit/>
            </a:bodyPr>
            <a:lstStyle/>
            <a:p>
              <a:r>
                <a:rPr lang="en-US" dirty="0"/>
                <a:t>Income Y</a:t>
              </a:r>
              <a:r>
                <a:rPr lang="en-US" baseline="-25000" dirty="0"/>
                <a:t>i</a:t>
              </a:r>
              <a:endParaRPr lang="en-US" dirty="0"/>
            </a:p>
          </p:txBody>
        </p:sp>
        <p:sp>
          <p:nvSpPr>
            <p:cNvPr id="52" name="TextBox 51"/>
            <p:cNvSpPr txBox="1"/>
            <p:nvPr/>
          </p:nvSpPr>
          <p:spPr>
            <a:xfrm>
              <a:off x="4572000" y="5525869"/>
              <a:ext cx="2209800" cy="646331"/>
            </a:xfrm>
            <a:prstGeom prst="rect">
              <a:avLst/>
            </a:prstGeom>
            <a:noFill/>
          </p:spPr>
          <p:txBody>
            <a:bodyPr wrap="square" rtlCol="0">
              <a:spAutoFit/>
            </a:bodyPr>
            <a:lstStyle/>
            <a:p>
              <a:r>
                <a:rPr lang="en-US" dirty="0"/>
                <a:t>Rank order </a:t>
              </a:r>
              <a:r>
                <a:rPr lang="en-US" i="1" dirty="0" err="1"/>
                <a:t>i</a:t>
              </a:r>
              <a:r>
                <a:rPr lang="en-US" i="1" dirty="0"/>
                <a:t> </a:t>
              </a:r>
              <a:r>
                <a:rPr lang="en-US" dirty="0"/>
                <a:t>from poorest to richest</a:t>
              </a:r>
              <a:endParaRPr lang="en-US" i="1" dirty="0"/>
            </a:p>
          </p:txBody>
        </p:sp>
        <p:sp>
          <p:nvSpPr>
            <p:cNvPr id="53" name="Freeform 52"/>
            <p:cNvSpPr/>
            <p:nvPr/>
          </p:nvSpPr>
          <p:spPr>
            <a:xfrm>
              <a:off x="2604052" y="2471243"/>
              <a:ext cx="3644348" cy="1934817"/>
            </a:xfrm>
            <a:custGeom>
              <a:avLst/>
              <a:gdLst>
                <a:gd name="connsiteX0" fmla="*/ 0 w 3644348"/>
                <a:gd name="connsiteY0" fmla="*/ 1934817 h 1934817"/>
                <a:gd name="connsiteX1" fmla="*/ 874644 w 3644348"/>
                <a:gd name="connsiteY1" fmla="*/ 1802296 h 1934817"/>
                <a:gd name="connsiteX2" fmla="*/ 1616765 w 3644348"/>
                <a:gd name="connsiteY2" fmla="*/ 1219200 h 1934817"/>
                <a:gd name="connsiteX3" fmla="*/ 2199861 w 3644348"/>
                <a:gd name="connsiteY3" fmla="*/ 622852 h 1934817"/>
                <a:gd name="connsiteX4" fmla="*/ 3180522 w 3644348"/>
                <a:gd name="connsiteY4" fmla="*/ 410817 h 1934817"/>
                <a:gd name="connsiteX5" fmla="*/ 3644348 w 3644348"/>
                <a:gd name="connsiteY5" fmla="*/ 0 h 19348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644348" h="1934817">
                  <a:moveTo>
                    <a:pt x="0" y="1934817"/>
                  </a:moveTo>
                  <a:cubicBezTo>
                    <a:pt x="302591" y="1928191"/>
                    <a:pt x="605183" y="1921565"/>
                    <a:pt x="874644" y="1802296"/>
                  </a:cubicBezTo>
                  <a:cubicBezTo>
                    <a:pt x="1144105" y="1683027"/>
                    <a:pt x="1395896" y="1415774"/>
                    <a:pt x="1616765" y="1219200"/>
                  </a:cubicBezTo>
                  <a:cubicBezTo>
                    <a:pt x="1837634" y="1022626"/>
                    <a:pt x="1939235" y="757583"/>
                    <a:pt x="2199861" y="622852"/>
                  </a:cubicBezTo>
                  <a:cubicBezTo>
                    <a:pt x="2460487" y="488122"/>
                    <a:pt x="2939774" y="514626"/>
                    <a:pt x="3180522" y="410817"/>
                  </a:cubicBezTo>
                  <a:cubicBezTo>
                    <a:pt x="3421270" y="307008"/>
                    <a:pt x="3532809" y="153504"/>
                    <a:pt x="3644348" y="0"/>
                  </a:cubicBezTo>
                </a:path>
              </a:pathLst>
            </a:custGeom>
            <a:ln w="158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cxnSp>
          <p:nvCxnSpPr>
            <p:cNvPr id="54" name="Straight Connector 53"/>
            <p:cNvCxnSpPr/>
            <p:nvPr/>
          </p:nvCxnSpPr>
          <p:spPr>
            <a:xfrm flipH="1">
              <a:off x="2590800" y="2477869"/>
              <a:ext cx="3581400" cy="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flipH="1">
              <a:off x="2590800" y="3773269"/>
              <a:ext cx="1524000" cy="0"/>
            </a:xfrm>
            <a:prstGeom prst="line">
              <a:avLst/>
            </a:prstGeom>
            <a:ln>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a:off x="6248400" y="2477869"/>
              <a:ext cx="0" cy="274320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a:off x="4114800" y="3773269"/>
              <a:ext cx="0" cy="152400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58" name="TextBox 57"/>
            <p:cNvSpPr txBox="1"/>
            <p:nvPr/>
          </p:nvSpPr>
          <p:spPr>
            <a:xfrm>
              <a:off x="2133600" y="2249269"/>
              <a:ext cx="533400" cy="332123"/>
            </a:xfrm>
            <a:prstGeom prst="rect">
              <a:avLst/>
            </a:prstGeom>
            <a:noFill/>
          </p:spPr>
          <p:txBody>
            <a:bodyPr wrap="square" rtlCol="0">
              <a:spAutoFit/>
            </a:bodyPr>
            <a:lstStyle/>
            <a:p>
              <a:pPr algn="just"/>
              <a:r>
                <a:rPr lang="en-US" i="1" dirty="0"/>
                <a:t>Y</a:t>
              </a:r>
              <a:r>
                <a:rPr lang="en-US" baseline="-25000" dirty="0"/>
                <a:t>N</a:t>
              </a:r>
              <a:endParaRPr lang="en-US" dirty="0"/>
            </a:p>
          </p:txBody>
        </p:sp>
        <p:sp>
          <p:nvSpPr>
            <p:cNvPr id="59" name="TextBox 58"/>
            <p:cNvSpPr txBox="1"/>
            <p:nvPr/>
          </p:nvSpPr>
          <p:spPr>
            <a:xfrm>
              <a:off x="3962400" y="5297269"/>
              <a:ext cx="381000" cy="369332"/>
            </a:xfrm>
            <a:prstGeom prst="rect">
              <a:avLst/>
            </a:prstGeom>
            <a:noFill/>
          </p:spPr>
          <p:txBody>
            <a:bodyPr wrap="square" rtlCol="0">
              <a:spAutoFit/>
            </a:bodyPr>
            <a:lstStyle/>
            <a:p>
              <a:pPr algn="just"/>
              <a:r>
                <a:rPr lang="en-US" i="1" dirty="0"/>
                <a:t>q</a:t>
              </a:r>
            </a:p>
          </p:txBody>
        </p:sp>
        <p:sp>
          <p:nvSpPr>
            <p:cNvPr id="60" name="TextBox 59"/>
            <p:cNvSpPr txBox="1"/>
            <p:nvPr/>
          </p:nvSpPr>
          <p:spPr>
            <a:xfrm>
              <a:off x="2209800" y="3620869"/>
              <a:ext cx="381000" cy="369332"/>
            </a:xfrm>
            <a:prstGeom prst="rect">
              <a:avLst/>
            </a:prstGeom>
            <a:noFill/>
          </p:spPr>
          <p:txBody>
            <a:bodyPr wrap="square" rtlCol="0">
              <a:spAutoFit/>
            </a:bodyPr>
            <a:lstStyle/>
            <a:p>
              <a:pPr algn="just"/>
              <a:r>
                <a:rPr lang="en-US" i="1" dirty="0"/>
                <a:t>z</a:t>
              </a:r>
            </a:p>
          </p:txBody>
        </p:sp>
        <p:sp>
          <p:nvSpPr>
            <p:cNvPr id="61" name="TextBox 60"/>
            <p:cNvSpPr txBox="1"/>
            <p:nvPr/>
          </p:nvSpPr>
          <p:spPr>
            <a:xfrm>
              <a:off x="6096000" y="5297269"/>
              <a:ext cx="381000" cy="369332"/>
            </a:xfrm>
            <a:prstGeom prst="rect">
              <a:avLst/>
            </a:prstGeom>
            <a:noFill/>
          </p:spPr>
          <p:txBody>
            <a:bodyPr wrap="square" rtlCol="0">
              <a:spAutoFit/>
            </a:bodyPr>
            <a:lstStyle/>
            <a:p>
              <a:pPr algn="just"/>
              <a:r>
                <a:rPr lang="en-US" i="1" dirty="0"/>
                <a:t>N</a:t>
              </a:r>
            </a:p>
          </p:txBody>
        </p:sp>
        <p:cxnSp>
          <p:nvCxnSpPr>
            <p:cNvPr id="62" name="Straight Connector 61"/>
            <p:cNvCxnSpPr/>
            <p:nvPr/>
          </p:nvCxnSpPr>
          <p:spPr>
            <a:xfrm>
              <a:off x="3429000" y="3773269"/>
              <a:ext cx="0" cy="152400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63" name="TextBox 62"/>
            <p:cNvSpPr txBox="1"/>
            <p:nvPr/>
          </p:nvSpPr>
          <p:spPr>
            <a:xfrm>
              <a:off x="3276600" y="5297269"/>
              <a:ext cx="381000" cy="369332"/>
            </a:xfrm>
            <a:prstGeom prst="rect">
              <a:avLst/>
            </a:prstGeom>
            <a:noFill/>
          </p:spPr>
          <p:txBody>
            <a:bodyPr wrap="square" rtlCol="0">
              <a:spAutoFit/>
            </a:bodyPr>
            <a:lstStyle/>
            <a:p>
              <a:pPr algn="just"/>
              <a:r>
                <a:rPr lang="en-US" i="1" dirty="0"/>
                <a:t>i</a:t>
              </a:r>
            </a:p>
          </p:txBody>
        </p:sp>
        <p:sp>
          <p:nvSpPr>
            <p:cNvPr id="64" name="TextBox 63"/>
            <p:cNvSpPr txBox="1"/>
            <p:nvPr/>
          </p:nvSpPr>
          <p:spPr>
            <a:xfrm>
              <a:off x="2673383" y="4546937"/>
              <a:ext cx="603217" cy="415731"/>
            </a:xfrm>
            <a:prstGeom prst="rect">
              <a:avLst/>
            </a:prstGeom>
            <a:noFill/>
          </p:spPr>
          <p:txBody>
            <a:bodyPr wrap="square" rtlCol="0">
              <a:spAutoFit/>
            </a:bodyPr>
            <a:lstStyle/>
            <a:p>
              <a:pPr algn="r"/>
              <a:r>
                <a:rPr lang="en-US" i="1" dirty="0"/>
                <a:t>Y</a:t>
              </a:r>
              <a:r>
                <a:rPr lang="en-US" i="1" baseline="-25000" dirty="0"/>
                <a:t>i</a:t>
              </a:r>
              <a:endParaRPr lang="en-US" i="1" dirty="0"/>
            </a:p>
          </p:txBody>
        </p:sp>
        <p:sp>
          <p:nvSpPr>
            <p:cNvPr id="65" name="Left Brace 64"/>
            <p:cNvSpPr/>
            <p:nvPr/>
          </p:nvSpPr>
          <p:spPr>
            <a:xfrm>
              <a:off x="3276600" y="3849469"/>
              <a:ext cx="76200" cy="38100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66" name="TextBox 65"/>
            <p:cNvSpPr txBox="1"/>
            <p:nvPr/>
          </p:nvSpPr>
          <p:spPr>
            <a:xfrm>
              <a:off x="2636397" y="3861137"/>
              <a:ext cx="762000" cy="369332"/>
            </a:xfrm>
            <a:prstGeom prst="rect">
              <a:avLst/>
            </a:prstGeom>
            <a:noFill/>
          </p:spPr>
          <p:txBody>
            <a:bodyPr wrap="square" rtlCol="0">
              <a:spAutoFit/>
            </a:bodyPr>
            <a:lstStyle/>
            <a:p>
              <a:pPr algn="just"/>
              <a:r>
                <a:rPr lang="en-US" i="1" dirty="0"/>
                <a:t>z-Y</a:t>
              </a:r>
              <a:r>
                <a:rPr lang="en-US" i="1" baseline="-25000" dirty="0"/>
                <a:t>i</a:t>
              </a:r>
              <a:endParaRPr lang="en-US" i="1" dirty="0"/>
            </a:p>
          </p:txBody>
        </p:sp>
        <p:sp>
          <p:nvSpPr>
            <p:cNvPr id="67" name="Left Brace 66"/>
            <p:cNvSpPr/>
            <p:nvPr/>
          </p:nvSpPr>
          <p:spPr>
            <a:xfrm>
              <a:off x="3276600" y="4382869"/>
              <a:ext cx="76200" cy="83820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spTree>
    <p:extLst>
      <p:ext uri="{BB962C8B-B14F-4D97-AF65-F5344CB8AC3E}">
        <p14:creationId xmlns:p14="http://schemas.microsoft.com/office/powerpoint/2010/main" val="41214416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2400" y="228600"/>
            <a:ext cx="8915400" cy="1143000"/>
          </a:xfrm>
        </p:spPr>
        <p:txBody>
          <a:bodyPr>
            <a:normAutofit/>
          </a:bodyPr>
          <a:lstStyle/>
          <a:p>
            <a:r>
              <a:rPr lang="en-US" sz="3600" dirty="0">
                <a:solidFill>
                  <a:srgbClr val="2891AA"/>
                </a:solidFill>
                <a:effectLst/>
              </a:rPr>
              <a:t>Poverty: choice of aggregation formula</a:t>
            </a:r>
          </a:p>
        </p:txBody>
      </p:sp>
      <p:sp>
        <p:nvSpPr>
          <p:cNvPr id="5" name="Footer Placeholder 4"/>
          <p:cNvSpPr>
            <a:spLocks noGrp="1"/>
          </p:cNvSpPr>
          <p:nvPr>
            <p:ph type="ftr" sz="quarter" idx="11"/>
          </p:nvPr>
        </p:nvSpPr>
        <p:spPr>
          <a:xfrm>
            <a:off x="2590800" y="6400800"/>
            <a:ext cx="5627281" cy="365125"/>
          </a:xfrm>
        </p:spPr>
        <p:txBody>
          <a:bodyPr/>
          <a:lstStyle/>
          <a:p>
            <a:r>
              <a:rPr lang="en-US" dirty="0"/>
              <a:t>Definitions and measures</a:t>
            </a:r>
          </a:p>
        </p:txBody>
      </p:sp>
      <p:sp>
        <p:nvSpPr>
          <p:cNvPr id="6" name="Slide Number Placeholder 5"/>
          <p:cNvSpPr>
            <a:spLocks noGrp="1"/>
          </p:cNvSpPr>
          <p:nvPr>
            <p:ph type="sldNum" sz="quarter" idx="12"/>
          </p:nvPr>
        </p:nvSpPr>
        <p:spPr/>
        <p:txBody>
          <a:bodyPr/>
          <a:lstStyle/>
          <a:p>
            <a:fld id="{B3977D60-5343-49E1-BD8C-CA39C39BE7A5}" type="slidenum">
              <a:rPr lang="en-US" smtClean="0"/>
              <a:t>17</a:t>
            </a:fld>
            <a:endParaRPr lang="en-US"/>
          </a:p>
        </p:txBody>
      </p:sp>
      <p:pic>
        <p:nvPicPr>
          <p:cNvPr id="28" name="Picture 27" descr="fig05_06.gif"/>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0" y="1981200"/>
            <a:ext cx="7772400" cy="3451178"/>
          </a:xfrm>
          <a:prstGeom prst="rect">
            <a:avLst/>
          </a:prstGeom>
        </p:spPr>
      </p:pic>
    </p:spTree>
    <p:extLst>
      <p:ext uri="{BB962C8B-B14F-4D97-AF65-F5344CB8AC3E}">
        <p14:creationId xmlns:p14="http://schemas.microsoft.com/office/powerpoint/2010/main" val="24533461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2400" y="228600"/>
            <a:ext cx="8915400" cy="1143000"/>
          </a:xfrm>
        </p:spPr>
        <p:txBody>
          <a:bodyPr>
            <a:normAutofit fontScale="90000"/>
          </a:bodyPr>
          <a:lstStyle/>
          <a:p>
            <a:r>
              <a:rPr lang="en-US" sz="3600" dirty="0">
                <a:solidFill>
                  <a:srgbClr val="2891AA"/>
                </a:solidFill>
                <a:effectLst/>
              </a:rPr>
              <a:t>Different poverty measures tell different pieces of the story</a:t>
            </a:r>
          </a:p>
        </p:txBody>
      </p:sp>
      <p:sp>
        <p:nvSpPr>
          <p:cNvPr id="5" name="Footer Placeholder 4"/>
          <p:cNvSpPr>
            <a:spLocks noGrp="1"/>
          </p:cNvSpPr>
          <p:nvPr>
            <p:ph type="ftr" sz="quarter" idx="11"/>
          </p:nvPr>
        </p:nvSpPr>
        <p:spPr>
          <a:xfrm>
            <a:off x="2590800" y="6400800"/>
            <a:ext cx="5627281" cy="365125"/>
          </a:xfrm>
        </p:spPr>
        <p:txBody>
          <a:bodyPr/>
          <a:lstStyle/>
          <a:p>
            <a:r>
              <a:rPr lang="en-US" dirty="0"/>
              <a:t>Definitions and measures</a:t>
            </a:r>
          </a:p>
        </p:txBody>
      </p:sp>
      <p:sp>
        <p:nvSpPr>
          <p:cNvPr id="6" name="Slide Number Placeholder 5"/>
          <p:cNvSpPr>
            <a:spLocks noGrp="1"/>
          </p:cNvSpPr>
          <p:nvPr>
            <p:ph type="sldNum" sz="quarter" idx="12"/>
          </p:nvPr>
        </p:nvSpPr>
        <p:spPr/>
        <p:txBody>
          <a:bodyPr/>
          <a:lstStyle/>
          <a:p>
            <a:fld id="{B3977D60-5343-49E1-BD8C-CA39C39BE7A5}" type="slidenum">
              <a:rPr lang="en-US" smtClean="0"/>
              <a:t>18</a:t>
            </a:fld>
            <a:endParaRPr lang="en-US" dirty="0"/>
          </a:p>
        </p:txBody>
      </p:sp>
      <p:pic>
        <p:nvPicPr>
          <p:cNvPr id="1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1600" y="1447800"/>
            <a:ext cx="6901021" cy="46291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6" name="TextBox 15"/>
          <p:cNvSpPr txBox="1"/>
          <p:nvPr/>
        </p:nvSpPr>
        <p:spPr>
          <a:xfrm>
            <a:off x="1752600" y="5849779"/>
            <a:ext cx="6019800" cy="246221"/>
          </a:xfrm>
          <a:prstGeom prst="rect">
            <a:avLst/>
          </a:prstGeom>
          <a:noFill/>
        </p:spPr>
        <p:txBody>
          <a:bodyPr wrap="square" rtlCol="0">
            <a:spAutoFit/>
          </a:bodyPr>
          <a:lstStyle/>
          <a:p>
            <a:pPr algn="r"/>
            <a:r>
              <a:rPr lang="en-US" sz="1000" dirty="0">
                <a:latin typeface="AdvOT9f42062c"/>
              </a:rPr>
              <a:t>Source: Uganda Bureau of Statistics, 2010.</a:t>
            </a:r>
            <a:endParaRPr lang="en-US" sz="1000" dirty="0"/>
          </a:p>
        </p:txBody>
      </p:sp>
      <p:cxnSp>
        <p:nvCxnSpPr>
          <p:cNvPr id="17" name="Straight Arrow Connector 16"/>
          <p:cNvCxnSpPr/>
          <p:nvPr/>
        </p:nvCxnSpPr>
        <p:spPr>
          <a:xfrm flipV="1">
            <a:off x="3276600" y="2057400"/>
            <a:ext cx="304800" cy="1676400"/>
          </a:xfrm>
          <a:prstGeom prst="straightConnector1">
            <a:avLst/>
          </a:prstGeom>
          <a:ln w="38100">
            <a:solidFill>
              <a:srgbClr val="FF0000"/>
            </a:solidFill>
            <a:prstDash val="solid"/>
            <a:tailEnd type="arrow"/>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4800600" y="4330184"/>
            <a:ext cx="609600" cy="369332"/>
          </a:xfrm>
          <a:prstGeom prst="rect">
            <a:avLst/>
          </a:prstGeom>
          <a:noFill/>
        </p:spPr>
        <p:txBody>
          <a:bodyPr wrap="square" rtlCol="0">
            <a:spAutoFit/>
          </a:bodyPr>
          <a:lstStyle/>
          <a:p>
            <a:r>
              <a:rPr lang="en-US" dirty="0">
                <a:solidFill>
                  <a:srgbClr val="FF0000"/>
                </a:solidFill>
              </a:rPr>
              <a:t>3x</a:t>
            </a:r>
          </a:p>
        </p:txBody>
      </p:sp>
      <p:cxnSp>
        <p:nvCxnSpPr>
          <p:cNvPr id="19" name="Straight Arrow Connector 18"/>
          <p:cNvCxnSpPr/>
          <p:nvPr/>
        </p:nvCxnSpPr>
        <p:spPr>
          <a:xfrm flipV="1">
            <a:off x="5105400" y="4267200"/>
            <a:ext cx="381000" cy="762000"/>
          </a:xfrm>
          <a:prstGeom prst="straightConnector1">
            <a:avLst/>
          </a:prstGeom>
          <a:ln w="38100">
            <a:solidFill>
              <a:srgbClr val="FF0000"/>
            </a:solidFill>
            <a:prstDash val="solid"/>
            <a:tailEnd type="arrow"/>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2895600" y="2316718"/>
            <a:ext cx="609600" cy="369332"/>
          </a:xfrm>
          <a:prstGeom prst="rect">
            <a:avLst/>
          </a:prstGeom>
          <a:noFill/>
        </p:spPr>
        <p:txBody>
          <a:bodyPr wrap="square" rtlCol="0">
            <a:spAutoFit/>
          </a:bodyPr>
          <a:lstStyle/>
          <a:p>
            <a:r>
              <a:rPr lang="en-US" dirty="0">
                <a:solidFill>
                  <a:srgbClr val="FF0000"/>
                </a:solidFill>
              </a:rPr>
              <a:t>2x</a:t>
            </a:r>
          </a:p>
        </p:txBody>
      </p:sp>
      <p:sp>
        <p:nvSpPr>
          <p:cNvPr id="21" name="TextBox 20"/>
          <p:cNvSpPr txBox="1"/>
          <p:nvPr/>
        </p:nvSpPr>
        <p:spPr>
          <a:xfrm>
            <a:off x="6705600" y="4552950"/>
            <a:ext cx="609600" cy="369332"/>
          </a:xfrm>
          <a:prstGeom prst="rect">
            <a:avLst/>
          </a:prstGeom>
          <a:noFill/>
        </p:spPr>
        <p:txBody>
          <a:bodyPr wrap="square" rtlCol="0">
            <a:spAutoFit/>
          </a:bodyPr>
          <a:lstStyle/>
          <a:p>
            <a:r>
              <a:rPr lang="en-US" dirty="0">
                <a:solidFill>
                  <a:srgbClr val="FF0000"/>
                </a:solidFill>
              </a:rPr>
              <a:t>4x</a:t>
            </a:r>
          </a:p>
        </p:txBody>
      </p:sp>
      <p:cxnSp>
        <p:nvCxnSpPr>
          <p:cNvPr id="22" name="Straight Arrow Connector 21"/>
          <p:cNvCxnSpPr/>
          <p:nvPr/>
        </p:nvCxnSpPr>
        <p:spPr>
          <a:xfrm flipV="1">
            <a:off x="6934200" y="4876800"/>
            <a:ext cx="381000" cy="421124"/>
          </a:xfrm>
          <a:prstGeom prst="straightConnector1">
            <a:avLst/>
          </a:prstGeom>
          <a:ln w="38100">
            <a:solidFill>
              <a:srgbClr val="FF0000"/>
            </a:solidFill>
            <a:prstDash val="solid"/>
            <a:tailEnd type="arrow"/>
          </a:ln>
        </p:spPr>
        <p:style>
          <a:lnRef idx="1">
            <a:schemeClr val="accent1"/>
          </a:lnRef>
          <a:fillRef idx="0">
            <a:schemeClr val="accent1"/>
          </a:fillRef>
          <a:effectRef idx="0">
            <a:schemeClr val="accent1"/>
          </a:effectRef>
          <a:fontRef idx="minor">
            <a:schemeClr val="tx1"/>
          </a:fontRef>
        </p:style>
      </p:cxnSp>
      <p:sp>
        <p:nvSpPr>
          <p:cNvPr id="23" name="正方形/長方形 10"/>
          <p:cNvSpPr/>
          <p:nvPr/>
        </p:nvSpPr>
        <p:spPr>
          <a:xfrm>
            <a:off x="1219200" y="1371600"/>
            <a:ext cx="7315200" cy="369332"/>
          </a:xfrm>
          <a:prstGeom prst="rect">
            <a:avLst/>
          </a:prstGeom>
        </p:spPr>
        <p:txBody>
          <a:bodyPr wrap="square">
            <a:spAutoFit/>
          </a:bodyPr>
          <a:lstStyle/>
          <a:p>
            <a:r>
              <a:rPr lang="en-US" altLang="ja-JP" dirty="0">
                <a:latin typeface="AdvOT1379a4da.B"/>
              </a:rPr>
              <a:t>Poverty Index Values for Four Rural Regions in Uganda, 2009</a:t>
            </a:r>
            <a:r>
              <a:rPr lang="en-US" altLang="ja-JP" dirty="0">
                <a:latin typeface="AdvOT1379a4da.B+20"/>
              </a:rPr>
              <a:t>–</a:t>
            </a:r>
            <a:r>
              <a:rPr lang="en-US" altLang="ja-JP" dirty="0">
                <a:latin typeface="AdvOT1379a4da.B"/>
              </a:rPr>
              <a:t>2010</a:t>
            </a:r>
          </a:p>
        </p:txBody>
      </p:sp>
    </p:spTree>
    <p:extLst>
      <p:ext uri="{BB962C8B-B14F-4D97-AF65-F5344CB8AC3E}">
        <p14:creationId xmlns:p14="http://schemas.microsoft.com/office/powerpoint/2010/main" val="34404399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7"/>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9"/>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2"/>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0" grpId="0"/>
      <p:bldP spid="2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2400" y="228600"/>
            <a:ext cx="8915400" cy="1143000"/>
          </a:xfrm>
        </p:spPr>
        <p:txBody>
          <a:bodyPr>
            <a:normAutofit fontScale="90000"/>
          </a:bodyPr>
          <a:lstStyle/>
          <a:p>
            <a:r>
              <a:rPr lang="en-US" sz="3600" dirty="0">
                <a:solidFill>
                  <a:srgbClr val="2891AA"/>
                </a:solidFill>
                <a:effectLst/>
              </a:rPr>
              <a:t>Different poverty measures tell different pieces of the story</a:t>
            </a:r>
          </a:p>
        </p:txBody>
      </p:sp>
      <p:sp>
        <p:nvSpPr>
          <p:cNvPr id="4" name="Footer Placeholder 4"/>
          <p:cNvSpPr>
            <a:spLocks noGrp="1"/>
          </p:cNvSpPr>
          <p:nvPr>
            <p:ph type="ftr" sz="quarter" idx="11"/>
          </p:nvPr>
        </p:nvSpPr>
        <p:spPr>
          <a:xfrm>
            <a:off x="2590800" y="6400800"/>
            <a:ext cx="5627281" cy="365125"/>
          </a:xfrm>
        </p:spPr>
        <p:txBody>
          <a:bodyPr/>
          <a:lstStyle/>
          <a:p>
            <a:r>
              <a:rPr lang="en-US" dirty="0"/>
              <a:t>Definitions and measures</a:t>
            </a:r>
          </a:p>
        </p:txBody>
      </p:sp>
      <p:sp>
        <p:nvSpPr>
          <p:cNvPr id="5" name="Slide Number Placeholder 5"/>
          <p:cNvSpPr>
            <a:spLocks noGrp="1"/>
          </p:cNvSpPr>
          <p:nvPr>
            <p:ph type="sldNum" sz="quarter" idx="12"/>
          </p:nvPr>
        </p:nvSpPr>
        <p:spPr>
          <a:xfrm>
            <a:off x="8647272" y="6407944"/>
            <a:ext cx="365760" cy="365125"/>
          </a:xfrm>
        </p:spPr>
        <p:txBody>
          <a:bodyPr/>
          <a:lstStyle/>
          <a:p>
            <a:fld id="{B3977D60-5343-49E1-BD8C-CA39C39BE7A5}" type="slidenum">
              <a:rPr lang="en-US" smtClean="0"/>
              <a:t>19</a:t>
            </a:fld>
            <a:endParaRPr lang="en-US" dirty="0"/>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4800" y="1676400"/>
            <a:ext cx="8604623" cy="297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7" name="Straight Connector 6"/>
          <p:cNvCxnSpPr/>
          <p:nvPr/>
        </p:nvCxnSpPr>
        <p:spPr>
          <a:xfrm>
            <a:off x="304800" y="3581400"/>
            <a:ext cx="8604623"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flipV="1">
            <a:off x="8909423" y="2510246"/>
            <a:ext cx="0" cy="190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240839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4000" dirty="0"/>
              <a:t>Inequality</a:t>
            </a:r>
          </a:p>
        </p:txBody>
      </p:sp>
      <p:sp>
        <p:nvSpPr>
          <p:cNvPr id="6" name="Slide Number Placeholder 5"/>
          <p:cNvSpPr>
            <a:spLocks noGrp="1"/>
          </p:cNvSpPr>
          <p:nvPr>
            <p:ph type="sldNum" sz="quarter" idx="12"/>
          </p:nvPr>
        </p:nvSpPr>
        <p:spPr/>
        <p:txBody>
          <a:bodyPr/>
          <a:lstStyle/>
          <a:p>
            <a:fld id="{B3977D60-5343-49E1-BD8C-CA39C39BE7A5}" type="slidenum">
              <a:rPr lang="en-US" smtClean="0"/>
              <a:t>20</a:t>
            </a:fld>
            <a:endParaRPr lang="en-US"/>
          </a:p>
        </p:txBody>
      </p:sp>
    </p:spTree>
    <p:extLst>
      <p:ext uri="{BB962C8B-B14F-4D97-AF65-F5344CB8AC3E}">
        <p14:creationId xmlns:p14="http://schemas.microsoft.com/office/powerpoint/2010/main" val="327530283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2400" y="228600"/>
            <a:ext cx="8915400" cy="1143000"/>
          </a:xfrm>
        </p:spPr>
        <p:txBody>
          <a:bodyPr>
            <a:normAutofit/>
          </a:bodyPr>
          <a:lstStyle/>
          <a:p>
            <a:r>
              <a:rPr lang="en-US" sz="3600" dirty="0">
                <a:solidFill>
                  <a:srgbClr val="2891AA"/>
                </a:solidFill>
                <a:effectLst/>
              </a:rPr>
              <a:t>Inequality</a:t>
            </a:r>
          </a:p>
        </p:txBody>
      </p:sp>
      <p:sp>
        <p:nvSpPr>
          <p:cNvPr id="5" name="Content Placeholder 1"/>
          <p:cNvSpPr>
            <a:spLocks noGrp="1"/>
          </p:cNvSpPr>
          <p:nvPr>
            <p:ph idx="1"/>
          </p:nvPr>
        </p:nvSpPr>
        <p:spPr>
          <a:xfrm>
            <a:off x="457200" y="1481328"/>
            <a:ext cx="8229600" cy="4525963"/>
          </a:xfrm>
        </p:spPr>
        <p:txBody>
          <a:bodyPr>
            <a:normAutofit lnSpcReduction="10000"/>
          </a:bodyPr>
          <a:lstStyle/>
          <a:p>
            <a:r>
              <a:rPr lang="en-US" sz="2400" b="1" dirty="0">
                <a:solidFill>
                  <a:srgbClr val="2891AA"/>
                </a:solidFill>
                <a:latin typeface="Calibri" pitchFamily="34" charset="0"/>
              </a:rPr>
              <a:t>Definition </a:t>
            </a:r>
            <a:r>
              <a:rPr lang="en-US" sz="2400" dirty="0">
                <a:latin typeface="Calibri" pitchFamily="34" charset="0"/>
              </a:rPr>
              <a:t>: Some people experiencing lower levels of well-being than others.</a:t>
            </a:r>
          </a:p>
          <a:p>
            <a:endParaRPr lang="en-US" sz="2400" dirty="0">
              <a:latin typeface="Calibri" pitchFamily="34" charset="0"/>
            </a:endParaRPr>
          </a:p>
          <a:p>
            <a:r>
              <a:rPr lang="en-US" sz="2400" dirty="0">
                <a:latin typeface="Calibri" pitchFamily="34" charset="0"/>
              </a:rPr>
              <a:t>Measures that differ in choices regarding:</a:t>
            </a:r>
          </a:p>
          <a:p>
            <a:pPr lvl="1">
              <a:buClr>
                <a:schemeClr val="tx1"/>
              </a:buClr>
            </a:pPr>
            <a:r>
              <a:rPr lang="en-US" sz="2000" dirty="0">
                <a:latin typeface="Calibri" pitchFamily="34" charset="0"/>
              </a:rPr>
              <a:t>how to measure well-being (what indicators of living standards to consider).</a:t>
            </a:r>
          </a:p>
          <a:p>
            <a:pPr lvl="1">
              <a:buClr>
                <a:schemeClr val="tx1"/>
              </a:buClr>
            </a:pPr>
            <a:r>
              <a:rPr lang="en-US" sz="2000" dirty="0">
                <a:latin typeface="Calibri" pitchFamily="34" charset="0"/>
              </a:rPr>
              <a:t>how to aggregate information for many people.</a:t>
            </a:r>
          </a:p>
          <a:p>
            <a:endParaRPr lang="en-US" dirty="0">
              <a:latin typeface="Calibri" pitchFamily="34" charset="0"/>
            </a:endParaRPr>
          </a:p>
          <a:p>
            <a:r>
              <a:rPr lang="en-US" sz="2400" dirty="0">
                <a:latin typeface="Calibri" pitchFamily="34" charset="0"/>
              </a:rPr>
              <a:t>Common measure of income inequality:</a:t>
            </a:r>
          </a:p>
          <a:p>
            <a:pPr lvl="1">
              <a:buClr>
                <a:schemeClr val="tx1"/>
              </a:buClr>
            </a:pPr>
            <a:r>
              <a:rPr lang="en-CA" sz="2000" dirty="0">
                <a:latin typeface="Calibri" pitchFamily="34" charset="0"/>
              </a:rPr>
              <a:t>Kuznets ratio</a:t>
            </a:r>
          </a:p>
          <a:p>
            <a:pPr lvl="1">
              <a:buClr>
                <a:schemeClr val="tx1"/>
              </a:buClr>
            </a:pPr>
            <a:r>
              <a:rPr lang="en-US" sz="2000" dirty="0">
                <a:latin typeface="Calibri" pitchFamily="34" charset="0"/>
              </a:rPr>
              <a:t>Lorenz curve </a:t>
            </a:r>
          </a:p>
          <a:p>
            <a:pPr lvl="1">
              <a:buClr>
                <a:schemeClr val="tx1"/>
              </a:buClr>
            </a:pPr>
            <a:r>
              <a:rPr lang="en-US" sz="2000" dirty="0">
                <a:latin typeface="Calibri" pitchFamily="34" charset="0"/>
              </a:rPr>
              <a:t>Gini coefficient (Gini index)</a:t>
            </a:r>
            <a:endParaRPr lang="en-CA" sz="2000" dirty="0">
              <a:latin typeface="Calibri" pitchFamily="34" charset="0"/>
            </a:endParaRPr>
          </a:p>
          <a:p>
            <a:pPr lvl="1"/>
            <a:endParaRPr lang="en-US" dirty="0">
              <a:latin typeface="Calibri" pitchFamily="34" charset="0"/>
            </a:endParaRPr>
          </a:p>
          <a:p>
            <a:endParaRPr lang="en-US" dirty="0"/>
          </a:p>
        </p:txBody>
      </p:sp>
      <p:sp>
        <p:nvSpPr>
          <p:cNvPr id="6" name="Footer Placeholder 4"/>
          <p:cNvSpPr>
            <a:spLocks noGrp="1"/>
          </p:cNvSpPr>
          <p:nvPr>
            <p:ph type="ftr" sz="quarter" idx="11"/>
          </p:nvPr>
        </p:nvSpPr>
        <p:spPr>
          <a:xfrm>
            <a:off x="2590800" y="6400800"/>
            <a:ext cx="5627281" cy="365125"/>
          </a:xfrm>
        </p:spPr>
        <p:txBody>
          <a:bodyPr/>
          <a:lstStyle/>
          <a:p>
            <a:r>
              <a:rPr lang="en-US" dirty="0"/>
              <a:t>Definitions and measures</a:t>
            </a:r>
          </a:p>
        </p:txBody>
      </p:sp>
      <p:sp>
        <p:nvSpPr>
          <p:cNvPr id="4" name="Slide Number Placeholder 3"/>
          <p:cNvSpPr>
            <a:spLocks noGrp="1"/>
          </p:cNvSpPr>
          <p:nvPr>
            <p:ph type="sldNum" sz="quarter" idx="12"/>
          </p:nvPr>
        </p:nvSpPr>
        <p:spPr/>
        <p:txBody>
          <a:bodyPr/>
          <a:lstStyle/>
          <a:p>
            <a:fld id="{B3977D60-5343-49E1-BD8C-CA39C39BE7A5}" type="slidenum">
              <a:rPr lang="en-US" smtClean="0"/>
              <a:t>21</a:t>
            </a:fld>
            <a:endParaRPr lang="en-US"/>
          </a:p>
        </p:txBody>
      </p:sp>
    </p:spTree>
    <p:extLst>
      <p:ext uri="{BB962C8B-B14F-4D97-AF65-F5344CB8AC3E}">
        <p14:creationId xmlns:p14="http://schemas.microsoft.com/office/powerpoint/2010/main" val="61149179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2400" y="228600"/>
            <a:ext cx="8915400" cy="1143000"/>
          </a:xfrm>
        </p:spPr>
        <p:txBody>
          <a:bodyPr>
            <a:normAutofit/>
          </a:bodyPr>
          <a:lstStyle/>
          <a:p>
            <a:r>
              <a:rPr lang="en-US" sz="3600" dirty="0">
                <a:solidFill>
                  <a:srgbClr val="2891AA"/>
                </a:solidFill>
                <a:effectLst/>
              </a:rPr>
              <a:t>Inequality</a:t>
            </a:r>
          </a:p>
        </p:txBody>
      </p:sp>
      <p:sp>
        <p:nvSpPr>
          <p:cNvPr id="5" name="Content Placeholder 1"/>
          <p:cNvSpPr>
            <a:spLocks noGrp="1"/>
          </p:cNvSpPr>
          <p:nvPr>
            <p:ph idx="1"/>
          </p:nvPr>
        </p:nvSpPr>
        <p:spPr>
          <a:xfrm>
            <a:off x="457200" y="1481328"/>
            <a:ext cx="8229600" cy="4525963"/>
          </a:xfrm>
        </p:spPr>
        <p:txBody>
          <a:bodyPr>
            <a:normAutofit/>
          </a:bodyPr>
          <a:lstStyle/>
          <a:p>
            <a:r>
              <a:rPr lang="en-US" sz="2400" dirty="0">
                <a:latin typeface="Calibri" pitchFamily="34" charset="0"/>
              </a:rPr>
              <a:t>A common method is to divide the population into successive quintiles (fifths) or deciles (tenths) according to ascending income levels and then determine what proportion of the total national income is received by each income group.</a:t>
            </a:r>
          </a:p>
          <a:p>
            <a:endParaRPr lang="en-US" sz="2400" dirty="0">
              <a:latin typeface="Calibri" pitchFamily="34" charset="0"/>
            </a:endParaRPr>
          </a:p>
          <a:p>
            <a:r>
              <a:rPr lang="en-US" sz="2400" dirty="0">
                <a:latin typeface="Calibri" pitchFamily="34" charset="0"/>
              </a:rPr>
              <a:t>A common measure of income inequality is the ratio of the incomes received by the top 20% and bottom 40% of the population. </a:t>
            </a:r>
          </a:p>
          <a:p>
            <a:pPr lvl="1"/>
            <a:r>
              <a:rPr lang="en-US" sz="2000" dirty="0">
                <a:latin typeface="Calibri" pitchFamily="34" charset="0"/>
              </a:rPr>
              <a:t>This ratio is sometimes called the </a:t>
            </a:r>
            <a:r>
              <a:rPr lang="en-US" sz="2000" b="1" dirty="0">
                <a:solidFill>
                  <a:schemeClr val="accent1"/>
                </a:solidFill>
                <a:latin typeface="Calibri" pitchFamily="34" charset="0"/>
              </a:rPr>
              <a:t>Kuznets ratio</a:t>
            </a:r>
            <a:r>
              <a:rPr lang="en-US" sz="2000" dirty="0">
                <a:latin typeface="Calibri" pitchFamily="34" charset="0"/>
              </a:rPr>
              <a:t>. </a:t>
            </a:r>
          </a:p>
          <a:p>
            <a:endParaRPr lang="en-US" dirty="0"/>
          </a:p>
        </p:txBody>
      </p:sp>
      <p:sp>
        <p:nvSpPr>
          <p:cNvPr id="6" name="Footer Placeholder 4"/>
          <p:cNvSpPr>
            <a:spLocks noGrp="1"/>
          </p:cNvSpPr>
          <p:nvPr>
            <p:ph type="ftr" sz="quarter" idx="11"/>
          </p:nvPr>
        </p:nvSpPr>
        <p:spPr>
          <a:xfrm>
            <a:off x="2590800" y="6400800"/>
            <a:ext cx="5627281" cy="365125"/>
          </a:xfrm>
        </p:spPr>
        <p:txBody>
          <a:bodyPr/>
          <a:lstStyle/>
          <a:p>
            <a:r>
              <a:rPr lang="en-US" dirty="0"/>
              <a:t>Definitions and measures</a:t>
            </a:r>
          </a:p>
        </p:txBody>
      </p:sp>
      <p:sp>
        <p:nvSpPr>
          <p:cNvPr id="4" name="Slide Number Placeholder 3"/>
          <p:cNvSpPr>
            <a:spLocks noGrp="1"/>
          </p:cNvSpPr>
          <p:nvPr>
            <p:ph type="sldNum" sz="quarter" idx="12"/>
          </p:nvPr>
        </p:nvSpPr>
        <p:spPr/>
        <p:txBody>
          <a:bodyPr/>
          <a:lstStyle/>
          <a:p>
            <a:fld id="{B3977D60-5343-49E1-BD8C-CA39C39BE7A5}" type="slidenum">
              <a:rPr lang="en-US" smtClean="0"/>
              <a:t>22</a:t>
            </a:fld>
            <a:endParaRPr lang="en-US"/>
          </a:p>
        </p:txBody>
      </p:sp>
    </p:spTree>
    <p:extLst>
      <p:ext uri="{BB962C8B-B14F-4D97-AF65-F5344CB8AC3E}">
        <p14:creationId xmlns:p14="http://schemas.microsoft.com/office/powerpoint/2010/main" val="10542514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2400" y="228600"/>
            <a:ext cx="8915400" cy="1143000"/>
          </a:xfrm>
        </p:spPr>
        <p:txBody>
          <a:bodyPr>
            <a:normAutofit/>
          </a:bodyPr>
          <a:lstStyle/>
          <a:p>
            <a:r>
              <a:rPr lang="en-US" sz="3600" dirty="0">
                <a:solidFill>
                  <a:srgbClr val="2891AA"/>
                </a:solidFill>
                <a:effectLst/>
              </a:rPr>
              <a:t>Inequality</a:t>
            </a:r>
          </a:p>
        </p:txBody>
      </p:sp>
      <p:grpSp>
        <p:nvGrpSpPr>
          <p:cNvPr id="2" name="Group 1"/>
          <p:cNvGrpSpPr/>
          <p:nvPr/>
        </p:nvGrpSpPr>
        <p:grpSpPr>
          <a:xfrm>
            <a:off x="3962400" y="838200"/>
            <a:ext cx="4572000" cy="5224790"/>
            <a:chOff x="152400" y="914400"/>
            <a:chExt cx="3962400" cy="4648200"/>
          </a:xfrm>
        </p:grpSpPr>
        <p:sp>
          <p:nvSpPr>
            <p:cNvPr id="10" name="Right Triangle 9"/>
            <p:cNvSpPr/>
            <p:nvPr/>
          </p:nvSpPr>
          <p:spPr>
            <a:xfrm rot="16200000">
              <a:off x="571500" y="1485900"/>
              <a:ext cx="3352800" cy="327660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10"/>
            <p:cNvSpPr/>
            <p:nvPr/>
          </p:nvSpPr>
          <p:spPr>
            <a:xfrm>
              <a:off x="609600" y="1444487"/>
              <a:ext cx="3260035" cy="3339548"/>
            </a:xfrm>
            <a:custGeom>
              <a:avLst/>
              <a:gdLst>
                <a:gd name="connsiteX0" fmla="*/ 0 w 3260035"/>
                <a:gd name="connsiteY0" fmla="*/ 3339548 h 3339548"/>
                <a:gd name="connsiteX1" fmla="*/ 2292626 w 3260035"/>
                <a:gd name="connsiteY1" fmla="*/ 2398643 h 3339548"/>
                <a:gd name="connsiteX2" fmla="*/ 3260035 w 3260035"/>
                <a:gd name="connsiteY2" fmla="*/ 0 h 3339548"/>
              </a:gdLst>
              <a:ahLst/>
              <a:cxnLst>
                <a:cxn ang="0">
                  <a:pos x="connsiteX0" y="connsiteY0"/>
                </a:cxn>
                <a:cxn ang="0">
                  <a:pos x="connsiteX1" y="connsiteY1"/>
                </a:cxn>
                <a:cxn ang="0">
                  <a:pos x="connsiteX2" y="connsiteY2"/>
                </a:cxn>
              </a:cxnLst>
              <a:rect l="l" t="t" r="r" b="b"/>
              <a:pathLst>
                <a:path w="3260035" h="3339548">
                  <a:moveTo>
                    <a:pt x="0" y="3339548"/>
                  </a:moveTo>
                  <a:cubicBezTo>
                    <a:pt x="874643" y="3147391"/>
                    <a:pt x="1749287" y="2955234"/>
                    <a:pt x="2292626" y="2398643"/>
                  </a:cubicBezTo>
                  <a:cubicBezTo>
                    <a:pt x="2835965" y="1842052"/>
                    <a:pt x="3048000" y="921026"/>
                    <a:pt x="3260035" y="0"/>
                  </a:cubicBezTo>
                </a:path>
              </a:pathLst>
            </a:custGeom>
            <a:solidFill>
              <a:schemeClr val="bg1">
                <a:lumMod val="85000"/>
              </a:schemeClr>
            </a:solidFill>
            <a:ln w="254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2" name="Rectangle 11"/>
            <p:cNvSpPr/>
            <p:nvPr/>
          </p:nvSpPr>
          <p:spPr>
            <a:xfrm>
              <a:off x="304800" y="4648200"/>
              <a:ext cx="304800" cy="304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0</a:t>
              </a:r>
            </a:p>
          </p:txBody>
        </p:sp>
        <p:sp>
          <p:nvSpPr>
            <p:cNvPr id="13" name="Rectangle 12"/>
            <p:cNvSpPr/>
            <p:nvPr/>
          </p:nvSpPr>
          <p:spPr>
            <a:xfrm>
              <a:off x="152400" y="1371600"/>
              <a:ext cx="457200" cy="228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100</a:t>
              </a:r>
            </a:p>
          </p:txBody>
        </p:sp>
        <p:cxnSp>
          <p:nvCxnSpPr>
            <p:cNvPr id="14" name="Straight Connector 13"/>
            <p:cNvCxnSpPr/>
            <p:nvPr/>
          </p:nvCxnSpPr>
          <p:spPr>
            <a:xfrm>
              <a:off x="609600" y="1447800"/>
              <a:ext cx="0" cy="33528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flipH="1">
              <a:off x="609600" y="4800600"/>
              <a:ext cx="327660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3886200" y="1447800"/>
              <a:ext cx="0" cy="33528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flipH="1">
              <a:off x="609600" y="1447800"/>
              <a:ext cx="327660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flipH="1">
              <a:off x="609600" y="1447800"/>
              <a:ext cx="3276600" cy="3352800"/>
            </a:xfrm>
            <a:prstGeom prst="line">
              <a:avLst/>
            </a:prstGeom>
            <a:ln w="254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9" name="TextBox 18"/>
            <p:cNvSpPr txBox="1"/>
            <p:nvPr/>
          </p:nvSpPr>
          <p:spPr>
            <a:xfrm>
              <a:off x="228600" y="914400"/>
              <a:ext cx="2286000" cy="523220"/>
            </a:xfrm>
            <a:prstGeom prst="rect">
              <a:avLst/>
            </a:prstGeom>
            <a:noFill/>
          </p:spPr>
          <p:txBody>
            <a:bodyPr wrap="square" rtlCol="0">
              <a:spAutoFit/>
            </a:bodyPr>
            <a:lstStyle/>
            <a:p>
              <a:r>
                <a:rPr lang="en-US" sz="1400" dirty="0"/>
                <a:t>Cumulative Share of Income (Percent)</a:t>
              </a:r>
            </a:p>
          </p:txBody>
        </p:sp>
        <p:sp>
          <p:nvSpPr>
            <p:cNvPr id="20" name="TextBox 19"/>
            <p:cNvSpPr txBox="1"/>
            <p:nvPr/>
          </p:nvSpPr>
          <p:spPr>
            <a:xfrm>
              <a:off x="2286000" y="5039380"/>
              <a:ext cx="1828800" cy="523220"/>
            </a:xfrm>
            <a:prstGeom prst="rect">
              <a:avLst/>
            </a:prstGeom>
            <a:noFill/>
          </p:spPr>
          <p:txBody>
            <a:bodyPr wrap="square" rtlCol="0">
              <a:spAutoFit/>
            </a:bodyPr>
            <a:lstStyle/>
            <a:p>
              <a:r>
                <a:rPr lang="en-US" sz="1400" dirty="0"/>
                <a:t>Cumulative Share of Population (Percent)</a:t>
              </a:r>
            </a:p>
          </p:txBody>
        </p:sp>
        <p:sp>
          <p:nvSpPr>
            <p:cNvPr id="21" name="TextBox 20"/>
            <p:cNvSpPr txBox="1"/>
            <p:nvPr/>
          </p:nvSpPr>
          <p:spPr>
            <a:xfrm>
              <a:off x="1752600" y="2209801"/>
              <a:ext cx="1295400" cy="304800"/>
            </a:xfrm>
            <a:prstGeom prst="rect">
              <a:avLst/>
            </a:prstGeom>
            <a:noFill/>
          </p:spPr>
          <p:txBody>
            <a:bodyPr wrap="square" rtlCol="0">
              <a:spAutoFit/>
            </a:bodyPr>
            <a:lstStyle/>
            <a:p>
              <a:r>
                <a:rPr lang="en-US" sz="1400" dirty="0"/>
                <a:t>45 degree line</a:t>
              </a:r>
            </a:p>
          </p:txBody>
        </p:sp>
        <p:sp>
          <p:nvSpPr>
            <p:cNvPr id="22" name="TextBox 21"/>
            <p:cNvSpPr txBox="1"/>
            <p:nvPr/>
          </p:nvSpPr>
          <p:spPr>
            <a:xfrm>
              <a:off x="2514600" y="4038600"/>
              <a:ext cx="1295400" cy="304800"/>
            </a:xfrm>
            <a:prstGeom prst="rect">
              <a:avLst/>
            </a:prstGeom>
            <a:noFill/>
          </p:spPr>
          <p:txBody>
            <a:bodyPr wrap="square" rtlCol="0">
              <a:spAutoFit/>
            </a:bodyPr>
            <a:lstStyle/>
            <a:p>
              <a:r>
                <a:rPr lang="en-US" sz="1400" dirty="0"/>
                <a:t>Lorenz Curve</a:t>
              </a:r>
            </a:p>
          </p:txBody>
        </p:sp>
        <p:sp>
          <p:nvSpPr>
            <p:cNvPr id="23" name="Rectangle 22"/>
            <p:cNvSpPr/>
            <p:nvPr/>
          </p:nvSpPr>
          <p:spPr>
            <a:xfrm>
              <a:off x="3505200" y="4876800"/>
              <a:ext cx="457200" cy="228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100</a:t>
              </a:r>
            </a:p>
          </p:txBody>
        </p:sp>
        <p:cxnSp>
          <p:nvCxnSpPr>
            <p:cNvPr id="24" name="Straight Arrow Connector 23"/>
            <p:cNvCxnSpPr/>
            <p:nvPr/>
          </p:nvCxnSpPr>
          <p:spPr>
            <a:xfrm>
              <a:off x="2209800" y="2514600"/>
              <a:ext cx="228600" cy="30480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flipH="1" flipV="1">
              <a:off x="2971800" y="3810000"/>
              <a:ext cx="304800" cy="30480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grpSp>
      <p:sp>
        <p:nvSpPr>
          <p:cNvPr id="44" name="TextBox 43"/>
          <p:cNvSpPr txBox="1"/>
          <p:nvPr/>
        </p:nvSpPr>
        <p:spPr>
          <a:xfrm>
            <a:off x="304799" y="1702475"/>
            <a:ext cx="3832813" cy="2462213"/>
          </a:xfrm>
          <a:prstGeom prst="rect">
            <a:avLst/>
          </a:prstGeom>
          <a:noFill/>
        </p:spPr>
        <p:txBody>
          <a:bodyPr wrap="square" rtlCol="0">
            <a:spAutoFit/>
          </a:bodyPr>
          <a:lstStyle/>
          <a:p>
            <a:endParaRPr lang="en-US" b="1" dirty="0"/>
          </a:p>
          <a:p>
            <a:r>
              <a:rPr lang="en-US" sz="2000" dirty="0">
                <a:latin typeface="Calibri" pitchFamily="34" charset="0"/>
              </a:rPr>
              <a:t>Different way of representing much of the same information about well-being of everyone in the population:  </a:t>
            </a:r>
            <a:r>
              <a:rPr lang="en-US" sz="2000" b="1" dirty="0">
                <a:solidFill>
                  <a:schemeClr val="accent1"/>
                </a:solidFill>
                <a:latin typeface="Calibri" pitchFamily="34" charset="0"/>
              </a:rPr>
              <a:t>Lorenz curve diagram.</a:t>
            </a:r>
          </a:p>
          <a:p>
            <a:endParaRPr lang="en-US" dirty="0">
              <a:latin typeface="Calibri" pitchFamily="34" charset="0"/>
            </a:endParaRPr>
          </a:p>
          <a:p>
            <a:endParaRPr lang="en-US" dirty="0"/>
          </a:p>
        </p:txBody>
      </p:sp>
      <p:sp>
        <p:nvSpPr>
          <p:cNvPr id="45" name="Footer Placeholder 4"/>
          <p:cNvSpPr>
            <a:spLocks noGrp="1"/>
          </p:cNvSpPr>
          <p:nvPr>
            <p:ph type="ftr" sz="quarter" idx="11"/>
          </p:nvPr>
        </p:nvSpPr>
        <p:spPr>
          <a:xfrm>
            <a:off x="2590800" y="6400800"/>
            <a:ext cx="5627281" cy="365125"/>
          </a:xfrm>
        </p:spPr>
        <p:txBody>
          <a:bodyPr/>
          <a:lstStyle/>
          <a:p>
            <a:r>
              <a:rPr lang="en-US" dirty="0"/>
              <a:t>Definitions and measures</a:t>
            </a:r>
          </a:p>
        </p:txBody>
      </p:sp>
      <p:sp>
        <p:nvSpPr>
          <p:cNvPr id="6" name="Slide Number Placeholder 5"/>
          <p:cNvSpPr>
            <a:spLocks noGrp="1"/>
          </p:cNvSpPr>
          <p:nvPr>
            <p:ph type="sldNum" sz="quarter" idx="12"/>
          </p:nvPr>
        </p:nvSpPr>
        <p:spPr/>
        <p:txBody>
          <a:bodyPr/>
          <a:lstStyle/>
          <a:p>
            <a:fld id="{B3977D60-5343-49E1-BD8C-CA39C39BE7A5}" type="slidenum">
              <a:rPr lang="en-US" smtClean="0"/>
              <a:t>23</a:t>
            </a:fld>
            <a:endParaRPr lang="en-US"/>
          </a:p>
        </p:txBody>
      </p:sp>
    </p:spTree>
    <p:extLst>
      <p:ext uri="{BB962C8B-B14F-4D97-AF65-F5344CB8AC3E}">
        <p14:creationId xmlns:p14="http://schemas.microsoft.com/office/powerpoint/2010/main" val="24737541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2400" y="228600"/>
            <a:ext cx="8915400" cy="1143000"/>
          </a:xfrm>
        </p:spPr>
        <p:txBody>
          <a:bodyPr>
            <a:normAutofit/>
          </a:bodyPr>
          <a:lstStyle/>
          <a:p>
            <a:r>
              <a:rPr lang="en-US" sz="3600" dirty="0">
                <a:solidFill>
                  <a:srgbClr val="2891AA"/>
                </a:solidFill>
                <a:effectLst/>
              </a:rPr>
              <a:t>Inequality</a:t>
            </a:r>
          </a:p>
        </p:txBody>
      </p:sp>
      <p:sp>
        <p:nvSpPr>
          <p:cNvPr id="44" name="TextBox 43"/>
          <p:cNvSpPr txBox="1"/>
          <p:nvPr/>
        </p:nvSpPr>
        <p:spPr>
          <a:xfrm>
            <a:off x="2590800" y="5706070"/>
            <a:ext cx="6324600" cy="923330"/>
          </a:xfrm>
          <a:prstGeom prst="rect">
            <a:avLst/>
          </a:prstGeom>
          <a:noFill/>
        </p:spPr>
        <p:txBody>
          <a:bodyPr wrap="square" rtlCol="0">
            <a:spAutoFit/>
          </a:bodyPr>
          <a:lstStyle/>
          <a:p>
            <a:endParaRPr lang="en-US" b="1" dirty="0">
              <a:latin typeface="Calibri" pitchFamily="34" charset="0"/>
            </a:endParaRPr>
          </a:p>
          <a:p>
            <a:r>
              <a:rPr lang="en-US" b="1" dirty="0">
                <a:latin typeface="Calibri" pitchFamily="34" charset="0"/>
              </a:rPr>
              <a:t>What do we learn about how distributions differ in countries A and B in each of these diagrams?</a:t>
            </a:r>
            <a:endParaRPr lang="en-US" dirty="0">
              <a:latin typeface="Calibri" pitchFamily="34" charset="0"/>
            </a:endParaRPr>
          </a:p>
        </p:txBody>
      </p:sp>
      <p:pic>
        <p:nvPicPr>
          <p:cNvPr id="717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7200" y="1306513"/>
            <a:ext cx="8310010" cy="4484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6" name="Footer Placeholder 4"/>
          <p:cNvSpPr>
            <a:spLocks noGrp="1"/>
          </p:cNvSpPr>
          <p:nvPr>
            <p:ph type="ftr" sz="quarter" idx="11"/>
          </p:nvPr>
        </p:nvSpPr>
        <p:spPr>
          <a:xfrm>
            <a:off x="2590800" y="6400800"/>
            <a:ext cx="5627281" cy="365125"/>
          </a:xfrm>
        </p:spPr>
        <p:txBody>
          <a:bodyPr/>
          <a:lstStyle/>
          <a:p>
            <a:r>
              <a:rPr lang="en-US" dirty="0"/>
              <a:t>Definitions and measures</a:t>
            </a:r>
          </a:p>
        </p:txBody>
      </p:sp>
      <p:sp>
        <p:nvSpPr>
          <p:cNvPr id="4" name="Slide Number Placeholder 3"/>
          <p:cNvSpPr>
            <a:spLocks noGrp="1"/>
          </p:cNvSpPr>
          <p:nvPr>
            <p:ph type="sldNum" sz="quarter" idx="12"/>
          </p:nvPr>
        </p:nvSpPr>
        <p:spPr/>
        <p:txBody>
          <a:bodyPr/>
          <a:lstStyle/>
          <a:p>
            <a:fld id="{B3977D60-5343-49E1-BD8C-CA39C39BE7A5}" type="slidenum">
              <a:rPr lang="en-US" smtClean="0"/>
              <a:t>24</a:t>
            </a:fld>
            <a:endParaRPr lang="en-US"/>
          </a:p>
        </p:txBody>
      </p:sp>
    </p:spTree>
    <p:extLst>
      <p:ext uri="{BB962C8B-B14F-4D97-AF65-F5344CB8AC3E}">
        <p14:creationId xmlns:p14="http://schemas.microsoft.com/office/powerpoint/2010/main" val="398665471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2400" y="228600"/>
            <a:ext cx="8915400" cy="1143000"/>
          </a:xfrm>
        </p:spPr>
        <p:txBody>
          <a:bodyPr>
            <a:normAutofit/>
          </a:bodyPr>
          <a:lstStyle/>
          <a:p>
            <a:r>
              <a:rPr lang="en-US" sz="3600" dirty="0">
                <a:solidFill>
                  <a:srgbClr val="2891AA"/>
                </a:solidFill>
                <a:effectLst/>
              </a:rPr>
              <a:t>Inequality</a:t>
            </a:r>
          </a:p>
        </p:txBody>
      </p:sp>
      <p:grpSp>
        <p:nvGrpSpPr>
          <p:cNvPr id="2" name="Group 1"/>
          <p:cNvGrpSpPr/>
          <p:nvPr/>
        </p:nvGrpSpPr>
        <p:grpSpPr>
          <a:xfrm>
            <a:off x="3962400" y="838200"/>
            <a:ext cx="4572000" cy="5224790"/>
            <a:chOff x="152400" y="914400"/>
            <a:chExt cx="3962400" cy="4648200"/>
          </a:xfrm>
        </p:grpSpPr>
        <p:sp>
          <p:nvSpPr>
            <p:cNvPr id="10" name="Right Triangle 9"/>
            <p:cNvSpPr/>
            <p:nvPr/>
          </p:nvSpPr>
          <p:spPr>
            <a:xfrm rot="16200000">
              <a:off x="571500" y="1485900"/>
              <a:ext cx="3352800" cy="327660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10"/>
            <p:cNvSpPr/>
            <p:nvPr/>
          </p:nvSpPr>
          <p:spPr>
            <a:xfrm>
              <a:off x="609600" y="1444487"/>
              <a:ext cx="3260035" cy="3339548"/>
            </a:xfrm>
            <a:custGeom>
              <a:avLst/>
              <a:gdLst>
                <a:gd name="connsiteX0" fmla="*/ 0 w 3260035"/>
                <a:gd name="connsiteY0" fmla="*/ 3339548 h 3339548"/>
                <a:gd name="connsiteX1" fmla="*/ 2292626 w 3260035"/>
                <a:gd name="connsiteY1" fmla="*/ 2398643 h 3339548"/>
                <a:gd name="connsiteX2" fmla="*/ 3260035 w 3260035"/>
                <a:gd name="connsiteY2" fmla="*/ 0 h 3339548"/>
              </a:gdLst>
              <a:ahLst/>
              <a:cxnLst>
                <a:cxn ang="0">
                  <a:pos x="connsiteX0" y="connsiteY0"/>
                </a:cxn>
                <a:cxn ang="0">
                  <a:pos x="connsiteX1" y="connsiteY1"/>
                </a:cxn>
                <a:cxn ang="0">
                  <a:pos x="connsiteX2" y="connsiteY2"/>
                </a:cxn>
              </a:cxnLst>
              <a:rect l="l" t="t" r="r" b="b"/>
              <a:pathLst>
                <a:path w="3260035" h="3339548">
                  <a:moveTo>
                    <a:pt x="0" y="3339548"/>
                  </a:moveTo>
                  <a:cubicBezTo>
                    <a:pt x="874643" y="3147391"/>
                    <a:pt x="1749287" y="2955234"/>
                    <a:pt x="2292626" y="2398643"/>
                  </a:cubicBezTo>
                  <a:cubicBezTo>
                    <a:pt x="2835965" y="1842052"/>
                    <a:pt x="3048000" y="921026"/>
                    <a:pt x="3260035" y="0"/>
                  </a:cubicBezTo>
                </a:path>
              </a:pathLst>
            </a:custGeom>
            <a:solidFill>
              <a:schemeClr val="bg1">
                <a:lumMod val="85000"/>
              </a:schemeClr>
            </a:solidFill>
            <a:ln w="254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2" name="Rectangle 11"/>
            <p:cNvSpPr/>
            <p:nvPr/>
          </p:nvSpPr>
          <p:spPr>
            <a:xfrm>
              <a:off x="218440" y="4648200"/>
              <a:ext cx="304800" cy="304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0</a:t>
              </a:r>
            </a:p>
          </p:txBody>
        </p:sp>
        <p:sp>
          <p:nvSpPr>
            <p:cNvPr id="13" name="Rectangle 12"/>
            <p:cNvSpPr/>
            <p:nvPr/>
          </p:nvSpPr>
          <p:spPr>
            <a:xfrm>
              <a:off x="152400" y="1371600"/>
              <a:ext cx="457200" cy="228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100</a:t>
              </a:r>
            </a:p>
          </p:txBody>
        </p:sp>
        <p:cxnSp>
          <p:nvCxnSpPr>
            <p:cNvPr id="14" name="Straight Connector 13"/>
            <p:cNvCxnSpPr/>
            <p:nvPr/>
          </p:nvCxnSpPr>
          <p:spPr>
            <a:xfrm>
              <a:off x="609600" y="1447800"/>
              <a:ext cx="0" cy="33528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flipH="1">
              <a:off x="609600" y="4800600"/>
              <a:ext cx="327660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3886200" y="1447800"/>
              <a:ext cx="0" cy="33528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flipH="1">
              <a:off x="609600" y="1447800"/>
              <a:ext cx="327660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flipH="1">
              <a:off x="609600" y="1447800"/>
              <a:ext cx="3276600" cy="3352800"/>
            </a:xfrm>
            <a:prstGeom prst="line">
              <a:avLst/>
            </a:prstGeom>
            <a:ln w="254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9" name="TextBox 18"/>
            <p:cNvSpPr txBox="1"/>
            <p:nvPr/>
          </p:nvSpPr>
          <p:spPr>
            <a:xfrm>
              <a:off x="228600" y="914400"/>
              <a:ext cx="2286000" cy="523220"/>
            </a:xfrm>
            <a:prstGeom prst="rect">
              <a:avLst/>
            </a:prstGeom>
            <a:noFill/>
          </p:spPr>
          <p:txBody>
            <a:bodyPr wrap="square" rtlCol="0">
              <a:spAutoFit/>
            </a:bodyPr>
            <a:lstStyle/>
            <a:p>
              <a:r>
                <a:rPr lang="en-US" sz="1400" dirty="0"/>
                <a:t>Cumulative Share of Income (Percent)</a:t>
              </a:r>
            </a:p>
          </p:txBody>
        </p:sp>
        <p:sp>
          <p:nvSpPr>
            <p:cNvPr id="20" name="TextBox 19"/>
            <p:cNvSpPr txBox="1"/>
            <p:nvPr/>
          </p:nvSpPr>
          <p:spPr>
            <a:xfrm>
              <a:off x="2286000" y="5039380"/>
              <a:ext cx="1828800" cy="523220"/>
            </a:xfrm>
            <a:prstGeom prst="rect">
              <a:avLst/>
            </a:prstGeom>
            <a:noFill/>
          </p:spPr>
          <p:txBody>
            <a:bodyPr wrap="square" rtlCol="0">
              <a:spAutoFit/>
            </a:bodyPr>
            <a:lstStyle/>
            <a:p>
              <a:r>
                <a:rPr lang="en-US" sz="1400" dirty="0"/>
                <a:t>Cumulative Share of Population (Percent)</a:t>
              </a:r>
            </a:p>
          </p:txBody>
        </p:sp>
        <p:sp>
          <p:nvSpPr>
            <p:cNvPr id="21" name="TextBox 20"/>
            <p:cNvSpPr txBox="1"/>
            <p:nvPr/>
          </p:nvSpPr>
          <p:spPr>
            <a:xfrm>
              <a:off x="1752600" y="2209801"/>
              <a:ext cx="1295400" cy="304800"/>
            </a:xfrm>
            <a:prstGeom prst="rect">
              <a:avLst/>
            </a:prstGeom>
            <a:noFill/>
          </p:spPr>
          <p:txBody>
            <a:bodyPr wrap="square" rtlCol="0">
              <a:spAutoFit/>
            </a:bodyPr>
            <a:lstStyle/>
            <a:p>
              <a:r>
                <a:rPr lang="en-US" sz="1400" dirty="0"/>
                <a:t>45 degree line</a:t>
              </a:r>
            </a:p>
          </p:txBody>
        </p:sp>
        <p:sp>
          <p:nvSpPr>
            <p:cNvPr id="22" name="TextBox 21"/>
            <p:cNvSpPr txBox="1"/>
            <p:nvPr/>
          </p:nvSpPr>
          <p:spPr>
            <a:xfrm>
              <a:off x="2514600" y="4038600"/>
              <a:ext cx="1295400" cy="304800"/>
            </a:xfrm>
            <a:prstGeom prst="rect">
              <a:avLst/>
            </a:prstGeom>
            <a:noFill/>
          </p:spPr>
          <p:txBody>
            <a:bodyPr wrap="square" rtlCol="0">
              <a:spAutoFit/>
            </a:bodyPr>
            <a:lstStyle/>
            <a:p>
              <a:r>
                <a:rPr lang="en-US" sz="1400" dirty="0"/>
                <a:t>Lorenz Curve</a:t>
              </a:r>
            </a:p>
          </p:txBody>
        </p:sp>
        <p:sp>
          <p:nvSpPr>
            <p:cNvPr id="23" name="Rectangle 22"/>
            <p:cNvSpPr/>
            <p:nvPr/>
          </p:nvSpPr>
          <p:spPr>
            <a:xfrm>
              <a:off x="3505200" y="4876800"/>
              <a:ext cx="457200" cy="228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100</a:t>
              </a:r>
            </a:p>
          </p:txBody>
        </p:sp>
        <p:cxnSp>
          <p:nvCxnSpPr>
            <p:cNvPr id="24" name="Straight Arrow Connector 23"/>
            <p:cNvCxnSpPr/>
            <p:nvPr/>
          </p:nvCxnSpPr>
          <p:spPr>
            <a:xfrm>
              <a:off x="2209800" y="2514600"/>
              <a:ext cx="228600" cy="30480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flipH="1" flipV="1">
              <a:off x="2971800" y="3810000"/>
              <a:ext cx="304800" cy="30480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grpSp>
      <mc:AlternateContent xmlns:mc="http://schemas.openxmlformats.org/markup-compatibility/2006" xmlns:a14="http://schemas.microsoft.com/office/drawing/2010/main">
        <mc:Choice Requires="a14">
          <p:sp>
            <p:nvSpPr>
              <p:cNvPr id="44" name="TextBox 43"/>
              <p:cNvSpPr txBox="1"/>
              <p:nvPr/>
            </p:nvSpPr>
            <p:spPr>
              <a:xfrm>
                <a:off x="304799" y="1702475"/>
                <a:ext cx="3832813" cy="3001527"/>
              </a:xfrm>
              <a:prstGeom prst="rect">
                <a:avLst/>
              </a:prstGeom>
              <a:noFill/>
            </p:spPr>
            <p:txBody>
              <a:bodyPr wrap="square" rtlCol="0">
                <a:spAutoFit/>
              </a:bodyPr>
              <a:lstStyle/>
              <a:p>
                <a:endParaRPr lang="en-US" b="1" dirty="0"/>
              </a:p>
              <a:p>
                <a:r>
                  <a:rPr lang="en-US" i="1" dirty="0">
                    <a:latin typeface="Calibri" pitchFamily="34" charset="0"/>
                  </a:rPr>
                  <a:t>Common measures:</a:t>
                </a:r>
              </a:p>
              <a:p>
                <a:endParaRPr lang="en-US" dirty="0">
                  <a:latin typeface="Calibri" pitchFamily="34" charset="0"/>
                </a:endParaRPr>
              </a:p>
              <a:p>
                <a:r>
                  <a:rPr lang="en-US" b="1" dirty="0">
                    <a:latin typeface="Calibri" pitchFamily="34" charset="0"/>
                  </a:rPr>
                  <a:t>Income share of bottom 20%</a:t>
                </a:r>
              </a:p>
              <a:p>
                <a:endParaRPr lang="en-US" b="1" dirty="0">
                  <a:latin typeface="Calibri" pitchFamily="34" charset="0"/>
                </a:endParaRPr>
              </a:p>
              <a:p>
                <a:r>
                  <a:rPr lang="en-US" b="1" dirty="0">
                    <a:latin typeface="Calibri" pitchFamily="34" charset="0"/>
                  </a:rPr>
                  <a:t>Income share of top 5%</a:t>
                </a:r>
              </a:p>
              <a:p>
                <a:endParaRPr lang="en-US" b="1" dirty="0">
                  <a:latin typeface="Calibri" pitchFamily="34" charset="0"/>
                </a:endParaRPr>
              </a:p>
              <a:p>
                <a:r>
                  <a:rPr lang="en-US" b="1" dirty="0" err="1">
                    <a:latin typeface="Calibri" pitchFamily="34" charset="0"/>
                  </a:rPr>
                  <a:t>Gini</a:t>
                </a:r>
                <a:r>
                  <a:rPr lang="en-US" b="1" dirty="0">
                    <a:latin typeface="Calibri" pitchFamily="34" charset="0"/>
                  </a:rPr>
                  <a:t> coefficient= </a:t>
                </a:r>
                <a14:m>
                  <m:oMath xmlns:m="http://schemas.openxmlformats.org/officeDocument/2006/math">
                    <m:f>
                      <m:fPr>
                        <m:ctrlPr>
                          <a:rPr lang="en-US" b="1" i="1" smtClean="0">
                            <a:latin typeface="Cambria Math" panose="02040503050406030204" pitchFamily="18" charset="0"/>
                          </a:rPr>
                        </m:ctrlPr>
                      </m:fPr>
                      <m:num>
                        <m:r>
                          <a:rPr lang="en-US" b="1" i="1" smtClean="0">
                            <a:latin typeface="Cambria Math"/>
                          </a:rPr>
                          <m:t>𝑨𝒓𝒆𝒂</m:t>
                        </m:r>
                        <m:r>
                          <a:rPr lang="en-US" b="1" i="1" smtClean="0">
                            <a:latin typeface="Cambria Math"/>
                          </a:rPr>
                          <m:t> </m:t>
                        </m:r>
                        <m:r>
                          <a:rPr lang="en-US" b="1" i="1" smtClean="0">
                            <a:latin typeface="Cambria Math"/>
                          </a:rPr>
                          <m:t>𝑨</m:t>
                        </m:r>
                      </m:num>
                      <m:den>
                        <m:r>
                          <a:rPr lang="en-US" b="1" i="1" smtClean="0">
                            <a:latin typeface="Cambria Math"/>
                          </a:rPr>
                          <m:t>𝑨𝒓𝒆𝒂</m:t>
                        </m:r>
                        <m:r>
                          <a:rPr lang="en-US" b="1" i="1" smtClean="0">
                            <a:latin typeface="Cambria Math"/>
                          </a:rPr>
                          <m:t> </m:t>
                        </m:r>
                        <m:r>
                          <a:rPr lang="en-US" b="1" i="1" smtClean="0">
                            <a:latin typeface="Cambria Math"/>
                          </a:rPr>
                          <m:t>𝑨</m:t>
                        </m:r>
                        <m:r>
                          <a:rPr lang="en-US" b="1" i="1" smtClean="0">
                            <a:latin typeface="Cambria Math"/>
                          </a:rPr>
                          <m:t>+</m:t>
                        </m:r>
                        <m:r>
                          <a:rPr lang="en-US" b="1" i="1" smtClean="0">
                            <a:latin typeface="Cambria Math"/>
                          </a:rPr>
                          <m:t>𝑩</m:t>
                        </m:r>
                      </m:den>
                    </m:f>
                  </m:oMath>
                </a14:m>
                <a:endParaRPr lang="en-US" b="1" dirty="0">
                  <a:latin typeface="Calibri" pitchFamily="34" charset="0"/>
                </a:endParaRPr>
              </a:p>
              <a:p>
                <a:endParaRPr lang="en-US" dirty="0">
                  <a:latin typeface="Calibri" pitchFamily="34" charset="0"/>
                </a:endParaRPr>
              </a:p>
              <a:p>
                <a:endParaRPr lang="en-US" dirty="0">
                  <a:latin typeface="Calibri" pitchFamily="34" charset="0"/>
                </a:endParaRPr>
              </a:p>
            </p:txBody>
          </p:sp>
        </mc:Choice>
        <mc:Fallback xmlns="">
          <p:sp>
            <p:nvSpPr>
              <p:cNvPr id="44" name="TextBox 43"/>
              <p:cNvSpPr txBox="1">
                <a:spLocks noRot="1" noChangeAspect="1" noMove="1" noResize="1" noEditPoints="1" noAdjustHandles="1" noChangeArrowheads="1" noChangeShapeType="1" noTextEdit="1"/>
              </p:cNvSpPr>
              <p:nvPr/>
            </p:nvSpPr>
            <p:spPr>
              <a:xfrm>
                <a:off x="304799" y="1702475"/>
                <a:ext cx="3832813" cy="3001527"/>
              </a:xfrm>
              <a:prstGeom prst="rect">
                <a:avLst/>
              </a:prstGeom>
              <a:blipFill rotWithShape="1">
                <a:blip r:embed="rId3"/>
                <a:stretch>
                  <a:fillRect l="-1272"/>
                </a:stretch>
              </a:blipFill>
            </p:spPr>
            <p:txBody>
              <a:bodyPr/>
              <a:lstStyle/>
              <a:p>
                <a:r>
                  <a:rPr lang="en-US">
                    <a:noFill/>
                  </a:rPr>
                  <a:t> </a:t>
                </a:r>
              </a:p>
            </p:txBody>
          </p:sp>
        </mc:Fallback>
      </mc:AlternateContent>
      <p:cxnSp>
        <p:nvCxnSpPr>
          <p:cNvPr id="7" name="Straight Connector 6"/>
          <p:cNvCxnSpPr/>
          <p:nvPr/>
        </p:nvCxnSpPr>
        <p:spPr>
          <a:xfrm flipV="1">
            <a:off x="5486400" y="4953000"/>
            <a:ext cx="0" cy="253467"/>
          </a:xfrm>
          <a:prstGeom prst="line">
            <a:avLst/>
          </a:prstGeom>
          <a:ln w="444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a:off x="4489938" y="4952999"/>
            <a:ext cx="996462" cy="1"/>
          </a:xfrm>
          <a:prstGeom prst="line">
            <a:avLst/>
          </a:prstGeom>
          <a:ln w="44450">
            <a:solidFill>
              <a:srgbClr val="FF0000"/>
            </a:solidFill>
          </a:ln>
        </p:spPr>
        <p:style>
          <a:lnRef idx="1">
            <a:schemeClr val="accent1"/>
          </a:lnRef>
          <a:fillRef idx="0">
            <a:schemeClr val="accent1"/>
          </a:fillRef>
          <a:effectRef idx="0">
            <a:schemeClr val="accent1"/>
          </a:effectRef>
          <a:fontRef idx="minor">
            <a:schemeClr val="tx1"/>
          </a:fontRef>
        </p:style>
      </p:cxnSp>
      <p:sp>
        <p:nvSpPr>
          <p:cNvPr id="27" name="Left Brace 26"/>
          <p:cNvSpPr/>
          <p:nvPr/>
        </p:nvSpPr>
        <p:spPr>
          <a:xfrm>
            <a:off x="4373881" y="4917738"/>
            <a:ext cx="45719" cy="234848"/>
          </a:xfrm>
          <a:prstGeom prst="leftBrace">
            <a:avLst/>
          </a:prstGeom>
          <a:ln w="2540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cxnSp>
        <p:nvCxnSpPr>
          <p:cNvPr id="29" name="Straight Connector 28"/>
          <p:cNvCxnSpPr/>
          <p:nvPr/>
        </p:nvCxnSpPr>
        <p:spPr>
          <a:xfrm flipV="1">
            <a:off x="8044961" y="1981200"/>
            <a:ext cx="43962" cy="3206647"/>
          </a:xfrm>
          <a:prstGeom prst="line">
            <a:avLst/>
          </a:prstGeom>
          <a:ln w="444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8066942" y="1981200"/>
            <a:ext cx="184575" cy="0"/>
          </a:xfrm>
          <a:prstGeom prst="line">
            <a:avLst/>
          </a:prstGeom>
          <a:ln w="44450">
            <a:solidFill>
              <a:srgbClr val="FF0000"/>
            </a:solidFill>
          </a:ln>
        </p:spPr>
        <p:style>
          <a:lnRef idx="1">
            <a:schemeClr val="accent1"/>
          </a:lnRef>
          <a:fillRef idx="0">
            <a:schemeClr val="accent1"/>
          </a:fillRef>
          <a:effectRef idx="0">
            <a:schemeClr val="accent1"/>
          </a:effectRef>
          <a:fontRef idx="minor">
            <a:schemeClr val="tx1"/>
          </a:fontRef>
        </p:style>
      </p:cxnSp>
      <p:sp>
        <p:nvSpPr>
          <p:cNvPr id="34" name="Left Brace 33"/>
          <p:cNvSpPr/>
          <p:nvPr/>
        </p:nvSpPr>
        <p:spPr>
          <a:xfrm flipH="1">
            <a:off x="8358553" y="1426323"/>
            <a:ext cx="228600" cy="535392"/>
          </a:xfrm>
          <a:prstGeom prst="leftBrace">
            <a:avLst/>
          </a:prstGeom>
          <a:ln w="2540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3" name="TextBox 32"/>
          <p:cNvSpPr txBox="1"/>
          <p:nvPr/>
        </p:nvSpPr>
        <p:spPr>
          <a:xfrm>
            <a:off x="6468207" y="3584523"/>
            <a:ext cx="389793" cy="461665"/>
          </a:xfrm>
          <a:prstGeom prst="rect">
            <a:avLst/>
          </a:prstGeom>
          <a:noFill/>
        </p:spPr>
        <p:txBody>
          <a:bodyPr wrap="square" rtlCol="0">
            <a:spAutoFit/>
          </a:bodyPr>
          <a:lstStyle/>
          <a:p>
            <a:r>
              <a:rPr lang="en-US" sz="2400" dirty="0">
                <a:solidFill>
                  <a:srgbClr val="FF0000"/>
                </a:solidFill>
              </a:rPr>
              <a:t>A</a:t>
            </a:r>
          </a:p>
        </p:txBody>
      </p:sp>
      <p:sp>
        <p:nvSpPr>
          <p:cNvPr id="36" name="TextBox 35"/>
          <p:cNvSpPr txBox="1"/>
          <p:nvPr/>
        </p:nvSpPr>
        <p:spPr>
          <a:xfrm>
            <a:off x="7215554" y="4573497"/>
            <a:ext cx="389793" cy="461665"/>
          </a:xfrm>
          <a:prstGeom prst="rect">
            <a:avLst/>
          </a:prstGeom>
          <a:noFill/>
        </p:spPr>
        <p:txBody>
          <a:bodyPr wrap="square" rtlCol="0">
            <a:spAutoFit/>
          </a:bodyPr>
          <a:lstStyle/>
          <a:p>
            <a:r>
              <a:rPr lang="en-US" sz="2400" dirty="0">
                <a:solidFill>
                  <a:srgbClr val="FF0000"/>
                </a:solidFill>
              </a:rPr>
              <a:t>B</a:t>
            </a:r>
          </a:p>
        </p:txBody>
      </p:sp>
      <p:sp>
        <p:nvSpPr>
          <p:cNvPr id="37" name="Footer Placeholder 4"/>
          <p:cNvSpPr>
            <a:spLocks noGrp="1"/>
          </p:cNvSpPr>
          <p:nvPr>
            <p:ph type="ftr" sz="quarter" idx="11"/>
          </p:nvPr>
        </p:nvSpPr>
        <p:spPr>
          <a:xfrm>
            <a:off x="2590800" y="6400800"/>
            <a:ext cx="5627281" cy="365125"/>
          </a:xfrm>
        </p:spPr>
        <p:txBody>
          <a:bodyPr/>
          <a:lstStyle/>
          <a:p>
            <a:r>
              <a:rPr lang="en-US" dirty="0"/>
              <a:t>Definitions and measures</a:t>
            </a:r>
          </a:p>
        </p:txBody>
      </p:sp>
      <p:sp>
        <p:nvSpPr>
          <p:cNvPr id="35" name="Slide Number Placeholder 34"/>
          <p:cNvSpPr>
            <a:spLocks noGrp="1"/>
          </p:cNvSpPr>
          <p:nvPr>
            <p:ph type="sldNum" sz="quarter" idx="12"/>
          </p:nvPr>
        </p:nvSpPr>
        <p:spPr/>
        <p:txBody>
          <a:bodyPr/>
          <a:lstStyle/>
          <a:p>
            <a:fld id="{B3977D60-5343-49E1-BD8C-CA39C39BE7A5}" type="slidenum">
              <a:rPr lang="en-US" smtClean="0"/>
              <a:t>25</a:t>
            </a:fld>
            <a:endParaRPr lang="en-US"/>
          </a:p>
        </p:txBody>
      </p:sp>
    </p:spTree>
    <p:extLst>
      <p:ext uri="{BB962C8B-B14F-4D97-AF65-F5344CB8AC3E}">
        <p14:creationId xmlns:p14="http://schemas.microsoft.com/office/powerpoint/2010/main" val="1714781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6"/>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29"/>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2"/>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3"/>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34" grpId="0" animBg="1"/>
      <p:bldP spid="33" grpId="0"/>
      <p:bldP spid="3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2400" y="228600"/>
            <a:ext cx="8915400" cy="1143000"/>
          </a:xfrm>
        </p:spPr>
        <p:txBody>
          <a:bodyPr>
            <a:normAutofit/>
          </a:bodyPr>
          <a:lstStyle/>
          <a:p>
            <a:r>
              <a:rPr lang="en-US" sz="3600" dirty="0">
                <a:solidFill>
                  <a:srgbClr val="2891AA"/>
                </a:solidFill>
                <a:effectLst/>
              </a:rPr>
              <a:t>Inequality</a:t>
            </a:r>
          </a:p>
        </p:txBody>
      </p:sp>
      <p:sp>
        <p:nvSpPr>
          <p:cNvPr id="37" name="Footer Placeholder 4"/>
          <p:cNvSpPr>
            <a:spLocks noGrp="1"/>
          </p:cNvSpPr>
          <p:nvPr>
            <p:ph type="ftr" sz="quarter" idx="11"/>
          </p:nvPr>
        </p:nvSpPr>
        <p:spPr>
          <a:xfrm>
            <a:off x="2590800" y="6400800"/>
            <a:ext cx="5627281" cy="365125"/>
          </a:xfrm>
        </p:spPr>
        <p:txBody>
          <a:bodyPr/>
          <a:lstStyle/>
          <a:p>
            <a:r>
              <a:rPr lang="en-US" dirty="0"/>
              <a:t>Definitions and measures</a:t>
            </a:r>
          </a:p>
        </p:txBody>
      </p:sp>
      <p:sp>
        <p:nvSpPr>
          <p:cNvPr id="35" name="Slide Number Placeholder 34"/>
          <p:cNvSpPr>
            <a:spLocks noGrp="1"/>
          </p:cNvSpPr>
          <p:nvPr>
            <p:ph type="sldNum" sz="quarter" idx="12"/>
          </p:nvPr>
        </p:nvSpPr>
        <p:spPr/>
        <p:txBody>
          <a:bodyPr/>
          <a:lstStyle/>
          <a:p>
            <a:fld id="{B3977D60-5343-49E1-BD8C-CA39C39BE7A5}" type="slidenum">
              <a:rPr lang="en-US" smtClean="0"/>
              <a:t>26</a:t>
            </a:fld>
            <a:endParaRPr lang="en-US"/>
          </a:p>
        </p:txBody>
      </p:sp>
      <p:graphicFrame>
        <p:nvGraphicFramePr>
          <p:cNvPr id="2" name="Table 1"/>
          <p:cNvGraphicFramePr>
            <a:graphicFrameLocks noGrp="1"/>
          </p:cNvGraphicFramePr>
          <p:nvPr>
            <p:extLst>
              <p:ext uri="{D42A27DB-BD31-4B8C-83A1-F6EECF244321}">
                <p14:modId xmlns:p14="http://schemas.microsoft.com/office/powerpoint/2010/main" val="1159029002"/>
              </p:ext>
            </p:extLst>
          </p:nvPr>
        </p:nvGraphicFramePr>
        <p:xfrm>
          <a:off x="745671" y="1600200"/>
          <a:ext cx="7255328" cy="4241800"/>
        </p:xfrm>
        <a:graphic>
          <a:graphicData uri="http://schemas.openxmlformats.org/drawingml/2006/table">
            <a:tbl>
              <a:tblPr firstRow="1" firstCol="1" lastRow="1" lastCol="1" bandRow="1" bandCol="1"/>
              <a:tblGrid>
                <a:gridCol w="1813832">
                  <a:extLst>
                    <a:ext uri="{9D8B030D-6E8A-4147-A177-3AD203B41FA5}">
                      <a16:colId xmlns:a16="http://schemas.microsoft.com/office/drawing/2014/main" val="20000"/>
                    </a:ext>
                  </a:extLst>
                </a:gridCol>
                <a:gridCol w="1813832">
                  <a:extLst>
                    <a:ext uri="{9D8B030D-6E8A-4147-A177-3AD203B41FA5}">
                      <a16:colId xmlns:a16="http://schemas.microsoft.com/office/drawing/2014/main" val="20001"/>
                    </a:ext>
                  </a:extLst>
                </a:gridCol>
                <a:gridCol w="1813832">
                  <a:extLst>
                    <a:ext uri="{9D8B030D-6E8A-4147-A177-3AD203B41FA5}">
                      <a16:colId xmlns:a16="http://schemas.microsoft.com/office/drawing/2014/main" val="20002"/>
                    </a:ext>
                  </a:extLst>
                </a:gridCol>
                <a:gridCol w="1813832">
                  <a:extLst>
                    <a:ext uri="{9D8B030D-6E8A-4147-A177-3AD203B41FA5}">
                      <a16:colId xmlns:a16="http://schemas.microsoft.com/office/drawing/2014/main" val="20003"/>
                    </a:ext>
                  </a:extLst>
                </a:gridCol>
              </a:tblGrid>
              <a:tr h="279400">
                <a:tc rowSpan="2">
                  <a:txBody>
                    <a:bodyPr/>
                    <a:lstStyle/>
                    <a:p>
                      <a:pPr marL="0" marR="0">
                        <a:spcBef>
                          <a:spcPts val="0"/>
                        </a:spcBef>
                        <a:spcAft>
                          <a:spcPts val="0"/>
                        </a:spcAft>
                      </a:pPr>
                      <a:r>
                        <a:rPr lang="en-US" sz="2000" dirty="0">
                          <a:effectLst/>
                          <a:latin typeface="Times New Roman"/>
                          <a:ea typeface="Times New Roman"/>
                        </a:rPr>
                        <a:t> </a:t>
                      </a:r>
                    </a:p>
                    <a:p>
                      <a:pPr marL="0" marR="0">
                        <a:spcBef>
                          <a:spcPts val="0"/>
                        </a:spcBef>
                        <a:spcAft>
                          <a:spcPts val="0"/>
                        </a:spcAft>
                      </a:pPr>
                      <a:r>
                        <a:rPr lang="en-US" sz="2000" dirty="0">
                          <a:effectLst/>
                          <a:latin typeface="Times New Roman"/>
                          <a:ea typeface="Times New Roman"/>
                        </a:rPr>
                        <a:t>Country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ECE1"/>
                    </a:solidFill>
                  </a:tcPr>
                </a:tc>
                <a:tc rowSpan="2">
                  <a:txBody>
                    <a:bodyPr/>
                    <a:lstStyle/>
                    <a:p>
                      <a:pPr marL="0" marR="0" algn="ctr">
                        <a:spcBef>
                          <a:spcPts val="0"/>
                        </a:spcBef>
                        <a:spcAft>
                          <a:spcPts val="0"/>
                        </a:spcAft>
                      </a:pPr>
                      <a:r>
                        <a:rPr lang="en-US" sz="2000" dirty="0">
                          <a:effectLst/>
                          <a:latin typeface="Times New Roman"/>
                          <a:ea typeface="Times New Roman"/>
                        </a:rPr>
                        <a:t> </a:t>
                      </a:r>
                    </a:p>
                    <a:p>
                      <a:pPr marL="0" marR="0" algn="ctr">
                        <a:spcBef>
                          <a:spcPts val="0"/>
                        </a:spcBef>
                        <a:spcAft>
                          <a:spcPts val="0"/>
                        </a:spcAft>
                      </a:pPr>
                      <a:r>
                        <a:rPr lang="en-US" sz="2000" dirty="0" err="1">
                          <a:effectLst/>
                          <a:latin typeface="Times New Roman"/>
                          <a:ea typeface="Times New Roman"/>
                        </a:rPr>
                        <a:t>Gini</a:t>
                      </a:r>
                      <a:r>
                        <a:rPr lang="en-US" sz="2000" dirty="0">
                          <a:effectLst/>
                          <a:latin typeface="Times New Roman"/>
                          <a:ea typeface="Times New Roman"/>
                        </a:rPr>
                        <a:t> Coefficient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ECE1"/>
                    </a:solidFill>
                  </a:tcPr>
                </a:tc>
                <a:tc gridSpan="2">
                  <a:txBody>
                    <a:bodyPr/>
                    <a:lstStyle/>
                    <a:p>
                      <a:pPr marL="0" marR="0" algn="ctr">
                        <a:spcBef>
                          <a:spcPts val="0"/>
                        </a:spcBef>
                        <a:spcAft>
                          <a:spcPts val="0"/>
                        </a:spcAft>
                      </a:pPr>
                      <a:r>
                        <a:rPr lang="en-US" sz="2000">
                          <a:effectLst/>
                          <a:latin typeface="Times New Roman"/>
                          <a:ea typeface="Times New Roman"/>
                        </a:rPr>
                        <a:t>Share of income or consumption (Percent)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ECE1"/>
                    </a:solidFill>
                  </a:tcPr>
                </a:tc>
                <a:tc hMerge="1">
                  <a:txBody>
                    <a:bodyPr/>
                    <a:lstStyle/>
                    <a:p>
                      <a:endParaRPr lang="en-US"/>
                    </a:p>
                  </a:txBody>
                  <a:tcPr/>
                </a:tc>
                <a:extLst>
                  <a:ext uri="{0D108BD9-81ED-4DB2-BD59-A6C34878D82A}">
                    <a16:rowId xmlns:a16="http://schemas.microsoft.com/office/drawing/2014/main" val="10000"/>
                  </a:ext>
                </a:extLst>
              </a:tr>
              <a:tr h="558800">
                <a:tc vMerge="1">
                  <a:txBody>
                    <a:bodyPr/>
                    <a:lstStyle/>
                    <a:p>
                      <a:endParaRPr lang="en-US"/>
                    </a:p>
                  </a:txBody>
                  <a:tcPr/>
                </a:tc>
                <a:tc vMerge="1">
                  <a:txBody>
                    <a:bodyPr/>
                    <a:lstStyle/>
                    <a:p>
                      <a:endParaRPr lang="en-US"/>
                    </a:p>
                  </a:txBody>
                  <a:tcPr/>
                </a:tc>
                <a:tc>
                  <a:txBody>
                    <a:bodyPr/>
                    <a:lstStyle/>
                    <a:p>
                      <a:pPr marL="0" marR="0" algn="ctr">
                        <a:spcBef>
                          <a:spcPts val="0"/>
                        </a:spcBef>
                        <a:spcAft>
                          <a:spcPts val="0"/>
                        </a:spcAft>
                      </a:pPr>
                      <a:r>
                        <a:rPr lang="en-US" sz="2000" dirty="0">
                          <a:effectLst/>
                          <a:latin typeface="Times New Roman"/>
                          <a:ea typeface="Times New Roman"/>
                        </a:rPr>
                        <a:t>Poorest 20 percent of population</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ECE1"/>
                    </a:solidFill>
                  </a:tcPr>
                </a:tc>
                <a:tc>
                  <a:txBody>
                    <a:bodyPr/>
                    <a:lstStyle/>
                    <a:p>
                      <a:pPr marL="0" marR="0" algn="ctr">
                        <a:spcBef>
                          <a:spcPts val="0"/>
                        </a:spcBef>
                        <a:spcAft>
                          <a:spcPts val="0"/>
                        </a:spcAft>
                      </a:pPr>
                      <a:r>
                        <a:rPr lang="en-US" sz="2000" dirty="0">
                          <a:effectLst/>
                          <a:latin typeface="Times New Roman"/>
                          <a:ea typeface="Times New Roman"/>
                        </a:rPr>
                        <a:t>Richest 20 percent of population</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ECE1"/>
                    </a:solidFill>
                  </a:tcPr>
                </a:tc>
                <a:extLst>
                  <a:ext uri="{0D108BD9-81ED-4DB2-BD59-A6C34878D82A}">
                    <a16:rowId xmlns:a16="http://schemas.microsoft.com/office/drawing/2014/main" val="10001"/>
                  </a:ext>
                </a:extLst>
              </a:tr>
              <a:tr h="2235200">
                <a:tc>
                  <a:txBody>
                    <a:bodyPr/>
                    <a:lstStyle/>
                    <a:p>
                      <a:pPr marL="0" marR="0">
                        <a:spcBef>
                          <a:spcPts val="0"/>
                        </a:spcBef>
                        <a:spcAft>
                          <a:spcPts val="0"/>
                        </a:spcAft>
                      </a:pPr>
                      <a:r>
                        <a:rPr lang="en-US" sz="2000" dirty="0">
                          <a:effectLst/>
                          <a:latin typeface="Times New Roman"/>
                          <a:ea typeface="Times New Roman"/>
                        </a:rPr>
                        <a:t>Ethiopia</a:t>
                      </a:r>
                    </a:p>
                    <a:p>
                      <a:pPr marL="0" marR="0">
                        <a:spcBef>
                          <a:spcPts val="0"/>
                        </a:spcBef>
                        <a:spcAft>
                          <a:spcPts val="0"/>
                        </a:spcAft>
                      </a:pPr>
                      <a:r>
                        <a:rPr lang="en-US" sz="2000" dirty="0">
                          <a:effectLst/>
                          <a:latin typeface="Times New Roman"/>
                          <a:ea typeface="Times New Roman"/>
                        </a:rPr>
                        <a:t>Hungary</a:t>
                      </a:r>
                    </a:p>
                    <a:p>
                      <a:pPr marL="0" marR="0">
                        <a:spcBef>
                          <a:spcPts val="0"/>
                        </a:spcBef>
                        <a:spcAft>
                          <a:spcPts val="0"/>
                        </a:spcAft>
                      </a:pPr>
                      <a:r>
                        <a:rPr lang="en-US" sz="2000" dirty="0">
                          <a:effectLst/>
                          <a:latin typeface="Times New Roman"/>
                          <a:ea typeface="Times New Roman"/>
                        </a:rPr>
                        <a:t>Turkey</a:t>
                      </a:r>
                    </a:p>
                    <a:p>
                      <a:pPr marL="0" marR="0">
                        <a:spcBef>
                          <a:spcPts val="0"/>
                        </a:spcBef>
                        <a:spcAft>
                          <a:spcPts val="0"/>
                        </a:spcAft>
                      </a:pPr>
                      <a:r>
                        <a:rPr lang="en-US" sz="2000" dirty="0">
                          <a:effectLst/>
                          <a:latin typeface="Times New Roman"/>
                          <a:ea typeface="Times New Roman"/>
                        </a:rPr>
                        <a:t>United States</a:t>
                      </a:r>
                    </a:p>
                    <a:p>
                      <a:pPr marL="0" marR="0">
                        <a:spcBef>
                          <a:spcPts val="0"/>
                        </a:spcBef>
                        <a:spcAft>
                          <a:spcPts val="0"/>
                        </a:spcAft>
                      </a:pPr>
                      <a:r>
                        <a:rPr lang="en-US" sz="2000" dirty="0">
                          <a:effectLst/>
                          <a:latin typeface="Times New Roman"/>
                          <a:ea typeface="Times New Roman"/>
                        </a:rPr>
                        <a:t>Costa Rica</a:t>
                      </a:r>
                    </a:p>
                    <a:p>
                      <a:pPr marL="0" marR="0">
                        <a:spcBef>
                          <a:spcPts val="0"/>
                        </a:spcBef>
                        <a:spcAft>
                          <a:spcPts val="0"/>
                        </a:spcAft>
                      </a:pPr>
                      <a:r>
                        <a:rPr lang="en-US" sz="2000" dirty="0">
                          <a:effectLst/>
                          <a:latin typeface="Times New Roman"/>
                          <a:ea typeface="Times New Roman"/>
                        </a:rPr>
                        <a:t>Brazil</a:t>
                      </a:r>
                    </a:p>
                    <a:p>
                      <a:pPr marL="0" marR="0">
                        <a:spcBef>
                          <a:spcPts val="0"/>
                        </a:spcBef>
                        <a:spcAft>
                          <a:spcPts val="0"/>
                        </a:spcAft>
                      </a:pPr>
                      <a:r>
                        <a:rPr lang="en-US" sz="2000" dirty="0">
                          <a:effectLst/>
                          <a:latin typeface="Times New Roman"/>
                          <a:ea typeface="Times New Roman"/>
                        </a:rPr>
                        <a:t>South Africa</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dirty="0">
                          <a:effectLst/>
                          <a:latin typeface="Times New Roman"/>
                          <a:ea typeface="Times New Roman"/>
                        </a:rPr>
                        <a:t>.30</a:t>
                      </a:r>
                    </a:p>
                    <a:p>
                      <a:pPr marL="0" marR="0" algn="ctr">
                        <a:spcBef>
                          <a:spcPts val="0"/>
                        </a:spcBef>
                        <a:spcAft>
                          <a:spcPts val="0"/>
                        </a:spcAft>
                      </a:pPr>
                      <a:r>
                        <a:rPr lang="en-US" sz="2000" dirty="0">
                          <a:effectLst/>
                          <a:latin typeface="Times New Roman"/>
                          <a:ea typeface="Times New Roman"/>
                        </a:rPr>
                        <a:t>.31</a:t>
                      </a:r>
                    </a:p>
                    <a:p>
                      <a:pPr marL="0" marR="0" algn="ctr">
                        <a:spcBef>
                          <a:spcPts val="0"/>
                        </a:spcBef>
                        <a:spcAft>
                          <a:spcPts val="0"/>
                        </a:spcAft>
                      </a:pPr>
                      <a:r>
                        <a:rPr lang="en-US" sz="2000" dirty="0">
                          <a:effectLst/>
                          <a:latin typeface="Times New Roman"/>
                          <a:ea typeface="Times New Roman"/>
                        </a:rPr>
                        <a:t>.39</a:t>
                      </a:r>
                    </a:p>
                    <a:p>
                      <a:pPr marL="0" marR="0" algn="ctr">
                        <a:spcBef>
                          <a:spcPts val="0"/>
                        </a:spcBef>
                        <a:spcAft>
                          <a:spcPts val="0"/>
                        </a:spcAft>
                      </a:pPr>
                      <a:r>
                        <a:rPr lang="en-US" sz="2000" dirty="0">
                          <a:effectLst/>
                          <a:latin typeface="Times New Roman"/>
                          <a:ea typeface="Times New Roman"/>
                        </a:rPr>
                        <a:t>.41</a:t>
                      </a:r>
                    </a:p>
                    <a:p>
                      <a:pPr marL="0" marR="0" algn="ctr">
                        <a:spcBef>
                          <a:spcPts val="0"/>
                        </a:spcBef>
                        <a:spcAft>
                          <a:spcPts val="0"/>
                        </a:spcAft>
                      </a:pPr>
                      <a:r>
                        <a:rPr lang="en-US" sz="2000" dirty="0">
                          <a:effectLst/>
                          <a:latin typeface="Times New Roman"/>
                          <a:ea typeface="Times New Roman"/>
                        </a:rPr>
                        <a:t>.51</a:t>
                      </a:r>
                    </a:p>
                    <a:p>
                      <a:pPr marL="0" marR="0" algn="ctr">
                        <a:spcBef>
                          <a:spcPts val="0"/>
                        </a:spcBef>
                        <a:spcAft>
                          <a:spcPts val="0"/>
                        </a:spcAft>
                      </a:pPr>
                      <a:r>
                        <a:rPr lang="en-US" sz="2000" dirty="0">
                          <a:effectLst/>
                          <a:latin typeface="Times New Roman"/>
                          <a:ea typeface="Times New Roman"/>
                        </a:rPr>
                        <a:t>.55</a:t>
                      </a:r>
                    </a:p>
                    <a:p>
                      <a:pPr marL="0" marR="0" algn="ctr">
                        <a:spcBef>
                          <a:spcPts val="0"/>
                        </a:spcBef>
                        <a:spcAft>
                          <a:spcPts val="0"/>
                        </a:spcAft>
                      </a:pPr>
                      <a:r>
                        <a:rPr lang="en-US" sz="2000" dirty="0">
                          <a:effectLst/>
                          <a:latin typeface="Times New Roman"/>
                          <a:ea typeface="Times New Roman"/>
                        </a:rPr>
                        <a:t>.63</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a:effectLst/>
                          <a:latin typeface="Times New Roman"/>
                          <a:ea typeface="Times New Roman"/>
                        </a:rPr>
                        <a:t>9.3</a:t>
                      </a:r>
                    </a:p>
                    <a:p>
                      <a:pPr marL="0" marR="0" algn="ctr">
                        <a:spcBef>
                          <a:spcPts val="0"/>
                        </a:spcBef>
                        <a:spcAft>
                          <a:spcPts val="0"/>
                        </a:spcAft>
                      </a:pPr>
                      <a:r>
                        <a:rPr lang="en-US" sz="2000">
                          <a:effectLst/>
                          <a:latin typeface="Times New Roman"/>
                          <a:ea typeface="Times New Roman"/>
                        </a:rPr>
                        <a:t>8.4</a:t>
                      </a:r>
                    </a:p>
                    <a:p>
                      <a:pPr marL="0" marR="0" algn="ctr">
                        <a:spcBef>
                          <a:spcPts val="0"/>
                        </a:spcBef>
                        <a:spcAft>
                          <a:spcPts val="0"/>
                        </a:spcAft>
                      </a:pPr>
                      <a:r>
                        <a:rPr lang="en-US" sz="2000">
                          <a:effectLst/>
                          <a:latin typeface="Times New Roman"/>
                          <a:ea typeface="Times New Roman"/>
                        </a:rPr>
                        <a:t>5.7</a:t>
                      </a:r>
                    </a:p>
                    <a:p>
                      <a:pPr marL="0" marR="0" algn="ctr">
                        <a:spcBef>
                          <a:spcPts val="0"/>
                        </a:spcBef>
                        <a:spcAft>
                          <a:spcPts val="0"/>
                        </a:spcAft>
                      </a:pPr>
                      <a:r>
                        <a:rPr lang="en-US" sz="2000">
                          <a:effectLst/>
                          <a:latin typeface="Times New Roman"/>
                          <a:ea typeface="Times New Roman"/>
                        </a:rPr>
                        <a:t>5.4</a:t>
                      </a:r>
                    </a:p>
                    <a:p>
                      <a:pPr marL="0" marR="0" algn="ctr">
                        <a:spcBef>
                          <a:spcPts val="0"/>
                        </a:spcBef>
                        <a:spcAft>
                          <a:spcPts val="0"/>
                        </a:spcAft>
                      </a:pPr>
                      <a:r>
                        <a:rPr lang="en-US" sz="2000">
                          <a:effectLst/>
                          <a:latin typeface="Times New Roman"/>
                          <a:ea typeface="Times New Roman"/>
                        </a:rPr>
                        <a:t>3.9</a:t>
                      </a:r>
                    </a:p>
                    <a:p>
                      <a:pPr marL="0" marR="0" algn="ctr">
                        <a:spcBef>
                          <a:spcPts val="0"/>
                        </a:spcBef>
                        <a:spcAft>
                          <a:spcPts val="0"/>
                        </a:spcAft>
                      </a:pPr>
                      <a:r>
                        <a:rPr lang="en-US" sz="2000">
                          <a:effectLst/>
                          <a:latin typeface="Times New Roman"/>
                          <a:ea typeface="Times New Roman"/>
                        </a:rPr>
                        <a:t>2.9</a:t>
                      </a:r>
                    </a:p>
                    <a:p>
                      <a:pPr marL="0" marR="0" algn="ctr">
                        <a:spcBef>
                          <a:spcPts val="0"/>
                        </a:spcBef>
                        <a:spcAft>
                          <a:spcPts val="0"/>
                        </a:spcAft>
                      </a:pPr>
                      <a:r>
                        <a:rPr lang="en-US" sz="2000">
                          <a:effectLst/>
                          <a:latin typeface="Times New Roman"/>
                          <a:ea typeface="Times New Roman"/>
                        </a:rPr>
                        <a:t>2.7</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dirty="0">
                          <a:effectLst/>
                          <a:latin typeface="Times New Roman"/>
                          <a:ea typeface="Times New Roman"/>
                        </a:rPr>
                        <a:t>39.4</a:t>
                      </a:r>
                    </a:p>
                    <a:p>
                      <a:pPr marL="0" marR="0" algn="ctr">
                        <a:spcBef>
                          <a:spcPts val="0"/>
                        </a:spcBef>
                        <a:spcAft>
                          <a:spcPts val="0"/>
                        </a:spcAft>
                      </a:pPr>
                      <a:r>
                        <a:rPr lang="en-US" sz="2000" dirty="0">
                          <a:effectLst/>
                          <a:latin typeface="Times New Roman"/>
                          <a:ea typeface="Times New Roman"/>
                        </a:rPr>
                        <a:t>39.9</a:t>
                      </a:r>
                    </a:p>
                    <a:p>
                      <a:pPr marL="0" marR="0" algn="ctr">
                        <a:spcBef>
                          <a:spcPts val="0"/>
                        </a:spcBef>
                        <a:spcAft>
                          <a:spcPts val="0"/>
                        </a:spcAft>
                      </a:pPr>
                      <a:r>
                        <a:rPr lang="en-US" sz="2000" dirty="0">
                          <a:effectLst/>
                          <a:latin typeface="Times New Roman"/>
                          <a:ea typeface="Times New Roman"/>
                        </a:rPr>
                        <a:t>45.1</a:t>
                      </a:r>
                    </a:p>
                    <a:p>
                      <a:pPr marL="0" marR="0" algn="ctr">
                        <a:spcBef>
                          <a:spcPts val="0"/>
                        </a:spcBef>
                        <a:spcAft>
                          <a:spcPts val="0"/>
                        </a:spcAft>
                      </a:pPr>
                      <a:r>
                        <a:rPr lang="en-US" sz="2000" dirty="0">
                          <a:effectLst/>
                          <a:latin typeface="Times New Roman"/>
                          <a:ea typeface="Times New Roman"/>
                        </a:rPr>
                        <a:t>45.8</a:t>
                      </a:r>
                    </a:p>
                    <a:p>
                      <a:pPr marL="0" marR="0" algn="ctr">
                        <a:spcBef>
                          <a:spcPts val="0"/>
                        </a:spcBef>
                        <a:spcAft>
                          <a:spcPts val="0"/>
                        </a:spcAft>
                      </a:pPr>
                      <a:r>
                        <a:rPr lang="en-US" sz="2000" dirty="0">
                          <a:effectLst/>
                          <a:latin typeface="Times New Roman"/>
                          <a:ea typeface="Times New Roman"/>
                        </a:rPr>
                        <a:t>55.9</a:t>
                      </a:r>
                    </a:p>
                    <a:p>
                      <a:pPr marL="0" marR="0" algn="ctr">
                        <a:spcBef>
                          <a:spcPts val="0"/>
                        </a:spcBef>
                        <a:spcAft>
                          <a:spcPts val="0"/>
                        </a:spcAft>
                      </a:pPr>
                      <a:r>
                        <a:rPr lang="en-US" sz="2000" dirty="0">
                          <a:effectLst/>
                          <a:latin typeface="Times New Roman"/>
                          <a:ea typeface="Times New Roman"/>
                        </a:rPr>
                        <a:t>58.6</a:t>
                      </a:r>
                    </a:p>
                    <a:p>
                      <a:pPr marL="0" marR="0" algn="ctr">
                        <a:spcBef>
                          <a:spcPts val="0"/>
                        </a:spcBef>
                        <a:spcAft>
                          <a:spcPts val="0"/>
                        </a:spcAft>
                      </a:pPr>
                      <a:r>
                        <a:rPr lang="en-US" sz="2000" dirty="0">
                          <a:effectLst/>
                          <a:latin typeface="Times New Roman"/>
                          <a:ea typeface="Times New Roman"/>
                        </a:rPr>
                        <a:t>68.2</a:t>
                      </a:r>
                    </a:p>
                    <a:p>
                      <a:pPr marL="0" marR="0" algn="ctr">
                        <a:spcBef>
                          <a:spcPts val="0"/>
                        </a:spcBef>
                        <a:spcAft>
                          <a:spcPts val="0"/>
                        </a:spcAft>
                      </a:pPr>
                      <a:r>
                        <a:rPr lang="en-US" sz="2000" dirty="0">
                          <a:effectLst/>
                          <a:latin typeface="Times New Roman"/>
                          <a:ea typeface="Times New Roman"/>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279400">
                <a:tc gridSpan="4">
                  <a:txBody>
                    <a:bodyPr/>
                    <a:lstStyle/>
                    <a:p>
                      <a:pPr marL="0" marR="0" algn="just">
                        <a:spcBef>
                          <a:spcPts val="0"/>
                        </a:spcBef>
                        <a:spcAft>
                          <a:spcPts val="0"/>
                        </a:spcAft>
                      </a:pPr>
                      <a:r>
                        <a:rPr lang="en-US" sz="1100" dirty="0">
                          <a:effectLst/>
                          <a:latin typeface="Times New Roman"/>
                          <a:ea typeface="Times New Roman"/>
                        </a:rPr>
                        <a:t>Data Source: World Bank, 2012.</a:t>
                      </a:r>
                      <a:endParaRPr lang="en-US" sz="1000" dirty="0">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3"/>
                  </a:ext>
                </a:extLst>
              </a:tr>
            </a:tbl>
          </a:graphicData>
        </a:graphic>
      </p:graphicFrame>
      <p:sp>
        <p:nvSpPr>
          <p:cNvPr id="4" name="Rectangle 3"/>
          <p:cNvSpPr>
            <a:spLocks noChangeArrowheads="1"/>
          </p:cNvSpPr>
          <p:nvPr/>
        </p:nvSpPr>
        <p:spPr bwMode="auto">
          <a:xfrm>
            <a:off x="2590800" y="1082933"/>
            <a:ext cx="3962400"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200" b="1" i="0" u="none" strike="noStrike" cap="none" normalizeH="0" baseline="0" dirty="0">
                <a:ln>
                  <a:noFill/>
                </a:ln>
                <a:solidFill>
                  <a:schemeClr val="tx1"/>
                </a:solidFill>
                <a:effectLst/>
                <a:latin typeface="Arial" pitchFamily="34" charset="0"/>
                <a:ea typeface="Times New Roman" pitchFamily="18" charset="0"/>
                <a:cs typeface="Arial" pitchFamily="34" charset="0"/>
              </a:rPr>
              <a:t>Select Income Distribution Statistics</a:t>
            </a:r>
            <a:endParaRPr kumimoji="0" lang="en-US" sz="700" b="0" i="0" u="none" strike="noStrike" cap="none" normalizeH="0" baseline="0" dirty="0">
              <a:ln>
                <a:noFill/>
              </a:ln>
              <a:solidFill>
                <a:schemeClr val="tx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32023271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2400" y="228600"/>
            <a:ext cx="8915400" cy="1143000"/>
          </a:xfrm>
        </p:spPr>
        <p:txBody>
          <a:bodyPr>
            <a:normAutofit/>
          </a:bodyPr>
          <a:lstStyle/>
          <a:p>
            <a:r>
              <a:rPr lang="en-US" sz="3600" dirty="0">
                <a:solidFill>
                  <a:srgbClr val="2891AA"/>
                </a:solidFill>
                <a:effectLst/>
              </a:rPr>
              <a:t>Inequality</a:t>
            </a:r>
          </a:p>
        </p:txBody>
      </p:sp>
      <p:sp>
        <p:nvSpPr>
          <p:cNvPr id="5" name="Content Placeholder 1"/>
          <p:cNvSpPr>
            <a:spLocks noGrp="1"/>
          </p:cNvSpPr>
          <p:nvPr>
            <p:ph idx="1"/>
          </p:nvPr>
        </p:nvSpPr>
        <p:spPr>
          <a:xfrm>
            <a:off x="457200" y="1481328"/>
            <a:ext cx="8229600" cy="4525963"/>
          </a:xfrm>
        </p:spPr>
        <p:txBody>
          <a:bodyPr>
            <a:normAutofit/>
          </a:bodyPr>
          <a:lstStyle/>
          <a:p>
            <a:r>
              <a:rPr lang="en-US" sz="2400" dirty="0">
                <a:latin typeface="Calibri" pitchFamily="34" charset="0"/>
              </a:rPr>
              <a:t>Discussion question: </a:t>
            </a:r>
          </a:p>
          <a:p>
            <a:pPr lvl="1"/>
            <a:r>
              <a:rPr lang="en-US" sz="2000" dirty="0">
                <a:latin typeface="Calibri" pitchFamily="34" charset="0"/>
              </a:rPr>
              <a:t>Should we care about inequality? </a:t>
            </a:r>
          </a:p>
          <a:p>
            <a:pPr lvl="1"/>
            <a:r>
              <a:rPr lang="en-US" sz="2000" dirty="0">
                <a:latin typeface="Calibri" pitchFamily="34" charset="0"/>
              </a:rPr>
              <a:t>Is inequality a bad thing?</a:t>
            </a:r>
          </a:p>
          <a:p>
            <a:pPr lvl="1"/>
            <a:r>
              <a:rPr lang="en-US" sz="2000" dirty="0">
                <a:latin typeface="Calibri" pitchFamily="34" charset="0"/>
              </a:rPr>
              <a:t>Should the government tax high-income individuals to give subsidy to low-income individuals?</a:t>
            </a:r>
          </a:p>
          <a:p>
            <a:endParaRPr lang="en-US" sz="2400" dirty="0">
              <a:latin typeface="Calibri" pitchFamily="34" charset="0"/>
            </a:endParaRPr>
          </a:p>
          <a:p>
            <a:r>
              <a:rPr lang="en-US" sz="2400" dirty="0">
                <a:latin typeface="Calibri" pitchFamily="34" charset="0"/>
              </a:rPr>
              <a:t>One of the foundations of capitalist society (free market)!</a:t>
            </a:r>
          </a:p>
          <a:p>
            <a:endParaRPr lang="en-US" sz="2400" dirty="0">
              <a:latin typeface="Calibri" pitchFamily="34" charset="0"/>
            </a:endParaRPr>
          </a:p>
        </p:txBody>
      </p:sp>
      <p:sp>
        <p:nvSpPr>
          <p:cNvPr id="4" name="Footer Placeholder 4"/>
          <p:cNvSpPr>
            <a:spLocks noGrp="1"/>
          </p:cNvSpPr>
          <p:nvPr>
            <p:ph type="ftr" sz="quarter" idx="11"/>
          </p:nvPr>
        </p:nvSpPr>
        <p:spPr>
          <a:xfrm>
            <a:off x="2590800" y="6400800"/>
            <a:ext cx="5627281" cy="365125"/>
          </a:xfrm>
        </p:spPr>
        <p:txBody>
          <a:bodyPr/>
          <a:lstStyle/>
          <a:p>
            <a:r>
              <a:rPr lang="en-US" dirty="0"/>
              <a:t>Definitions and measures</a:t>
            </a:r>
          </a:p>
        </p:txBody>
      </p:sp>
      <p:sp>
        <p:nvSpPr>
          <p:cNvPr id="2" name="Slide Number Placeholder 1"/>
          <p:cNvSpPr>
            <a:spLocks noGrp="1"/>
          </p:cNvSpPr>
          <p:nvPr>
            <p:ph type="sldNum" sz="quarter" idx="12"/>
          </p:nvPr>
        </p:nvSpPr>
        <p:spPr/>
        <p:txBody>
          <a:bodyPr/>
          <a:lstStyle/>
          <a:p>
            <a:fld id="{B3977D60-5343-49E1-BD8C-CA39C39BE7A5}" type="slidenum">
              <a:rPr lang="en-US" smtClean="0"/>
              <a:t>27</a:t>
            </a:fld>
            <a:endParaRPr lang="en-US"/>
          </a:p>
        </p:txBody>
      </p:sp>
    </p:spTree>
    <p:extLst>
      <p:ext uri="{BB962C8B-B14F-4D97-AF65-F5344CB8AC3E}">
        <p14:creationId xmlns:p14="http://schemas.microsoft.com/office/powerpoint/2010/main" val="37561286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2400" y="228600"/>
            <a:ext cx="8915400" cy="1143000"/>
          </a:xfrm>
        </p:spPr>
        <p:txBody>
          <a:bodyPr>
            <a:normAutofit/>
          </a:bodyPr>
          <a:lstStyle/>
          <a:p>
            <a:r>
              <a:rPr lang="en-US" sz="3600" dirty="0">
                <a:solidFill>
                  <a:srgbClr val="2891AA"/>
                </a:solidFill>
                <a:effectLst/>
              </a:rPr>
              <a:t>Inequality</a:t>
            </a:r>
          </a:p>
        </p:txBody>
      </p:sp>
      <p:sp>
        <p:nvSpPr>
          <p:cNvPr id="5" name="Content Placeholder 1"/>
          <p:cNvSpPr>
            <a:spLocks noGrp="1"/>
          </p:cNvSpPr>
          <p:nvPr>
            <p:ph idx="1"/>
          </p:nvPr>
        </p:nvSpPr>
        <p:spPr>
          <a:xfrm>
            <a:off x="457200" y="1524000"/>
            <a:ext cx="8229600" cy="4525963"/>
          </a:xfrm>
        </p:spPr>
        <p:txBody>
          <a:bodyPr>
            <a:normAutofit lnSpcReduction="10000"/>
          </a:bodyPr>
          <a:lstStyle/>
          <a:p>
            <a:r>
              <a:rPr lang="en-US" sz="2400" dirty="0">
                <a:latin typeface="Calibri" pitchFamily="34" charset="0"/>
              </a:rPr>
              <a:t>What about “extreme” inequality?</a:t>
            </a:r>
          </a:p>
          <a:p>
            <a:endParaRPr lang="en-US" sz="1400" dirty="0">
              <a:latin typeface="Calibri" pitchFamily="34" charset="0"/>
            </a:endParaRPr>
          </a:p>
          <a:p>
            <a:r>
              <a:rPr lang="en-CA" sz="2400" dirty="0">
                <a:latin typeface="Calibri" pitchFamily="34" charset="0"/>
              </a:rPr>
              <a:t>Extreme income inequality leads to economic inefficiency:</a:t>
            </a:r>
          </a:p>
          <a:p>
            <a:pPr lvl="1"/>
            <a:r>
              <a:rPr lang="en-CA" sz="2000" dirty="0">
                <a:latin typeface="Calibri" pitchFamily="34" charset="0"/>
              </a:rPr>
              <a:t>Low-income individuals cannot access capital, education, etc. to fully participate in the economy/society.</a:t>
            </a:r>
          </a:p>
          <a:p>
            <a:pPr lvl="1"/>
            <a:r>
              <a:rPr lang="en-CA" sz="2000" dirty="0">
                <a:latin typeface="Calibri" pitchFamily="34" charset="0"/>
              </a:rPr>
              <a:t>Highest saving is done by the middles class, not the rich.</a:t>
            </a:r>
          </a:p>
          <a:p>
            <a:pPr lvl="2"/>
            <a:r>
              <a:rPr lang="en-CA" sz="1800" dirty="0">
                <a:latin typeface="Calibri" pitchFamily="34" charset="0"/>
              </a:rPr>
              <a:t>The rich have a lower rate of marginal saving (spending on luxury goods, not capital goods)</a:t>
            </a:r>
            <a:endParaRPr lang="en-US" sz="1800" dirty="0">
              <a:latin typeface="Calibri" pitchFamily="34" charset="0"/>
            </a:endParaRPr>
          </a:p>
          <a:p>
            <a:r>
              <a:rPr lang="en-CA" sz="2400" dirty="0">
                <a:latin typeface="Calibri" pitchFamily="34" charset="0"/>
              </a:rPr>
              <a:t>Extreme income inequality often leads to: </a:t>
            </a:r>
          </a:p>
          <a:p>
            <a:pPr lvl="1"/>
            <a:r>
              <a:rPr lang="en-CA" sz="2000" dirty="0">
                <a:latin typeface="Calibri" pitchFamily="34" charset="0"/>
              </a:rPr>
              <a:t>rent seeking activities (changing the rules in favor of the rich).</a:t>
            </a:r>
          </a:p>
          <a:p>
            <a:pPr lvl="1"/>
            <a:r>
              <a:rPr lang="en-CA" sz="2000" dirty="0">
                <a:latin typeface="Calibri" pitchFamily="34" charset="0"/>
              </a:rPr>
              <a:t>populist policies/leaders.</a:t>
            </a:r>
          </a:p>
          <a:p>
            <a:pPr lvl="1"/>
            <a:r>
              <a:rPr lang="en-CA" sz="2000" dirty="0">
                <a:latin typeface="Calibri" pitchFamily="34" charset="0"/>
              </a:rPr>
              <a:t>to social instability.</a:t>
            </a:r>
          </a:p>
          <a:p>
            <a:r>
              <a:rPr lang="en-CA" sz="2400" dirty="0">
                <a:latin typeface="Calibri" pitchFamily="34" charset="0"/>
              </a:rPr>
              <a:t>Extreme income inequality is unfair (value judgement!).</a:t>
            </a:r>
          </a:p>
          <a:p>
            <a:endParaRPr lang="en-US" sz="2400" dirty="0">
              <a:latin typeface="Calibri" pitchFamily="34" charset="0"/>
            </a:endParaRPr>
          </a:p>
        </p:txBody>
      </p:sp>
      <p:sp>
        <p:nvSpPr>
          <p:cNvPr id="4" name="Footer Placeholder 4"/>
          <p:cNvSpPr>
            <a:spLocks noGrp="1"/>
          </p:cNvSpPr>
          <p:nvPr>
            <p:ph type="ftr" sz="quarter" idx="11"/>
          </p:nvPr>
        </p:nvSpPr>
        <p:spPr>
          <a:xfrm>
            <a:off x="2590800" y="6400800"/>
            <a:ext cx="5627281" cy="365125"/>
          </a:xfrm>
        </p:spPr>
        <p:txBody>
          <a:bodyPr/>
          <a:lstStyle/>
          <a:p>
            <a:r>
              <a:rPr lang="en-US" dirty="0"/>
              <a:t>Definitions and measures</a:t>
            </a:r>
          </a:p>
        </p:txBody>
      </p:sp>
      <p:sp>
        <p:nvSpPr>
          <p:cNvPr id="2" name="Slide Number Placeholder 1"/>
          <p:cNvSpPr>
            <a:spLocks noGrp="1"/>
          </p:cNvSpPr>
          <p:nvPr>
            <p:ph type="sldNum" sz="quarter" idx="12"/>
          </p:nvPr>
        </p:nvSpPr>
        <p:spPr/>
        <p:txBody>
          <a:bodyPr/>
          <a:lstStyle/>
          <a:p>
            <a:fld id="{B3977D60-5343-49E1-BD8C-CA39C39BE7A5}" type="slidenum">
              <a:rPr lang="en-US" smtClean="0"/>
              <a:t>28</a:t>
            </a:fld>
            <a:endParaRPr lang="en-US"/>
          </a:p>
        </p:txBody>
      </p:sp>
    </p:spTree>
    <p:extLst>
      <p:ext uri="{BB962C8B-B14F-4D97-AF65-F5344CB8AC3E}">
        <p14:creationId xmlns:p14="http://schemas.microsoft.com/office/powerpoint/2010/main" val="15747450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4000" dirty="0"/>
              <a:t>Vulnerability</a:t>
            </a:r>
          </a:p>
        </p:txBody>
      </p:sp>
      <p:sp>
        <p:nvSpPr>
          <p:cNvPr id="6" name="Slide Number Placeholder 5"/>
          <p:cNvSpPr>
            <a:spLocks noGrp="1"/>
          </p:cNvSpPr>
          <p:nvPr>
            <p:ph type="sldNum" sz="quarter" idx="12"/>
          </p:nvPr>
        </p:nvSpPr>
        <p:spPr/>
        <p:txBody>
          <a:bodyPr/>
          <a:lstStyle/>
          <a:p>
            <a:fld id="{B3977D60-5343-49E1-BD8C-CA39C39BE7A5}" type="slidenum">
              <a:rPr lang="en-US" smtClean="0"/>
              <a:t>29</a:t>
            </a:fld>
            <a:endParaRPr lang="en-US" dirty="0"/>
          </a:p>
        </p:txBody>
      </p:sp>
    </p:spTree>
    <p:extLst>
      <p:ext uri="{BB962C8B-B14F-4D97-AF65-F5344CB8AC3E}">
        <p14:creationId xmlns:p14="http://schemas.microsoft.com/office/powerpoint/2010/main" val="266508175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2400" y="228600"/>
            <a:ext cx="8915400" cy="1143000"/>
          </a:xfrm>
        </p:spPr>
        <p:txBody>
          <a:bodyPr>
            <a:normAutofit/>
          </a:bodyPr>
          <a:lstStyle/>
          <a:p>
            <a:r>
              <a:rPr lang="en-US" sz="3600" dirty="0">
                <a:solidFill>
                  <a:srgbClr val="2891AA"/>
                </a:solidFill>
                <a:effectLst/>
              </a:rPr>
              <a:t>Vulnerability</a:t>
            </a:r>
          </a:p>
        </p:txBody>
      </p:sp>
      <p:sp>
        <p:nvSpPr>
          <p:cNvPr id="5" name="Content Placeholder 1"/>
          <p:cNvSpPr>
            <a:spLocks noGrp="1"/>
          </p:cNvSpPr>
          <p:nvPr>
            <p:ph idx="1"/>
          </p:nvPr>
        </p:nvSpPr>
        <p:spPr>
          <a:xfrm>
            <a:off x="457200" y="1481328"/>
            <a:ext cx="8229600" cy="4525963"/>
          </a:xfrm>
        </p:spPr>
        <p:txBody>
          <a:bodyPr>
            <a:normAutofit fontScale="92500" lnSpcReduction="10000"/>
          </a:bodyPr>
          <a:lstStyle/>
          <a:p>
            <a:r>
              <a:rPr lang="en-US" sz="2600" dirty="0">
                <a:latin typeface="Calibri" pitchFamily="34" charset="0"/>
              </a:rPr>
              <a:t>General definition: “significant risk” of “significant future reductions” in well-being.</a:t>
            </a:r>
          </a:p>
          <a:p>
            <a:endParaRPr lang="en-US" sz="2600" dirty="0">
              <a:latin typeface="Calibri" pitchFamily="34" charset="0"/>
            </a:endParaRPr>
          </a:p>
          <a:p>
            <a:r>
              <a:rPr lang="en-US" sz="2600" dirty="0">
                <a:latin typeface="Calibri" pitchFamily="34" charset="0"/>
              </a:rPr>
              <a:t>Arises when:</a:t>
            </a:r>
          </a:p>
          <a:p>
            <a:pPr lvl="1">
              <a:buClr>
                <a:schemeClr val="tx1"/>
              </a:buClr>
            </a:pPr>
            <a:r>
              <a:rPr lang="en-US" sz="2200" dirty="0">
                <a:latin typeface="Calibri" pitchFamily="34" charset="0"/>
              </a:rPr>
              <a:t>people are exposed to shocks, and</a:t>
            </a:r>
          </a:p>
          <a:p>
            <a:pPr lvl="1">
              <a:buClr>
                <a:schemeClr val="tx1"/>
              </a:buClr>
            </a:pPr>
            <a:r>
              <a:rPr lang="en-US" sz="2200" dirty="0">
                <a:latin typeface="Calibri" pitchFamily="34" charset="0"/>
              </a:rPr>
              <a:t>they do not have good ways to keep their consumption from dropping off when hit by shocks</a:t>
            </a:r>
          </a:p>
          <a:p>
            <a:endParaRPr lang="en-US" sz="2600" dirty="0">
              <a:latin typeface="Calibri" pitchFamily="34" charset="0"/>
            </a:endParaRPr>
          </a:p>
          <a:p>
            <a:r>
              <a:rPr lang="en-US" sz="2600" dirty="0">
                <a:latin typeface="Calibri" pitchFamily="34" charset="0"/>
              </a:rPr>
              <a:t>More specific definitions would differ in:</a:t>
            </a:r>
          </a:p>
          <a:p>
            <a:pPr lvl="1">
              <a:buClr>
                <a:schemeClr val="tx1"/>
              </a:buClr>
            </a:pPr>
            <a:r>
              <a:rPr lang="en-US" sz="2200" dirty="0">
                <a:latin typeface="Calibri" pitchFamily="34" charset="0"/>
              </a:rPr>
              <a:t>Objective risk or perceived risk?</a:t>
            </a:r>
          </a:p>
          <a:p>
            <a:pPr lvl="1">
              <a:buClr>
                <a:schemeClr val="tx1"/>
              </a:buClr>
            </a:pPr>
            <a:r>
              <a:rPr lang="en-US" sz="2200" dirty="0">
                <a:latin typeface="Calibri" pitchFamily="34" charset="0"/>
              </a:rPr>
              <a:t>What is significant risk?  What is significant loss?</a:t>
            </a:r>
          </a:p>
          <a:p>
            <a:pPr lvl="1">
              <a:buClr>
                <a:schemeClr val="tx1"/>
              </a:buClr>
            </a:pPr>
            <a:r>
              <a:rPr lang="en-US" sz="2200" dirty="0">
                <a:latin typeface="Calibri" pitchFamily="34" charset="0"/>
              </a:rPr>
              <a:t>Temporary or permanent?</a:t>
            </a:r>
          </a:p>
          <a:p>
            <a:pPr lvl="1">
              <a:buClr>
                <a:schemeClr val="tx1"/>
              </a:buClr>
            </a:pPr>
            <a:r>
              <a:rPr lang="en-US" sz="2200" dirty="0">
                <a:latin typeface="Calibri" pitchFamily="34" charset="0"/>
              </a:rPr>
              <a:t>Arising out of what sorts of shocks?</a:t>
            </a:r>
          </a:p>
        </p:txBody>
      </p:sp>
      <p:sp>
        <p:nvSpPr>
          <p:cNvPr id="4" name="Footer Placeholder 4"/>
          <p:cNvSpPr>
            <a:spLocks noGrp="1"/>
          </p:cNvSpPr>
          <p:nvPr>
            <p:ph type="ftr" sz="quarter" idx="11"/>
          </p:nvPr>
        </p:nvSpPr>
        <p:spPr>
          <a:xfrm>
            <a:off x="2590800" y="6400800"/>
            <a:ext cx="5627281" cy="365125"/>
          </a:xfrm>
        </p:spPr>
        <p:txBody>
          <a:bodyPr/>
          <a:lstStyle/>
          <a:p>
            <a:r>
              <a:rPr lang="en-US" dirty="0"/>
              <a:t>Definitions and measures</a:t>
            </a:r>
          </a:p>
        </p:txBody>
      </p:sp>
      <p:sp>
        <p:nvSpPr>
          <p:cNvPr id="2" name="Slide Number Placeholder 1"/>
          <p:cNvSpPr>
            <a:spLocks noGrp="1"/>
          </p:cNvSpPr>
          <p:nvPr>
            <p:ph type="sldNum" sz="quarter" idx="12"/>
          </p:nvPr>
        </p:nvSpPr>
        <p:spPr/>
        <p:txBody>
          <a:bodyPr/>
          <a:lstStyle/>
          <a:p>
            <a:fld id="{B3977D60-5343-49E1-BD8C-CA39C39BE7A5}" type="slidenum">
              <a:rPr lang="en-US" smtClean="0"/>
              <a:t>30</a:t>
            </a:fld>
            <a:endParaRPr lang="en-US" dirty="0"/>
          </a:p>
        </p:txBody>
      </p:sp>
    </p:spTree>
    <p:extLst>
      <p:ext uri="{BB962C8B-B14F-4D97-AF65-F5344CB8AC3E}">
        <p14:creationId xmlns:p14="http://schemas.microsoft.com/office/powerpoint/2010/main" val="370063522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2400" y="228600"/>
            <a:ext cx="8915400" cy="1143000"/>
          </a:xfrm>
        </p:spPr>
        <p:txBody>
          <a:bodyPr>
            <a:normAutofit/>
          </a:bodyPr>
          <a:lstStyle/>
          <a:p>
            <a:r>
              <a:rPr lang="en-US" sz="3600" dirty="0">
                <a:solidFill>
                  <a:srgbClr val="2891AA"/>
                </a:solidFill>
                <a:effectLst/>
              </a:rPr>
              <a:t>Vulnerability</a:t>
            </a:r>
          </a:p>
        </p:txBody>
      </p:sp>
      <p:sp>
        <p:nvSpPr>
          <p:cNvPr id="5" name="Content Placeholder 1"/>
          <p:cNvSpPr>
            <a:spLocks noGrp="1"/>
          </p:cNvSpPr>
          <p:nvPr>
            <p:ph idx="1"/>
          </p:nvPr>
        </p:nvSpPr>
        <p:spPr>
          <a:xfrm>
            <a:off x="457200" y="1447800"/>
            <a:ext cx="8229600" cy="4525963"/>
          </a:xfrm>
        </p:spPr>
        <p:txBody>
          <a:bodyPr>
            <a:normAutofit lnSpcReduction="10000"/>
          </a:bodyPr>
          <a:lstStyle/>
          <a:p>
            <a:r>
              <a:rPr lang="en-US" sz="2400" dirty="0">
                <a:latin typeface="Calibri" pitchFamily="34" charset="0"/>
              </a:rPr>
              <a:t>It is nearly impossible to construct a satisfactory measure of vulnerability, because vulnerability is</a:t>
            </a:r>
          </a:p>
          <a:p>
            <a:pPr lvl="1">
              <a:spcBef>
                <a:spcPts val="600"/>
              </a:spcBef>
              <a:buClr>
                <a:schemeClr val="tx1"/>
              </a:buClr>
            </a:pPr>
            <a:r>
              <a:rPr lang="en-US" sz="2000" dirty="0">
                <a:latin typeface="Calibri" pitchFamily="34" charset="0"/>
              </a:rPr>
              <a:t>forward-looking (i.e. pertains to things that haven’t happened yet).</a:t>
            </a:r>
          </a:p>
          <a:p>
            <a:pPr lvl="1">
              <a:spcBef>
                <a:spcPts val="600"/>
              </a:spcBef>
              <a:buClr>
                <a:schemeClr val="tx1"/>
              </a:buClr>
            </a:pPr>
            <a:r>
              <a:rPr lang="en-US" sz="2000" dirty="0">
                <a:latin typeface="Calibri" pitchFamily="34" charset="0"/>
              </a:rPr>
              <a:t>probabilistic (i.e. pertains to things that might not happen, even among people who must fear them).</a:t>
            </a:r>
          </a:p>
          <a:p>
            <a:pPr marL="393192" lvl="1" indent="0">
              <a:spcBef>
                <a:spcPts val="600"/>
              </a:spcBef>
              <a:buClr>
                <a:schemeClr val="tx1"/>
              </a:buClr>
              <a:buNone/>
            </a:pPr>
            <a:endParaRPr lang="en-US" sz="2000" dirty="0">
              <a:latin typeface="Calibri" pitchFamily="34" charset="0"/>
            </a:endParaRPr>
          </a:p>
          <a:p>
            <a:r>
              <a:rPr lang="en-US" sz="2400" dirty="0">
                <a:latin typeface="Calibri" pitchFamily="34" charset="0"/>
              </a:rPr>
              <a:t>But data that follow poverty patterns over time suggest significant vulnerability</a:t>
            </a:r>
          </a:p>
          <a:p>
            <a:pPr lvl="1">
              <a:buClr>
                <a:schemeClr val="tx1"/>
              </a:buClr>
            </a:pPr>
            <a:r>
              <a:rPr lang="en-US" sz="2000" dirty="0">
                <a:latin typeface="Calibri" pitchFamily="34" charset="0"/>
              </a:rPr>
              <a:t>Of the somewhat poor to becoming very poor, and</a:t>
            </a:r>
          </a:p>
          <a:p>
            <a:pPr lvl="1">
              <a:buClr>
                <a:schemeClr val="tx1"/>
              </a:buClr>
            </a:pPr>
            <a:r>
              <a:rPr lang="en-US" sz="2000" dirty="0">
                <a:latin typeface="Calibri" pitchFamily="34" charset="0"/>
              </a:rPr>
              <a:t>Of the non-poor to becoming poor.</a:t>
            </a:r>
          </a:p>
          <a:p>
            <a:pPr lvl="1">
              <a:buClr>
                <a:schemeClr val="tx1"/>
              </a:buClr>
            </a:pPr>
            <a:endParaRPr lang="en-US" sz="2000" dirty="0">
              <a:latin typeface="Calibri" pitchFamily="34" charset="0"/>
            </a:endParaRPr>
          </a:p>
          <a:p>
            <a:pPr>
              <a:buClr>
                <a:schemeClr val="tx1"/>
              </a:buClr>
            </a:pPr>
            <a:r>
              <a:rPr lang="en-US" sz="2400" dirty="0">
                <a:latin typeface="Calibri" pitchFamily="34" charset="0"/>
              </a:rPr>
              <a:t>Possible solutions: safety nets like unemployment insurance, etc.</a:t>
            </a:r>
          </a:p>
          <a:p>
            <a:pPr marL="393192" lvl="1" indent="0">
              <a:spcBef>
                <a:spcPts val="600"/>
              </a:spcBef>
              <a:buClr>
                <a:schemeClr val="tx1"/>
              </a:buClr>
              <a:buNone/>
            </a:pPr>
            <a:endParaRPr lang="en-US" sz="2000" dirty="0">
              <a:latin typeface="Calibri" pitchFamily="34" charset="0"/>
            </a:endParaRPr>
          </a:p>
        </p:txBody>
      </p:sp>
      <p:sp>
        <p:nvSpPr>
          <p:cNvPr id="4" name="Footer Placeholder 4"/>
          <p:cNvSpPr>
            <a:spLocks noGrp="1"/>
          </p:cNvSpPr>
          <p:nvPr>
            <p:ph type="ftr" sz="quarter" idx="11"/>
          </p:nvPr>
        </p:nvSpPr>
        <p:spPr>
          <a:xfrm>
            <a:off x="2590800" y="6400800"/>
            <a:ext cx="5627281" cy="365125"/>
          </a:xfrm>
        </p:spPr>
        <p:txBody>
          <a:bodyPr/>
          <a:lstStyle/>
          <a:p>
            <a:r>
              <a:rPr lang="en-US" dirty="0"/>
              <a:t>Definitions and measures</a:t>
            </a:r>
          </a:p>
        </p:txBody>
      </p:sp>
      <p:sp>
        <p:nvSpPr>
          <p:cNvPr id="2" name="Slide Number Placeholder 1"/>
          <p:cNvSpPr>
            <a:spLocks noGrp="1"/>
          </p:cNvSpPr>
          <p:nvPr>
            <p:ph type="sldNum" sz="quarter" idx="12"/>
          </p:nvPr>
        </p:nvSpPr>
        <p:spPr/>
        <p:txBody>
          <a:bodyPr/>
          <a:lstStyle/>
          <a:p>
            <a:fld id="{B3977D60-5343-49E1-BD8C-CA39C39BE7A5}" type="slidenum">
              <a:rPr lang="en-US" smtClean="0"/>
              <a:t>31</a:t>
            </a:fld>
            <a:endParaRPr lang="en-US" dirty="0"/>
          </a:p>
        </p:txBody>
      </p:sp>
    </p:spTree>
    <p:extLst>
      <p:ext uri="{BB962C8B-B14F-4D97-AF65-F5344CB8AC3E}">
        <p14:creationId xmlns:p14="http://schemas.microsoft.com/office/powerpoint/2010/main" val="264689602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4000" dirty="0"/>
              <a:t>Relationship between Growth Poverty, and Inequality</a:t>
            </a:r>
          </a:p>
        </p:txBody>
      </p:sp>
      <p:sp>
        <p:nvSpPr>
          <p:cNvPr id="6" name="Slide Number Placeholder 5"/>
          <p:cNvSpPr>
            <a:spLocks noGrp="1"/>
          </p:cNvSpPr>
          <p:nvPr>
            <p:ph type="sldNum" sz="quarter" idx="12"/>
          </p:nvPr>
        </p:nvSpPr>
        <p:spPr/>
        <p:txBody>
          <a:bodyPr/>
          <a:lstStyle/>
          <a:p>
            <a:fld id="{B3977D60-5343-49E1-BD8C-CA39C39BE7A5}" type="slidenum">
              <a:rPr lang="en-US" smtClean="0"/>
              <a:t>32</a:t>
            </a:fld>
            <a:endParaRPr lang="en-US" dirty="0"/>
          </a:p>
        </p:txBody>
      </p:sp>
    </p:spTree>
    <p:extLst>
      <p:ext uri="{BB962C8B-B14F-4D97-AF65-F5344CB8AC3E}">
        <p14:creationId xmlns:p14="http://schemas.microsoft.com/office/powerpoint/2010/main" val="402861827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2400" y="228600"/>
            <a:ext cx="8915400" cy="1295400"/>
          </a:xfrm>
        </p:spPr>
        <p:txBody>
          <a:bodyPr>
            <a:normAutofit/>
          </a:bodyPr>
          <a:lstStyle/>
          <a:p>
            <a:r>
              <a:rPr lang="en-US" sz="3600" dirty="0">
                <a:solidFill>
                  <a:srgbClr val="2891AA"/>
                </a:solidFill>
                <a:effectLst/>
              </a:rPr>
              <a:t>Growth, poverty, and inequality</a:t>
            </a:r>
          </a:p>
        </p:txBody>
      </p:sp>
      <p:sp>
        <p:nvSpPr>
          <p:cNvPr id="5" name="Content Placeholder 1"/>
          <p:cNvSpPr>
            <a:spLocks noGrp="1"/>
          </p:cNvSpPr>
          <p:nvPr>
            <p:ph idx="1"/>
          </p:nvPr>
        </p:nvSpPr>
        <p:spPr>
          <a:xfrm>
            <a:off x="457200" y="1481328"/>
            <a:ext cx="8229600" cy="4525963"/>
          </a:xfrm>
        </p:spPr>
        <p:txBody>
          <a:bodyPr>
            <a:normAutofit fontScale="92500" lnSpcReduction="20000"/>
          </a:bodyPr>
          <a:lstStyle/>
          <a:p>
            <a:r>
              <a:rPr lang="en-US" sz="2400" dirty="0">
                <a:latin typeface="Calibri" pitchFamily="34" charset="0"/>
              </a:rPr>
              <a:t>Most development actors would agree that the aim in development is for some combination of economic growth and reductions in poverty, inequality, and vulnerability.</a:t>
            </a:r>
          </a:p>
          <a:p>
            <a:endParaRPr lang="en-US" sz="1500" dirty="0"/>
          </a:p>
          <a:p>
            <a:r>
              <a:rPr lang="en-US" sz="2400" dirty="0">
                <a:latin typeface="Calibri" pitchFamily="34" charset="0"/>
              </a:rPr>
              <a:t>Is it true that policymakers should just “focus on increasing growth rates, and let poverty reduction take care of itself?”</a:t>
            </a:r>
          </a:p>
          <a:p>
            <a:r>
              <a:rPr lang="en-US" sz="2400" dirty="0">
                <a:latin typeface="Calibri" pitchFamily="34" charset="0"/>
              </a:rPr>
              <a:t>Another way of putting it:  If policymakers are successful in spurring economic growth, will they necessarily achieve development success in a broader and fuller sense?</a:t>
            </a:r>
          </a:p>
          <a:p>
            <a:pPr lvl="1">
              <a:buClr>
                <a:schemeClr val="tx1"/>
              </a:buClr>
            </a:pPr>
            <a:r>
              <a:rPr lang="en-US" sz="2000" dirty="0">
                <a:latin typeface="Calibri" pitchFamily="34" charset="0"/>
              </a:rPr>
              <a:t>Is rapid growth always accompanied by rapid reductions in poverty and vulnerability?</a:t>
            </a:r>
          </a:p>
          <a:p>
            <a:pPr lvl="1">
              <a:buClr>
                <a:schemeClr val="tx1"/>
              </a:buClr>
            </a:pPr>
            <a:r>
              <a:rPr lang="en-US" sz="2000" dirty="0">
                <a:latin typeface="Calibri" pitchFamily="34" charset="0"/>
              </a:rPr>
              <a:t>Is this true even when policymakers make few explicit efforts to reduce poverty and vulnerability?</a:t>
            </a:r>
          </a:p>
          <a:p>
            <a:endParaRPr lang="en-US" sz="1500" dirty="0">
              <a:latin typeface="Calibri" pitchFamily="34" charset="0"/>
            </a:endParaRPr>
          </a:p>
          <a:p>
            <a:r>
              <a:rPr lang="en-US" sz="2400" dirty="0">
                <a:latin typeface="Calibri" pitchFamily="34" charset="0"/>
              </a:rPr>
              <a:t>What about the trade-off between the two?</a:t>
            </a:r>
          </a:p>
          <a:p>
            <a:pPr lvl="1"/>
            <a:r>
              <a:rPr lang="en-US" sz="2000" dirty="0">
                <a:latin typeface="Calibri" pitchFamily="34" charset="0"/>
              </a:rPr>
              <a:t>“Pie” versus the “slice of pie” argument!</a:t>
            </a:r>
          </a:p>
          <a:p>
            <a:pPr lvl="1"/>
            <a:endParaRPr lang="en-US" dirty="0">
              <a:latin typeface="Calibri" pitchFamily="34" charset="0"/>
            </a:endParaRPr>
          </a:p>
          <a:p>
            <a:pPr lvl="1"/>
            <a:endParaRPr lang="en-US" dirty="0">
              <a:latin typeface="Calibri" pitchFamily="34" charset="0"/>
            </a:endParaRPr>
          </a:p>
        </p:txBody>
      </p:sp>
      <p:sp>
        <p:nvSpPr>
          <p:cNvPr id="6" name="Footer Placeholder 4"/>
          <p:cNvSpPr>
            <a:spLocks noGrp="1"/>
          </p:cNvSpPr>
          <p:nvPr>
            <p:ph type="ftr" sz="quarter" idx="11"/>
          </p:nvPr>
        </p:nvSpPr>
        <p:spPr>
          <a:xfrm>
            <a:off x="2590800" y="6400800"/>
            <a:ext cx="5627281" cy="365125"/>
          </a:xfrm>
        </p:spPr>
        <p:txBody>
          <a:bodyPr/>
          <a:lstStyle/>
          <a:p>
            <a:r>
              <a:rPr lang="en-US" dirty="0"/>
              <a:t>Growth, Poverty, Inequality and Vulnerability</a:t>
            </a:r>
          </a:p>
        </p:txBody>
      </p:sp>
      <p:sp>
        <p:nvSpPr>
          <p:cNvPr id="4" name="Slide Number Placeholder 3"/>
          <p:cNvSpPr>
            <a:spLocks noGrp="1"/>
          </p:cNvSpPr>
          <p:nvPr>
            <p:ph type="sldNum" sz="quarter" idx="12"/>
          </p:nvPr>
        </p:nvSpPr>
        <p:spPr/>
        <p:txBody>
          <a:bodyPr/>
          <a:lstStyle/>
          <a:p>
            <a:fld id="{B3977D60-5343-49E1-BD8C-CA39C39BE7A5}" type="slidenum">
              <a:rPr lang="en-US" smtClean="0"/>
              <a:t>33</a:t>
            </a:fld>
            <a:endParaRPr lang="en-US" dirty="0"/>
          </a:p>
        </p:txBody>
      </p:sp>
    </p:spTree>
    <p:extLst>
      <p:ext uri="{BB962C8B-B14F-4D97-AF65-F5344CB8AC3E}">
        <p14:creationId xmlns:p14="http://schemas.microsoft.com/office/powerpoint/2010/main" val="123937823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2400" y="228600"/>
            <a:ext cx="8915400" cy="1295400"/>
          </a:xfrm>
        </p:spPr>
        <p:txBody>
          <a:bodyPr>
            <a:normAutofit/>
          </a:bodyPr>
          <a:lstStyle/>
          <a:p>
            <a:r>
              <a:rPr lang="en-US" sz="3600" dirty="0">
                <a:solidFill>
                  <a:srgbClr val="2891AA"/>
                </a:solidFill>
                <a:effectLst/>
              </a:rPr>
              <a:t>Growth, poverty, inequality</a:t>
            </a:r>
          </a:p>
        </p:txBody>
      </p:sp>
      <p:sp>
        <p:nvSpPr>
          <p:cNvPr id="5" name="Content Placeholder 1"/>
          <p:cNvSpPr>
            <a:spLocks noGrp="1"/>
          </p:cNvSpPr>
          <p:nvPr>
            <p:ph idx="1"/>
          </p:nvPr>
        </p:nvSpPr>
        <p:spPr>
          <a:xfrm>
            <a:off x="457200" y="1481328"/>
            <a:ext cx="8229600" cy="4525963"/>
          </a:xfrm>
        </p:spPr>
        <p:txBody>
          <a:bodyPr>
            <a:normAutofit/>
          </a:bodyPr>
          <a:lstStyle/>
          <a:p>
            <a:pPr marL="109728" indent="0">
              <a:buNone/>
            </a:pPr>
            <a:endParaRPr lang="en-US" dirty="0"/>
          </a:p>
          <a:p>
            <a:pPr marL="109728" indent="0">
              <a:buNone/>
            </a:pPr>
            <a:r>
              <a:rPr lang="en-US" sz="2400" dirty="0">
                <a:latin typeface="Calibri" pitchFamily="34" charset="0"/>
              </a:rPr>
              <a:t>To begin studying these questions, let’s probe deeper into the “micro foundations” of growth by asking:</a:t>
            </a:r>
          </a:p>
          <a:p>
            <a:pPr>
              <a:spcBef>
                <a:spcPts val="1200"/>
              </a:spcBef>
            </a:pPr>
            <a:r>
              <a:rPr lang="en-US" sz="2000" dirty="0">
                <a:latin typeface="Calibri" pitchFamily="34" charset="0"/>
              </a:rPr>
              <a:t>What do we know must be happening in the socioeconomic system when economic growth is rapid?  </a:t>
            </a:r>
          </a:p>
          <a:p>
            <a:pPr>
              <a:spcBef>
                <a:spcPts val="1200"/>
              </a:spcBef>
            </a:pPr>
            <a:r>
              <a:rPr lang="en-US" sz="2000" dirty="0">
                <a:latin typeface="Calibri" pitchFamily="34" charset="0"/>
              </a:rPr>
              <a:t>How might these changes that underlie growth also reduce poverty?</a:t>
            </a:r>
          </a:p>
          <a:p>
            <a:pPr>
              <a:spcBef>
                <a:spcPts val="1200"/>
              </a:spcBef>
            </a:pPr>
            <a:r>
              <a:rPr lang="en-US" sz="2000" dirty="0">
                <a:latin typeface="Calibri" pitchFamily="34" charset="0"/>
              </a:rPr>
              <a:t>How might these changes that underlie growth fail to reduce poverty?</a:t>
            </a:r>
          </a:p>
          <a:p>
            <a:pPr lvl="1"/>
            <a:endParaRPr lang="en-US" dirty="0"/>
          </a:p>
        </p:txBody>
      </p:sp>
      <p:sp>
        <p:nvSpPr>
          <p:cNvPr id="6" name="Footer Placeholder 4"/>
          <p:cNvSpPr>
            <a:spLocks noGrp="1"/>
          </p:cNvSpPr>
          <p:nvPr>
            <p:ph type="ftr" sz="quarter" idx="11"/>
          </p:nvPr>
        </p:nvSpPr>
        <p:spPr>
          <a:xfrm>
            <a:off x="2590800" y="6400800"/>
            <a:ext cx="5627281" cy="365125"/>
          </a:xfrm>
        </p:spPr>
        <p:txBody>
          <a:bodyPr/>
          <a:lstStyle/>
          <a:p>
            <a:r>
              <a:rPr lang="en-US" dirty="0"/>
              <a:t>Growth, Poverty, Inequality and Vulnerability</a:t>
            </a:r>
          </a:p>
        </p:txBody>
      </p:sp>
      <p:sp>
        <p:nvSpPr>
          <p:cNvPr id="4" name="Slide Number Placeholder 3"/>
          <p:cNvSpPr>
            <a:spLocks noGrp="1"/>
          </p:cNvSpPr>
          <p:nvPr>
            <p:ph type="sldNum" sz="quarter" idx="12"/>
          </p:nvPr>
        </p:nvSpPr>
        <p:spPr/>
        <p:txBody>
          <a:bodyPr/>
          <a:lstStyle/>
          <a:p>
            <a:fld id="{B3977D60-5343-49E1-BD8C-CA39C39BE7A5}" type="slidenum">
              <a:rPr lang="en-US" smtClean="0"/>
              <a:t>34</a:t>
            </a:fld>
            <a:endParaRPr lang="en-US"/>
          </a:p>
        </p:txBody>
      </p:sp>
    </p:spTree>
    <p:extLst>
      <p:ext uri="{BB962C8B-B14F-4D97-AF65-F5344CB8AC3E}">
        <p14:creationId xmlns:p14="http://schemas.microsoft.com/office/powerpoint/2010/main" val="357306997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2400" y="228600"/>
            <a:ext cx="8915400" cy="1295400"/>
          </a:xfrm>
        </p:spPr>
        <p:txBody>
          <a:bodyPr>
            <a:normAutofit/>
          </a:bodyPr>
          <a:lstStyle/>
          <a:p>
            <a:r>
              <a:rPr lang="en-US" sz="3600" dirty="0">
                <a:solidFill>
                  <a:srgbClr val="2891AA"/>
                </a:solidFill>
                <a:effectLst/>
              </a:rPr>
              <a:t>How might successful growth policies reduce poverty?</a:t>
            </a:r>
          </a:p>
        </p:txBody>
      </p:sp>
      <p:sp>
        <p:nvSpPr>
          <p:cNvPr id="5" name="Content Placeholder 1"/>
          <p:cNvSpPr>
            <a:spLocks noGrp="1"/>
          </p:cNvSpPr>
          <p:nvPr>
            <p:ph idx="1"/>
          </p:nvPr>
        </p:nvSpPr>
        <p:spPr>
          <a:xfrm>
            <a:off x="457200" y="1536509"/>
            <a:ext cx="8229600" cy="4635691"/>
          </a:xfrm>
        </p:spPr>
        <p:txBody>
          <a:bodyPr>
            <a:noAutofit/>
          </a:bodyPr>
          <a:lstStyle/>
          <a:p>
            <a:pPr>
              <a:buFont typeface="Wingdings 3" panose="05040102010807070707" pitchFamily="18" charset="2"/>
              <a:buChar char="}"/>
            </a:pPr>
            <a:r>
              <a:rPr lang="en-US" sz="2000" dirty="0">
                <a:latin typeface="Calibri" pitchFamily="34" charset="0"/>
              </a:rPr>
              <a:t>If economic growth is rapid, rates of investment and asset creation (broadly defined) must be high.</a:t>
            </a:r>
          </a:p>
          <a:p>
            <a:pPr>
              <a:spcBef>
                <a:spcPts val="1200"/>
              </a:spcBef>
              <a:buFont typeface="Wingdings 3" panose="05040102010807070707" pitchFamily="18" charset="2"/>
              <a:buChar char="}"/>
            </a:pPr>
            <a:r>
              <a:rPr lang="en-US" sz="2000" dirty="0">
                <a:latin typeface="Calibri" pitchFamily="34" charset="0"/>
              </a:rPr>
              <a:t>What types of assets, and under what sorts of circumstances, might asset creation fail to generate many benefits for the poor?</a:t>
            </a:r>
          </a:p>
          <a:p>
            <a:pPr lvl="1">
              <a:spcBef>
                <a:spcPts val="1200"/>
              </a:spcBef>
              <a:buFont typeface="Wingdings 3" panose="05040102010807070707" pitchFamily="18" charset="2"/>
              <a:buChar char="}"/>
            </a:pPr>
            <a:r>
              <a:rPr lang="en-US" sz="1800" dirty="0">
                <a:latin typeface="Calibri" pitchFamily="34" charset="0"/>
              </a:rPr>
              <a:t>Growth policies that explicitly create new assets owned or used by the poor, that address the financial constraints of the poor, that extend the reach of markets into more remote areas, and that emphasize accumulation of assets that stimulate the demand for unskilled labor or goods produced by the poor are more likely to bring poverty reduction than other policies that are equally successful at producing growth in average income.</a:t>
            </a:r>
          </a:p>
          <a:p>
            <a:pPr lvl="1">
              <a:spcBef>
                <a:spcPts val="1200"/>
              </a:spcBef>
              <a:buFont typeface="Wingdings 3" panose="05040102010807070707" pitchFamily="18" charset="2"/>
              <a:buChar char="}"/>
            </a:pPr>
            <a:r>
              <a:rPr lang="en-US" sz="1800" dirty="0">
                <a:latin typeface="Calibri" pitchFamily="34" charset="0"/>
              </a:rPr>
              <a:t>However, asset creation might fail to generate benefits for the poor when the assets are owned by non-poor people, when the goods they produce more of are consumed mostly by the non-poor and when the methods of production do not use much low-skill labor.</a:t>
            </a:r>
          </a:p>
          <a:p>
            <a:pPr>
              <a:spcBef>
                <a:spcPts val="1200"/>
              </a:spcBef>
              <a:buFont typeface="Wingdings 3" panose="05040102010807070707" pitchFamily="18" charset="2"/>
              <a:buChar char="}"/>
            </a:pPr>
            <a:endParaRPr lang="en-US" sz="2400" dirty="0">
              <a:latin typeface="Calibri" pitchFamily="34" charset="0"/>
            </a:endParaRPr>
          </a:p>
        </p:txBody>
      </p:sp>
      <p:sp>
        <p:nvSpPr>
          <p:cNvPr id="6" name="Footer Placeholder 4"/>
          <p:cNvSpPr>
            <a:spLocks noGrp="1"/>
          </p:cNvSpPr>
          <p:nvPr>
            <p:ph type="ftr" sz="quarter" idx="11"/>
          </p:nvPr>
        </p:nvSpPr>
        <p:spPr>
          <a:xfrm>
            <a:off x="2590800" y="6400800"/>
            <a:ext cx="5627281" cy="365125"/>
          </a:xfrm>
        </p:spPr>
        <p:txBody>
          <a:bodyPr/>
          <a:lstStyle/>
          <a:p>
            <a:r>
              <a:rPr lang="en-US" dirty="0"/>
              <a:t>Growth, Poverty, Inequality and Vulnerability</a:t>
            </a:r>
          </a:p>
        </p:txBody>
      </p:sp>
      <p:sp>
        <p:nvSpPr>
          <p:cNvPr id="4" name="Slide Number Placeholder 3"/>
          <p:cNvSpPr>
            <a:spLocks noGrp="1"/>
          </p:cNvSpPr>
          <p:nvPr>
            <p:ph type="sldNum" sz="quarter" idx="12"/>
          </p:nvPr>
        </p:nvSpPr>
        <p:spPr/>
        <p:txBody>
          <a:bodyPr/>
          <a:lstStyle/>
          <a:p>
            <a:fld id="{B3977D60-5343-49E1-BD8C-CA39C39BE7A5}" type="slidenum">
              <a:rPr lang="en-US" smtClean="0"/>
              <a:t>35</a:t>
            </a:fld>
            <a:endParaRPr lang="en-US"/>
          </a:p>
        </p:txBody>
      </p:sp>
    </p:spTree>
    <p:extLst>
      <p:ext uri="{BB962C8B-B14F-4D97-AF65-F5344CB8AC3E}">
        <p14:creationId xmlns:p14="http://schemas.microsoft.com/office/powerpoint/2010/main" val="190998084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2400" y="228600"/>
            <a:ext cx="8915400" cy="1295400"/>
          </a:xfrm>
        </p:spPr>
        <p:txBody>
          <a:bodyPr>
            <a:normAutofit/>
          </a:bodyPr>
          <a:lstStyle/>
          <a:p>
            <a:r>
              <a:rPr lang="en-US" sz="3600" dirty="0">
                <a:solidFill>
                  <a:srgbClr val="2891AA"/>
                </a:solidFill>
                <a:effectLst/>
              </a:rPr>
              <a:t>How might poverty reduction policies slow or speed growth?</a:t>
            </a:r>
          </a:p>
        </p:txBody>
      </p:sp>
      <p:sp>
        <p:nvSpPr>
          <p:cNvPr id="5" name="Content Placeholder 1"/>
          <p:cNvSpPr>
            <a:spLocks noGrp="1"/>
          </p:cNvSpPr>
          <p:nvPr>
            <p:ph idx="1"/>
          </p:nvPr>
        </p:nvSpPr>
        <p:spPr>
          <a:xfrm>
            <a:off x="457200" y="1646237"/>
            <a:ext cx="8229600" cy="4525963"/>
          </a:xfrm>
        </p:spPr>
        <p:txBody>
          <a:bodyPr>
            <a:normAutofit/>
          </a:bodyPr>
          <a:lstStyle/>
          <a:p>
            <a:pPr marL="109728" indent="0">
              <a:buNone/>
            </a:pPr>
            <a:r>
              <a:rPr lang="en-US" sz="2600" dirty="0">
                <a:latin typeface="Calibri" pitchFamily="34" charset="0"/>
              </a:rPr>
              <a:t>They might slow growth by:</a:t>
            </a:r>
          </a:p>
          <a:p>
            <a:pPr>
              <a:buClr>
                <a:schemeClr val="tx1"/>
              </a:buClr>
              <a:buFont typeface="Courier New" pitchFamily="49" charset="0"/>
              <a:buChar char="o"/>
            </a:pPr>
            <a:r>
              <a:rPr lang="en-US" sz="2000" dirty="0">
                <a:latin typeface="Calibri" pitchFamily="34" charset="0"/>
              </a:rPr>
              <a:t>redistributing income from those who save to those who don’t.</a:t>
            </a:r>
          </a:p>
          <a:p>
            <a:pPr>
              <a:buClr>
                <a:schemeClr val="tx1"/>
              </a:buClr>
              <a:buFont typeface="Courier New" pitchFamily="49" charset="0"/>
              <a:buChar char="o"/>
            </a:pPr>
            <a:r>
              <a:rPr lang="en-US" sz="2000" dirty="0">
                <a:latin typeface="Calibri" pitchFamily="34" charset="0"/>
              </a:rPr>
              <a:t>weakening incentives for work and investment.</a:t>
            </a:r>
          </a:p>
          <a:p>
            <a:endParaRPr lang="en-US" sz="2600" dirty="0">
              <a:latin typeface="Calibri" pitchFamily="34" charset="0"/>
            </a:endParaRPr>
          </a:p>
          <a:p>
            <a:pPr marL="109728" indent="0">
              <a:buNone/>
            </a:pPr>
            <a:r>
              <a:rPr lang="en-US" sz="2600" dirty="0">
                <a:latin typeface="Calibri" pitchFamily="34" charset="0"/>
              </a:rPr>
              <a:t>They might speed growth by:</a:t>
            </a:r>
          </a:p>
          <a:p>
            <a:pPr>
              <a:buClr>
                <a:schemeClr val="tx1"/>
              </a:buClr>
              <a:buFont typeface="Courier New" pitchFamily="49" charset="0"/>
              <a:buChar char="o"/>
            </a:pPr>
            <a:r>
              <a:rPr lang="en-US" sz="2000" dirty="0">
                <a:latin typeface="Calibri" pitchFamily="34" charset="0"/>
              </a:rPr>
              <a:t>releasing the poor from “financial constraints” that prevent them from investing in high-return projects.</a:t>
            </a:r>
          </a:p>
          <a:p>
            <a:pPr>
              <a:buClr>
                <a:schemeClr val="tx1"/>
              </a:buClr>
              <a:buFont typeface="Courier New" pitchFamily="49" charset="0"/>
              <a:buChar char="o"/>
            </a:pPr>
            <a:r>
              <a:rPr lang="en-US" sz="2000" dirty="0">
                <a:latin typeface="Calibri" pitchFamily="34" charset="0"/>
              </a:rPr>
              <a:t>encouraging them to invest in human capital (conditional cash transfer programs).</a:t>
            </a:r>
          </a:p>
          <a:p>
            <a:endParaRPr lang="en-US" dirty="0">
              <a:latin typeface="Calibri" pitchFamily="34" charset="0"/>
            </a:endParaRPr>
          </a:p>
        </p:txBody>
      </p:sp>
      <p:sp>
        <p:nvSpPr>
          <p:cNvPr id="6" name="Footer Placeholder 4"/>
          <p:cNvSpPr>
            <a:spLocks noGrp="1"/>
          </p:cNvSpPr>
          <p:nvPr>
            <p:ph type="ftr" sz="quarter" idx="11"/>
          </p:nvPr>
        </p:nvSpPr>
        <p:spPr>
          <a:xfrm>
            <a:off x="2590800" y="6400800"/>
            <a:ext cx="5627281" cy="365125"/>
          </a:xfrm>
        </p:spPr>
        <p:txBody>
          <a:bodyPr/>
          <a:lstStyle/>
          <a:p>
            <a:r>
              <a:rPr lang="en-US" dirty="0"/>
              <a:t>Growth, Poverty, Inequality and Vulnerability</a:t>
            </a:r>
          </a:p>
        </p:txBody>
      </p:sp>
      <p:sp>
        <p:nvSpPr>
          <p:cNvPr id="4" name="Slide Number Placeholder 3"/>
          <p:cNvSpPr>
            <a:spLocks noGrp="1"/>
          </p:cNvSpPr>
          <p:nvPr>
            <p:ph type="sldNum" sz="quarter" idx="12"/>
          </p:nvPr>
        </p:nvSpPr>
        <p:spPr/>
        <p:txBody>
          <a:bodyPr/>
          <a:lstStyle/>
          <a:p>
            <a:fld id="{B3977D60-5343-49E1-BD8C-CA39C39BE7A5}" type="slidenum">
              <a:rPr lang="en-US" smtClean="0"/>
              <a:t>36</a:t>
            </a:fld>
            <a:endParaRPr lang="en-US"/>
          </a:p>
        </p:txBody>
      </p:sp>
    </p:spTree>
    <p:extLst>
      <p:ext uri="{BB962C8B-B14F-4D97-AF65-F5344CB8AC3E}">
        <p14:creationId xmlns:p14="http://schemas.microsoft.com/office/powerpoint/2010/main" val="422904488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2400" y="228600"/>
            <a:ext cx="8915400" cy="1295400"/>
          </a:xfrm>
        </p:spPr>
        <p:txBody>
          <a:bodyPr>
            <a:normAutofit/>
          </a:bodyPr>
          <a:lstStyle/>
          <a:p>
            <a:r>
              <a:rPr lang="en-US" sz="3600" dirty="0">
                <a:solidFill>
                  <a:srgbClr val="2891AA"/>
                </a:solidFill>
                <a:effectLst/>
              </a:rPr>
              <a:t>Empirical relationships between growth and poverty reduction</a:t>
            </a:r>
          </a:p>
        </p:txBody>
      </p:sp>
      <p:sp>
        <p:nvSpPr>
          <p:cNvPr id="6" name="Footer Placeholder 4"/>
          <p:cNvSpPr>
            <a:spLocks noGrp="1"/>
          </p:cNvSpPr>
          <p:nvPr>
            <p:ph type="ftr" sz="quarter" idx="11"/>
          </p:nvPr>
        </p:nvSpPr>
        <p:spPr>
          <a:xfrm>
            <a:off x="2590800" y="6400800"/>
            <a:ext cx="5627281" cy="365125"/>
          </a:xfrm>
        </p:spPr>
        <p:txBody>
          <a:bodyPr/>
          <a:lstStyle/>
          <a:p>
            <a:r>
              <a:rPr lang="en-US" dirty="0"/>
              <a:t>Growth, Poverty, Inequality and Vulnerability</a:t>
            </a:r>
          </a:p>
        </p:txBody>
      </p:sp>
      <p:sp>
        <p:nvSpPr>
          <p:cNvPr id="4" name="Slide Number Placeholder 3"/>
          <p:cNvSpPr>
            <a:spLocks noGrp="1"/>
          </p:cNvSpPr>
          <p:nvPr>
            <p:ph type="sldNum" sz="quarter" idx="12"/>
          </p:nvPr>
        </p:nvSpPr>
        <p:spPr/>
        <p:txBody>
          <a:bodyPr/>
          <a:lstStyle/>
          <a:p>
            <a:fld id="{B3977D60-5343-49E1-BD8C-CA39C39BE7A5}" type="slidenum">
              <a:rPr lang="en-US" smtClean="0"/>
              <a:t>37</a:t>
            </a:fld>
            <a:endParaRPr lang="en-US"/>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4400" y="1485900"/>
            <a:ext cx="7664768" cy="4533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9272783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2400" y="228600"/>
            <a:ext cx="8915400" cy="1295400"/>
          </a:xfrm>
        </p:spPr>
        <p:txBody>
          <a:bodyPr>
            <a:normAutofit fontScale="90000"/>
          </a:bodyPr>
          <a:lstStyle/>
          <a:p>
            <a:r>
              <a:rPr lang="en-US" sz="3600" dirty="0">
                <a:solidFill>
                  <a:srgbClr val="2891AA"/>
                </a:solidFill>
                <a:effectLst/>
              </a:rPr>
              <a:t>Relationship between economic growth and inequality: Kuznets</a:t>
            </a:r>
            <a:r>
              <a:rPr lang="ja-JP" altLang="en-US" sz="3600" dirty="0">
                <a:solidFill>
                  <a:srgbClr val="2891AA"/>
                </a:solidFill>
                <a:effectLst/>
              </a:rPr>
              <a:t>’</a:t>
            </a:r>
            <a:r>
              <a:rPr lang="en-US" sz="3600" dirty="0">
                <a:solidFill>
                  <a:srgbClr val="2891AA"/>
                </a:solidFill>
                <a:effectLst/>
              </a:rPr>
              <a:t> Inverted-U Hypothesis</a:t>
            </a:r>
          </a:p>
        </p:txBody>
      </p:sp>
      <p:sp>
        <p:nvSpPr>
          <p:cNvPr id="6" name="Footer Placeholder 4"/>
          <p:cNvSpPr>
            <a:spLocks noGrp="1"/>
          </p:cNvSpPr>
          <p:nvPr>
            <p:ph type="ftr" sz="quarter" idx="11"/>
          </p:nvPr>
        </p:nvSpPr>
        <p:spPr>
          <a:xfrm>
            <a:off x="2590800" y="6400800"/>
            <a:ext cx="5627281" cy="365125"/>
          </a:xfrm>
        </p:spPr>
        <p:txBody>
          <a:bodyPr/>
          <a:lstStyle/>
          <a:p>
            <a:r>
              <a:rPr lang="en-US" dirty="0"/>
              <a:t>Growth, Poverty, Inequality and Vulnerability</a:t>
            </a:r>
          </a:p>
        </p:txBody>
      </p:sp>
      <p:sp>
        <p:nvSpPr>
          <p:cNvPr id="4" name="Slide Number Placeholder 3"/>
          <p:cNvSpPr>
            <a:spLocks noGrp="1"/>
          </p:cNvSpPr>
          <p:nvPr>
            <p:ph type="sldNum" sz="quarter" idx="12"/>
          </p:nvPr>
        </p:nvSpPr>
        <p:spPr/>
        <p:txBody>
          <a:bodyPr/>
          <a:lstStyle/>
          <a:p>
            <a:fld id="{B3977D60-5343-49E1-BD8C-CA39C39BE7A5}" type="slidenum">
              <a:rPr lang="en-US" smtClean="0"/>
              <a:t>38</a:t>
            </a:fld>
            <a:endParaRPr lang="en-US"/>
          </a:p>
        </p:txBody>
      </p:sp>
      <p:pic>
        <p:nvPicPr>
          <p:cNvPr id="7" name="Picture 6" descr="fig05_10.gif"/>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28025" y="1447800"/>
            <a:ext cx="6215775" cy="4560617"/>
          </a:xfrm>
          <a:prstGeom prst="rect">
            <a:avLst/>
          </a:prstGeom>
        </p:spPr>
      </p:pic>
    </p:spTree>
    <p:extLst>
      <p:ext uri="{BB962C8B-B14F-4D97-AF65-F5344CB8AC3E}">
        <p14:creationId xmlns:p14="http://schemas.microsoft.com/office/powerpoint/2010/main" val="391010617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B65D12FF-1710-4F7C-BE9D-B26B64EEE673}"/>
              </a:ext>
            </a:extLst>
          </p:cNvPr>
          <p:cNvSpPr>
            <a:spLocks noGrp="1"/>
          </p:cNvSpPr>
          <p:nvPr>
            <p:ph type="ftr" sz="quarter" idx="11"/>
          </p:nvPr>
        </p:nvSpPr>
        <p:spPr/>
        <p:txBody>
          <a:bodyPr/>
          <a:lstStyle/>
          <a:p>
            <a:r>
              <a:rPr lang="en-US"/>
              <a:t>Definitions and measures</a:t>
            </a:r>
          </a:p>
        </p:txBody>
      </p:sp>
      <p:sp>
        <p:nvSpPr>
          <p:cNvPr id="4" name="Slide Number Placeholder 3">
            <a:extLst>
              <a:ext uri="{FF2B5EF4-FFF2-40B4-BE49-F238E27FC236}">
                <a16:creationId xmlns:a16="http://schemas.microsoft.com/office/drawing/2014/main" id="{6A1665B1-DBB8-4CA4-9B45-7638A4851D64}"/>
              </a:ext>
            </a:extLst>
          </p:cNvPr>
          <p:cNvSpPr>
            <a:spLocks noGrp="1"/>
          </p:cNvSpPr>
          <p:nvPr>
            <p:ph type="sldNum" sz="quarter" idx="12"/>
          </p:nvPr>
        </p:nvSpPr>
        <p:spPr/>
        <p:txBody>
          <a:bodyPr/>
          <a:lstStyle/>
          <a:p>
            <a:fld id="{B3977D60-5343-49E1-BD8C-CA39C39BE7A5}" type="slidenum">
              <a:rPr lang="en-US" smtClean="0"/>
              <a:t>39</a:t>
            </a:fld>
            <a:endParaRPr lang="en-US"/>
          </a:p>
        </p:txBody>
      </p:sp>
      <p:sp>
        <p:nvSpPr>
          <p:cNvPr id="5" name="Title 4">
            <a:extLst>
              <a:ext uri="{FF2B5EF4-FFF2-40B4-BE49-F238E27FC236}">
                <a16:creationId xmlns:a16="http://schemas.microsoft.com/office/drawing/2014/main" id="{3AB3D753-A4F1-4F1F-A8FF-BECFCBFA5490}"/>
              </a:ext>
            </a:extLst>
          </p:cNvPr>
          <p:cNvSpPr>
            <a:spLocks noGrp="1"/>
          </p:cNvSpPr>
          <p:nvPr>
            <p:ph type="title"/>
          </p:nvPr>
        </p:nvSpPr>
        <p:spPr/>
        <p:txBody>
          <a:bodyPr>
            <a:normAutofit fontScale="90000"/>
          </a:bodyPr>
          <a:lstStyle/>
          <a:p>
            <a:r>
              <a:rPr lang="en-US" sz="3600" dirty="0">
                <a:solidFill>
                  <a:srgbClr val="2891AA"/>
                </a:solidFill>
                <a:effectLst/>
              </a:rPr>
              <a:t>Income and Inequality in Selected Countries</a:t>
            </a:r>
          </a:p>
        </p:txBody>
      </p:sp>
      <p:pic>
        <p:nvPicPr>
          <p:cNvPr id="6" name="Picture 5" descr="tbl05_03.gif">
            <a:extLst>
              <a:ext uri="{FF2B5EF4-FFF2-40B4-BE49-F238E27FC236}">
                <a16:creationId xmlns:a16="http://schemas.microsoft.com/office/drawing/2014/main" id="{B670DA33-193B-4D29-998B-75A732FE9A8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3400" y="1371600"/>
            <a:ext cx="8153400" cy="4913496"/>
          </a:xfrm>
          <a:prstGeom prst="rect">
            <a:avLst/>
          </a:prstGeom>
        </p:spPr>
      </p:pic>
    </p:spTree>
    <p:extLst>
      <p:ext uri="{BB962C8B-B14F-4D97-AF65-F5344CB8AC3E}">
        <p14:creationId xmlns:p14="http://schemas.microsoft.com/office/powerpoint/2010/main" val="96905010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4000" dirty="0"/>
              <a:t>Recent trends in world’s income inequality</a:t>
            </a:r>
          </a:p>
        </p:txBody>
      </p:sp>
      <p:sp>
        <p:nvSpPr>
          <p:cNvPr id="6" name="Slide Number Placeholder 5"/>
          <p:cNvSpPr>
            <a:spLocks noGrp="1"/>
          </p:cNvSpPr>
          <p:nvPr>
            <p:ph type="sldNum" sz="quarter" idx="12"/>
          </p:nvPr>
        </p:nvSpPr>
        <p:spPr/>
        <p:txBody>
          <a:bodyPr/>
          <a:lstStyle/>
          <a:p>
            <a:fld id="{B3977D60-5343-49E1-BD8C-CA39C39BE7A5}" type="slidenum">
              <a:rPr lang="en-US" smtClean="0"/>
              <a:t>40</a:t>
            </a:fld>
            <a:endParaRPr lang="en-US"/>
          </a:p>
        </p:txBody>
      </p:sp>
    </p:spTree>
    <p:extLst>
      <p:ext uri="{BB962C8B-B14F-4D97-AF65-F5344CB8AC3E}">
        <p14:creationId xmlns:p14="http://schemas.microsoft.com/office/powerpoint/2010/main" val="178046934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022AF85-1422-4BA8-980F-6FA01F605D98}"/>
              </a:ext>
            </a:extLst>
          </p:cNvPr>
          <p:cNvSpPr>
            <a:spLocks noGrp="1"/>
          </p:cNvSpPr>
          <p:nvPr>
            <p:ph idx="1"/>
          </p:nvPr>
        </p:nvSpPr>
        <p:spPr>
          <a:xfrm>
            <a:off x="457200" y="1481328"/>
            <a:ext cx="8229600" cy="4926616"/>
          </a:xfrm>
        </p:spPr>
        <p:txBody>
          <a:bodyPr>
            <a:normAutofit fontScale="85000" lnSpcReduction="20000"/>
          </a:bodyPr>
          <a:lstStyle/>
          <a:p>
            <a:r>
              <a:rPr lang="en-US" sz="2400" dirty="0">
                <a:latin typeface="Calibri" pitchFamily="34" charset="0"/>
              </a:rPr>
              <a:t>At the 2011 World Economic Forum in Davos, income inequality and corruption were singled out as the two most serious challenges facing the world.</a:t>
            </a:r>
          </a:p>
          <a:p>
            <a:endParaRPr lang="en-US" sz="2400" dirty="0">
              <a:latin typeface="Calibri" pitchFamily="34" charset="0"/>
            </a:endParaRPr>
          </a:p>
          <a:p>
            <a:r>
              <a:rPr lang="en-US" sz="2400" dirty="0">
                <a:latin typeface="Calibri" pitchFamily="34" charset="0"/>
              </a:rPr>
              <a:t>Of total world income, 42 per cent goes to those who make up the richest 10 per cent of the world’s population, while just 1 per cent goes to those who make up the poorest 10 per cent.</a:t>
            </a:r>
          </a:p>
          <a:p>
            <a:r>
              <a:rPr lang="en-US" sz="2400" dirty="0">
                <a:latin typeface="Calibri" pitchFamily="34" charset="0"/>
              </a:rPr>
              <a:t>Income inequality among countries in the world rose sharply between the 1980s and the mid-1990s, before levelling off and then falling after 2000.</a:t>
            </a:r>
          </a:p>
          <a:p>
            <a:r>
              <a:rPr lang="en-US" sz="2400" dirty="0">
                <a:latin typeface="Calibri" pitchFamily="34" charset="0"/>
              </a:rPr>
              <a:t>Countries with very high inequality are clustered in South America and southern Africa. Countries with low inequality are mostly in Europe. Canada and the U.S. have medium income inequality.</a:t>
            </a:r>
          </a:p>
          <a:p>
            <a:pPr marL="109728" indent="0">
              <a:buNone/>
            </a:pPr>
            <a:endParaRPr lang="en-US" sz="2400" dirty="0">
              <a:latin typeface="Calibri" pitchFamily="34" charset="0"/>
            </a:endParaRPr>
          </a:p>
          <a:p>
            <a:pPr marL="109728" indent="0">
              <a:buNone/>
            </a:pPr>
            <a:r>
              <a:rPr lang="en-US" sz="2400" dirty="0">
                <a:latin typeface="Calibri" pitchFamily="34" charset="0"/>
              </a:rPr>
              <a:t>Source: Conference Board of Canada</a:t>
            </a:r>
          </a:p>
          <a:p>
            <a:pPr marL="109728" indent="0">
              <a:buNone/>
            </a:pPr>
            <a:r>
              <a:rPr lang="en-US" sz="2400" dirty="0">
                <a:latin typeface="Calibri" pitchFamily="34" charset="0"/>
                <a:hlinkClick r:id="rId3"/>
              </a:rPr>
              <a:t>http://www.conferenceboard.ca/hcp/hot-topics/worldInequality.aspx?AspxAutoDetectCookieSupport=1</a:t>
            </a:r>
            <a:r>
              <a:rPr lang="en-US" sz="2400" dirty="0">
                <a:latin typeface="Calibri" pitchFamily="34" charset="0"/>
              </a:rPr>
              <a:t> </a:t>
            </a:r>
          </a:p>
          <a:p>
            <a:pPr marL="109728" indent="0">
              <a:buNone/>
            </a:pPr>
            <a:r>
              <a:rPr lang="en-US" sz="2400" dirty="0">
                <a:latin typeface="Calibri" pitchFamily="34" charset="0"/>
                <a:hlinkClick r:id="rId4"/>
              </a:rPr>
              <a:t>http://www.conferenceboard.ca/hcp/Details/society/income-inequality.aspx</a:t>
            </a:r>
            <a:r>
              <a:rPr lang="en-US" sz="2400" dirty="0">
                <a:latin typeface="Calibri" pitchFamily="34" charset="0"/>
              </a:rPr>
              <a:t> </a:t>
            </a:r>
          </a:p>
          <a:p>
            <a:endParaRPr lang="en-US" sz="2400" dirty="0">
              <a:latin typeface="Calibri" pitchFamily="34" charset="0"/>
            </a:endParaRPr>
          </a:p>
        </p:txBody>
      </p:sp>
      <p:sp>
        <p:nvSpPr>
          <p:cNvPr id="3" name="Footer Placeholder 2">
            <a:extLst>
              <a:ext uri="{FF2B5EF4-FFF2-40B4-BE49-F238E27FC236}">
                <a16:creationId xmlns:a16="http://schemas.microsoft.com/office/drawing/2014/main" id="{3CAE36C3-CF1E-4080-9634-E5617465C460}"/>
              </a:ext>
            </a:extLst>
          </p:cNvPr>
          <p:cNvSpPr>
            <a:spLocks noGrp="1"/>
          </p:cNvSpPr>
          <p:nvPr>
            <p:ph type="ftr" sz="quarter" idx="11"/>
          </p:nvPr>
        </p:nvSpPr>
        <p:spPr/>
        <p:txBody>
          <a:bodyPr/>
          <a:lstStyle/>
          <a:p>
            <a:r>
              <a:rPr lang="en-US"/>
              <a:t>Definitions and measures</a:t>
            </a:r>
          </a:p>
        </p:txBody>
      </p:sp>
      <p:sp>
        <p:nvSpPr>
          <p:cNvPr id="4" name="Slide Number Placeholder 3">
            <a:extLst>
              <a:ext uri="{FF2B5EF4-FFF2-40B4-BE49-F238E27FC236}">
                <a16:creationId xmlns:a16="http://schemas.microsoft.com/office/drawing/2014/main" id="{68C21E41-C3CE-4824-A490-7608EA9237F2}"/>
              </a:ext>
            </a:extLst>
          </p:cNvPr>
          <p:cNvSpPr>
            <a:spLocks noGrp="1"/>
          </p:cNvSpPr>
          <p:nvPr>
            <p:ph type="sldNum" sz="quarter" idx="12"/>
          </p:nvPr>
        </p:nvSpPr>
        <p:spPr/>
        <p:txBody>
          <a:bodyPr/>
          <a:lstStyle/>
          <a:p>
            <a:fld id="{B3977D60-5343-49E1-BD8C-CA39C39BE7A5}" type="slidenum">
              <a:rPr lang="en-US" smtClean="0"/>
              <a:t>41</a:t>
            </a:fld>
            <a:endParaRPr lang="en-US"/>
          </a:p>
        </p:txBody>
      </p:sp>
      <p:sp>
        <p:nvSpPr>
          <p:cNvPr id="5" name="Title 4">
            <a:extLst>
              <a:ext uri="{FF2B5EF4-FFF2-40B4-BE49-F238E27FC236}">
                <a16:creationId xmlns:a16="http://schemas.microsoft.com/office/drawing/2014/main" id="{D7BEDC81-5D4D-4763-A61A-BDB9439F159A}"/>
              </a:ext>
            </a:extLst>
          </p:cNvPr>
          <p:cNvSpPr>
            <a:spLocks noGrp="1"/>
          </p:cNvSpPr>
          <p:nvPr>
            <p:ph type="title"/>
          </p:nvPr>
        </p:nvSpPr>
        <p:spPr/>
        <p:txBody>
          <a:bodyPr/>
          <a:lstStyle/>
          <a:p>
            <a:r>
              <a:rPr lang="en-US" sz="3600" dirty="0">
                <a:solidFill>
                  <a:srgbClr val="2891AA"/>
                </a:solidFill>
                <a:effectLst/>
              </a:rPr>
              <a:t>World Income Inequality</a:t>
            </a:r>
          </a:p>
        </p:txBody>
      </p:sp>
    </p:spTree>
    <p:extLst>
      <p:ext uri="{BB962C8B-B14F-4D97-AF65-F5344CB8AC3E}">
        <p14:creationId xmlns:p14="http://schemas.microsoft.com/office/powerpoint/2010/main" val="53975426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78F9BAB0-7B7A-4BFC-A99F-80EE0D999580}"/>
              </a:ext>
            </a:extLst>
          </p:cNvPr>
          <p:cNvSpPr>
            <a:spLocks noGrp="1"/>
          </p:cNvSpPr>
          <p:nvPr>
            <p:ph type="ftr" sz="quarter" idx="11"/>
          </p:nvPr>
        </p:nvSpPr>
        <p:spPr/>
        <p:txBody>
          <a:bodyPr/>
          <a:lstStyle/>
          <a:p>
            <a:r>
              <a:rPr lang="en-US"/>
              <a:t>Definitions and measures</a:t>
            </a:r>
          </a:p>
        </p:txBody>
      </p:sp>
      <p:sp>
        <p:nvSpPr>
          <p:cNvPr id="4" name="Slide Number Placeholder 3">
            <a:extLst>
              <a:ext uri="{FF2B5EF4-FFF2-40B4-BE49-F238E27FC236}">
                <a16:creationId xmlns:a16="http://schemas.microsoft.com/office/drawing/2014/main" id="{42DA01AE-11C4-4E89-B257-8AB1E6B44FE6}"/>
              </a:ext>
            </a:extLst>
          </p:cNvPr>
          <p:cNvSpPr>
            <a:spLocks noGrp="1"/>
          </p:cNvSpPr>
          <p:nvPr>
            <p:ph type="sldNum" sz="quarter" idx="12"/>
          </p:nvPr>
        </p:nvSpPr>
        <p:spPr/>
        <p:txBody>
          <a:bodyPr/>
          <a:lstStyle/>
          <a:p>
            <a:fld id="{B3977D60-5343-49E1-BD8C-CA39C39BE7A5}" type="slidenum">
              <a:rPr lang="en-US" smtClean="0"/>
              <a:t>42</a:t>
            </a:fld>
            <a:endParaRPr lang="en-US"/>
          </a:p>
        </p:txBody>
      </p:sp>
      <p:sp>
        <p:nvSpPr>
          <p:cNvPr id="5" name="Title 4">
            <a:extLst>
              <a:ext uri="{FF2B5EF4-FFF2-40B4-BE49-F238E27FC236}">
                <a16:creationId xmlns:a16="http://schemas.microsoft.com/office/drawing/2014/main" id="{A8AEAD8F-0277-49CA-9F17-2E3DCF975A97}"/>
              </a:ext>
            </a:extLst>
          </p:cNvPr>
          <p:cNvSpPr>
            <a:spLocks noGrp="1"/>
          </p:cNvSpPr>
          <p:nvPr>
            <p:ph type="title"/>
          </p:nvPr>
        </p:nvSpPr>
        <p:spPr/>
        <p:txBody>
          <a:bodyPr/>
          <a:lstStyle/>
          <a:p>
            <a:r>
              <a:rPr lang="en-US" sz="3600" dirty="0">
                <a:solidFill>
                  <a:srgbClr val="2891AA"/>
                </a:solidFill>
                <a:effectLst/>
              </a:rPr>
              <a:t>World Income Inequality</a:t>
            </a:r>
          </a:p>
        </p:txBody>
      </p:sp>
      <p:pic>
        <p:nvPicPr>
          <p:cNvPr id="6" name="Picture 5">
            <a:extLst>
              <a:ext uri="{FF2B5EF4-FFF2-40B4-BE49-F238E27FC236}">
                <a16:creationId xmlns:a16="http://schemas.microsoft.com/office/drawing/2014/main" id="{2B6A40E0-FCB9-4CFD-B910-6EDB25DAE5EE}"/>
              </a:ext>
            </a:extLst>
          </p:cNvPr>
          <p:cNvPicPr>
            <a:picLocks noChangeAspect="1"/>
          </p:cNvPicPr>
          <p:nvPr/>
        </p:nvPicPr>
        <p:blipFill rotWithShape="1">
          <a:blip r:embed="rId3"/>
          <a:srcRect l="26958" t="25833" r="24185" b="25557"/>
          <a:stretch/>
        </p:blipFill>
        <p:spPr bwMode="auto">
          <a:xfrm>
            <a:off x="304800" y="1371600"/>
            <a:ext cx="8487512" cy="4746844"/>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70309723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78F9BAB0-7B7A-4BFC-A99F-80EE0D999580}"/>
              </a:ext>
            </a:extLst>
          </p:cNvPr>
          <p:cNvSpPr>
            <a:spLocks noGrp="1"/>
          </p:cNvSpPr>
          <p:nvPr>
            <p:ph type="ftr" sz="quarter" idx="11"/>
          </p:nvPr>
        </p:nvSpPr>
        <p:spPr/>
        <p:txBody>
          <a:bodyPr/>
          <a:lstStyle/>
          <a:p>
            <a:r>
              <a:rPr lang="en-US"/>
              <a:t>Definitions and measures</a:t>
            </a:r>
          </a:p>
        </p:txBody>
      </p:sp>
      <p:sp>
        <p:nvSpPr>
          <p:cNvPr id="4" name="Slide Number Placeholder 3">
            <a:extLst>
              <a:ext uri="{FF2B5EF4-FFF2-40B4-BE49-F238E27FC236}">
                <a16:creationId xmlns:a16="http://schemas.microsoft.com/office/drawing/2014/main" id="{42DA01AE-11C4-4E89-B257-8AB1E6B44FE6}"/>
              </a:ext>
            </a:extLst>
          </p:cNvPr>
          <p:cNvSpPr>
            <a:spLocks noGrp="1"/>
          </p:cNvSpPr>
          <p:nvPr>
            <p:ph type="sldNum" sz="quarter" idx="12"/>
          </p:nvPr>
        </p:nvSpPr>
        <p:spPr/>
        <p:txBody>
          <a:bodyPr/>
          <a:lstStyle/>
          <a:p>
            <a:fld id="{B3977D60-5343-49E1-BD8C-CA39C39BE7A5}" type="slidenum">
              <a:rPr lang="en-US" smtClean="0"/>
              <a:t>43</a:t>
            </a:fld>
            <a:endParaRPr lang="en-US"/>
          </a:p>
        </p:txBody>
      </p:sp>
      <p:sp>
        <p:nvSpPr>
          <p:cNvPr id="5" name="Title 4">
            <a:extLst>
              <a:ext uri="{FF2B5EF4-FFF2-40B4-BE49-F238E27FC236}">
                <a16:creationId xmlns:a16="http://schemas.microsoft.com/office/drawing/2014/main" id="{A8AEAD8F-0277-49CA-9F17-2E3DCF975A97}"/>
              </a:ext>
            </a:extLst>
          </p:cNvPr>
          <p:cNvSpPr>
            <a:spLocks noGrp="1"/>
          </p:cNvSpPr>
          <p:nvPr>
            <p:ph type="title"/>
          </p:nvPr>
        </p:nvSpPr>
        <p:spPr/>
        <p:txBody>
          <a:bodyPr/>
          <a:lstStyle/>
          <a:p>
            <a:r>
              <a:rPr lang="en-US" sz="3600" dirty="0">
                <a:solidFill>
                  <a:srgbClr val="2891AA"/>
                </a:solidFill>
                <a:effectLst/>
              </a:rPr>
              <a:t>World Income Inequality</a:t>
            </a:r>
          </a:p>
        </p:txBody>
      </p:sp>
      <p:pic>
        <p:nvPicPr>
          <p:cNvPr id="7" name="Picture 6">
            <a:extLst>
              <a:ext uri="{FF2B5EF4-FFF2-40B4-BE49-F238E27FC236}">
                <a16:creationId xmlns:a16="http://schemas.microsoft.com/office/drawing/2014/main" id="{F2CF0E1F-194C-4DDA-A23F-947F6E2D0E75}"/>
              </a:ext>
            </a:extLst>
          </p:cNvPr>
          <p:cNvPicPr>
            <a:picLocks noChangeAspect="1"/>
          </p:cNvPicPr>
          <p:nvPr/>
        </p:nvPicPr>
        <p:blipFill rotWithShape="1">
          <a:blip r:embed="rId3"/>
          <a:srcRect l="27694" t="23863" r="13723" b="23809"/>
          <a:stretch/>
        </p:blipFill>
        <p:spPr bwMode="auto">
          <a:xfrm>
            <a:off x="130203" y="1417638"/>
            <a:ext cx="8708997" cy="4373562"/>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56981886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78F9BAB0-7B7A-4BFC-A99F-80EE0D999580}"/>
              </a:ext>
            </a:extLst>
          </p:cNvPr>
          <p:cNvSpPr>
            <a:spLocks noGrp="1"/>
          </p:cNvSpPr>
          <p:nvPr>
            <p:ph type="ftr" sz="quarter" idx="11"/>
          </p:nvPr>
        </p:nvSpPr>
        <p:spPr/>
        <p:txBody>
          <a:bodyPr/>
          <a:lstStyle/>
          <a:p>
            <a:r>
              <a:rPr lang="en-US"/>
              <a:t>Definitions and measures</a:t>
            </a:r>
          </a:p>
        </p:txBody>
      </p:sp>
      <p:sp>
        <p:nvSpPr>
          <p:cNvPr id="4" name="Slide Number Placeholder 3">
            <a:extLst>
              <a:ext uri="{FF2B5EF4-FFF2-40B4-BE49-F238E27FC236}">
                <a16:creationId xmlns:a16="http://schemas.microsoft.com/office/drawing/2014/main" id="{42DA01AE-11C4-4E89-B257-8AB1E6B44FE6}"/>
              </a:ext>
            </a:extLst>
          </p:cNvPr>
          <p:cNvSpPr>
            <a:spLocks noGrp="1"/>
          </p:cNvSpPr>
          <p:nvPr>
            <p:ph type="sldNum" sz="quarter" idx="12"/>
          </p:nvPr>
        </p:nvSpPr>
        <p:spPr/>
        <p:txBody>
          <a:bodyPr/>
          <a:lstStyle/>
          <a:p>
            <a:fld id="{B3977D60-5343-49E1-BD8C-CA39C39BE7A5}" type="slidenum">
              <a:rPr lang="en-US" smtClean="0"/>
              <a:t>44</a:t>
            </a:fld>
            <a:endParaRPr lang="en-US"/>
          </a:p>
        </p:txBody>
      </p:sp>
      <p:sp>
        <p:nvSpPr>
          <p:cNvPr id="5" name="Title 4">
            <a:extLst>
              <a:ext uri="{FF2B5EF4-FFF2-40B4-BE49-F238E27FC236}">
                <a16:creationId xmlns:a16="http://schemas.microsoft.com/office/drawing/2014/main" id="{A8AEAD8F-0277-49CA-9F17-2E3DCF975A97}"/>
              </a:ext>
            </a:extLst>
          </p:cNvPr>
          <p:cNvSpPr>
            <a:spLocks noGrp="1"/>
          </p:cNvSpPr>
          <p:nvPr>
            <p:ph type="title"/>
          </p:nvPr>
        </p:nvSpPr>
        <p:spPr/>
        <p:txBody>
          <a:bodyPr/>
          <a:lstStyle/>
          <a:p>
            <a:r>
              <a:rPr lang="en-US" sz="3600" dirty="0">
                <a:solidFill>
                  <a:srgbClr val="2891AA"/>
                </a:solidFill>
                <a:effectLst/>
              </a:rPr>
              <a:t>World Income Inequality</a:t>
            </a:r>
          </a:p>
        </p:txBody>
      </p:sp>
      <p:pic>
        <p:nvPicPr>
          <p:cNvPr id="7" name="Picture 6">
            <a:extLst>
              <a:ext uri="{FF2B5EF4-FFF2-40B4-BE49-F238E27FC236}">
                <a16:creationId xmlns:a16="http://schemas.microsoft.com/office/drawing/2014/main" id="{64E1F25A-C4F7-4FD4-A67A-CF131B710D8C}"/>
              </a:ext>
            </a:extLst>
          </p:cNvPr>
          <p:cNvPicPr>
            <a:picLocks noChangeAspect="1"/>
          </p:cNvPicPr>
          <p:nvPr/>
        </p:nvPicPr>
        <p:blipFill rotWithShape="1">
          <a:blip r:embed="rId3"/>
          <a:srcRect l="27450" t="28244" r="12946" b="28185"/>
          <a:stretch/>
        </p:blipFill>
        <p:spPr bwMode="auto">
          <a:xfrm>
            <a:off x="307163" y="1752600"/>
            <a:ext cx="8529678" cy="350520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65644305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4000" dirty="0"/>
              <a:t>Other measures of development </a:t>
            </a:r>
          </a:p>
        </p:txBody>
      </p:sp>
      <p:sp>
        <p:nvSpPr>
          <p:cNvPr id="6" name="Slide Number Placeholder 5"/>
          <p:cNvSpPr>
            <a:spLocks noGrp="1"/>
          </p:cNvSpPr>
          <p:nvPr>
            <p:ph type="sldNum" sz="quarter" idx="12"/>
          </p:nvPr>
        </p:nvSpPr>
        <p:spPr/>
        <p:txBody>
          <a:bodyPr/>
          <a:lstStyle/>
          <a:p>
            <a:fld id="{B3977D60-5343-49E1-BD8C-CA39C39BE7A5}" type="slidenum">
              <a:rPr lang="en-US" smtClean="0"/>
              <a:t>45</a:t>
            </a:fld>
            <a:endParaRPr lang="en-US"/>
          </a:p>
        </p:txBody>
      </p:sp>
    </p:spTree>
    <p:extLst>
      <p:ext uri="{BB962C8B-B14F-4D97-AF65-F5344CB8AC3E}">
        <p14:creationId xmlns:p14="http://schemas.microsoft.com/office/powerpoint/2010/main" val="10685942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2400" y="0"/>
            <a:ext cx="8915400" cy="1295400"/>
          </a:xfrm>
        </p:spPr>
        <p:txBody>
          <a:bodyPr>
            <a:normAutofit/>
          </a:bodyPr>
          <a:lstStyle/>
          <a:p>
            <a:r>
              <a:rPr lang="en-US" sz="3600" dirty="0">
                <a:solidFill>
                  <a:srgbClr val="2891AA"/>
                </a:solidFill>
                <a:effectLst/>
              </a:rPr>
              <a:t>Other measures of development </a:t>
            </a:r>
          </a:p>
        </p:txBody>
      </p:sp>
      <p:sp>
        <p:nvSpPr>
          <p:cNvPr id="5" name="Content Placeholder 1"/>
          <p:cNvSpPr>
            <a:spLocks noGrp="1"/>
          </p:cNvSpPr>
          <p:nvPr>
            <p:ph idx="1"/>
          </p:nvPr>
        </p:nvSpPr>
        <p:spPr>
          <a:xfrm>
            <a:off x="457200" y="1176528"/>
            <a:ext cx="8229600" cy="4538472"/>
          </a:xfrm>
        </p:spPr>
        <p:txBody>
          <a:bodyPr>
            <a:noAutofit/>
          </a:bodyPr>
          <a:lstStyle/>
          <a:p>
            <a:r>
              <a:rPr lang="en-US" sz="2200" dirty="0">
                <a:latin typeface="Calibri" panose="020F0502020204030204" pitchFamily="34" charset="0"/>
                <a:cs typeface="Calibri" panose="020F0502020204030204" pitchFamily="34" charset="0"/>
              </a:rPr>
              <a:t>Income per </a:t>
            </a:r>
            <a:r>
              <a:rPr lang="en-US" sz="2200" dirty="0" err="1">
                <a:latin typeface="Calibri" panose="020F0502020204030204" pitchFamily="34" charset="0"/>
                <a:cs typeface="Calibri" panose="020F0502020204030204" pitchFamily="34" charset="0"/>
              </a:rPr>
              <a:t>capit</a:t>
            </a:r>
            <a:endParaRPr lang="en-US" sz="2200" dirty="0">
              <a:latin typeface="Calibri" panose="020F0502020204030204" pitchFamily="34" charset="0"/>
              <a:cs typeface="Calibri" panose="020F0502020204030204" pitchFamily="34" charset="0"/>
            </a:endParaRPr>
          </a:p>
          <a:p>
            <a:pPr lvl="1"/>
            <a:r>
              <a:rPr lang="en-US" sz="2000" dirty="0">
                <a:latin typeface="Calibri" panose="020F0502020204030204" pitchFamily="34" charset="0"/>
                <a:cs typeface="Calibri" panose="020F0502020204030204" pitchFamily="34" charset="0"/>
              </a:rPr>
              <a:t>Measures of inequality (e.g. Gini coefficient)</a:t>
            </a:r>
          </a:p>
          <a:p>
            <a:pPr marL="393192" lvl="1" indent="0">
              <a:buNone/>
            </a:pPr>
            <a:endParaRPr lang="en-US" sz="1000" dirty="0">
              <a:latin typeface="Calibri" panose="020F0502020204030204" pitchFamily="34" charset="0"/>
              <a:cs typeface="Calibri" panose="020F0502020204030204" pitchFamily="34" charset="0"/>
            </a:endParaRPr>
          </a:p>
          <a:p>
            <a:r>
              <a:rPr lang="en-US" sz="2200" dirty="0">
                <a:latin typeface="Calibri" panose="020F0502020204030204" pitchFamily="34" charset="0"/>
                <a:cs typeface="Calibri" panose="020F0502020204030204" pitchFamily="34" charset="0"/>
              </a:rPr>
              <a:t>Indicators of Health and Education</a:t>
            </a:r>
          </a:p>
          <a:p>
            <a:pPr marL="109728" indent="0">
              <a:buNone/>
            </a:pPr>
            <a:endParaRPr lang="en-US" sz="1000" dirty="0">
              <a:latin typeface="Calibri" panose="020F0502020204030204" pitchFamily="34" charset="0"/>
              <a:cs typeface="Calibri" panose="020F0502020204030204" pitchFamily="34" charset="0"/>
            </a:endParaRPr>
          </a:p>
          <a:p>
            <a:r>
              <a:rPr lang="en-US" sz="2200" b="1" dirty="0">
                <a:latin typeface="Calibri" panose="020F0502020204030204" pitchFamily="34" charset="0"/>
                <a:cs typeface="Calibri" panose="020F0502020204030204" pitchFamily="34" charset="0"/>
              </a:rPr>
              <a:t>Human Development Index (HDI)</a:t>
            </a:r>
          </a:p>
          <a:p>
            <a:pPr lvl="1"/>
            <a:r>
              <a:rPr lang="en-US" sz="2000" b="1" dirty="0">
                <a:latin typeface="Calibri" panose="020F0502020204030204" pitchFamily="34" charset="0"/>
                <a:cs typeface="Calibri" panose="020F0502020204030204" pitchFamily="34" charset="0"/>
              </a:rPr>
              <a:t>decent standard of living </a:t>
            </a:r>
          </a:p>
          <a:p>
            <a:pPr lvl="1"/>
            <a:r>
              <a:rPr lang="en-US" sz="2000" b="1" dirty="0">
                <a:latin typeface="Calibri" panose="020F0502020204030204" pitchFamily="34" charset="0"/>
                <a:cs typeface="Calibri" panose="020F0502020204030204" pitchFamily="34" charset="0"/>
              </a:rPr>
              <a:t>a long and healthy life</a:t>
            </a:r>
          </a:p>
          <a:p>
            <a:pPr lvl="1"/>
            <a:r>
              <a:rPr lang="en-US" sz="2000" b="1" dirty="0">
                <a:latin typeface="Calibri" panose="020F0502020204030204" pitchFamily="34" charset="0"/>
                <a:cs typeface="Calibri" panose="020F0502020204030204" pitchFamily="34" charset="0"/>
              </a:rPr>
              <a:t>knowledge</a:t>
            </a:r>
          </a:p>
          <a:p>
            <a:endParaRPr lang="en-US" sz="1000" dirty="0">
              <a:latin typeface="Calibri" panose="020F0502020204030204" pitchFamily="34" charset="0"/>
              <a:cs typeface="Calibri" panose="020F0502020204030204" pitchFamily="34" charset="0"/>
            </a:endParaRPr>
          </a:p>
          <a:p>
            <a:r>
              <a:rPr lang="en-US" sz="2200" dirty="0">
                <a:latin typeface="Calibri" panose="020F0502020204030204" pitchFamily="34" charset="0"/>
                <a:cs typeface="Calibri" panose="020F0502020204030204" pitchFamily="34" charset="0"/>
              </a:rPr>
              <a:t>Inequality-Adjusted Human Development Index (IHDI)</a:t>
            </a:r>
          </a:p>
          <a:p>
            <a:endParaRPr lang="en-US" sz="1000" dirty="0">
              <a:latin typeface="Calibri" panose="020F0502020204030204" pitchFamily="34" charset="0"/>
              <a:cs typeface="Calibri" panose="020F0502020204030204" pitchFamily="34" charset="0"/>
            </a:endParaRPr>
          </a:p>
          <a:p>
            <a:r>
              <a:rPr lang="en-US" sz="2200" dirty="0">
                <a:latin typeface="Calibri" panose="020F0502020204030204" pitchFamily="34" charset="0"/>
                <a:cs typeface="Calibri" panose="020F0502020204030204" pitchFamily="34" charset="0"/>
              </a:rPr>
              <a:t>Multidimensional Poverty Index (MPI)</a:t>
            </a:r>
          </a:p>
          <a:p>
            <a:endParaRPr lang="en-US" sz="1000" dirty="0">
              <a:latin typeface="Calibri" panose="020F0502020204030204" pitchFamily="34" charset="0"/>
              <a:cs typeface="Calibri" panose="020F0502020204030204" pitchFamily="34" charset="0"/>
            </a:endParaRPr>
          </a:p>
          <a:p>
            <a:r>
              <a:rPr lang="en-US" sz="2200" b="1" u="sng" dirty="0">
                <a:latin typeface="Calibri" panose="020F0502020204030204" pitchFamily="34" charset="0"/>
                <a:cs typeface="Calibri" panose="020F0502020204030204" pitchFamily="34" charset="0"/>
              </a:rPr>
              <a:t>Each of these indicators tell a different story about development and poverty!</a:t>
            </a:r>
          </a:p>
        </p:txBody>
      </p:sp>
      <p:sp>
        <p:nvSpPr>
          <p:cNvPr id="6" name="Footer Placeholder 4"/>
          <p:cNvSpPr>
            <a:spLocks noGrp="1"/>
          </p:cNvSpPr>
          <p:nvPr>
            <p:ph type="ftr" sz="quarter" idx="11"/>
          </p:nvPr>
        </p:nvSpPr>
        <p:spPr>
          <a:xfrm>
            <a:off x="2590800" y="6400800"/>
            <a:ext cx="5627281" cy="365125"/>
          </a:xfrm>
        </p:spPr>
        <p:txBody>
          <a:bodyPr/>
          <a:lstStyle/>
          <a:p>
            <a:r>
              <a:rPr lang="en-US" dirty="0"/>
              <a:t>Growth, Poverty, Inequality and Vulnerability</a:t>
            </a:r>
          </a:p>
        </p:txBody>
      </p:sp>
      <p:sp>
        <p:nvSpPr>
          <p:cNvPr id="4" name="Slide Number Placeholder 3"/>
          <p:cNvSpPr>
            <a:spLocks noGrp="1"/>
          </p:cNvSpPr>
          <p:nvPr>
            <p:ph type="sldNum" sz="quarter" idx="12"/>
          </p:nvPr>
        </p:nvSpPr>
        <p:spPr/>
        <p:txBody>
          <a:bodyPr/>
          <a:lstStyle/>
          <a:p>
            <a:fld id="{B3977D60-5343-49E1-BD8C-CA39C39BE7A5}" type="slidenum">
              <a:rPr lang="en-US" smtClean="0"/>
              <a:t>46</a:t>
            </a:fld>
            <a:endParaRPr lang="en-US"/>
          </a:p>
        </p:txBody>
      </p:sp>
    </p:spTree>
    <p:extLst>
      <p:ext uri="{BB962C8B-B14F-4D97-AF65-F5344CB8AC3E}">
        <p14:creationId xmlns:p14="http://schemas.microsoft.com/office/powerpoint/2010/main" val="305582540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0"/>
            <a:ext cx="8610600" cy="1127125"/>
          </a:xfrm>
        </p:spPr>
        <p:txBody>
          <a:bodyPr>
            <a:normAutofit/>
          </a:bodyPr>
          <a:lstStyle/>
          <a:p>
            <a:r>
              <a:rPr lang="en-US" sz="3600" dirty="0">
                <a:solidFill>
                  <a:srgbClr val="2891AA"/>
                </a:solidFill>
                <a:effectLst/>
              </a:rPr>
              <a:t>Human Development Index (HDI)</a:t>
            </a:r>
          </a:p>
        </p:txBody>
      </p:sp>
      <p:sp>
        <p:nvSpPr>
          <p:cNvPr id="5" name="Content Placeholder 1"/>
          <p:cNvSpPr>
            <a:spLocks noGrp="1"/>
          </p:cNvSpPr>
          <p:nvPr>
            <p:ph idx="1"/>
          </p:nvPr>
        </p:nvSpPr>
        <p:spPr>
          <a:xfrm>
            <a:off x="457200" y="838200"/>
            <a:ext cx="8229600" cy="5181600"/>
          </a:xfrm>
        </p:spPr>
        <p:txBody>
          <a:bodyPr>
            <a:noAutofit/>
          </a:bodyPr>
          <a:lstStyle/>
          <a:p>
            <a:r>
              <a:rPr lang="en-US" sz="2000" dirty="0">
                <a:latin typeface="Calibri" panose="020F0502020204030204" pitchFamily="34" charset="0"/>
                <a:cs typeface="Calibri" panose="020F0502020204030204" pitchFamily="34" charset="0"/>
              </a:rPr>
              <a:t>HDI ranks all countries on a scale of 0 (lowest human development) to 1 (highest human development). </a:t>
            </a:r>
          </a:p>
          <a:p>
            <a:r>
              <a:rPr lang="en-US" sz="2000" dirty="0">
                <a:latin typeface="Calibri" panose="020F0502020204030204" pitchFamily="34" charset="0"/>
                <a:cs typeface="Calibri" panose="020F0502020204030204" pitchFamily="34" charset="0"/>
              </a:rPr>
              <a:t>Traditional HDI:</a:t>
            </a:r>
          </a:p>
          <a:p>
            <a:pPr lvl="1"/>
            <a:r>
              <a:rPr lang="en-US" sz="1800" dirty="0">
                <a:latin typeface="Calibri" panose="020F0502020204030204" pitchFamily="34" charset="0"/>
                <a:cs typeface="Calibri" panose="020F0502020204030204" pitchFamily="34" charset="0"/>
              </a:rPr>
              <a:t>Used by the UNDP until 2010, </a:t>
            </a:r>
          </a:p>
          <a:p>
            <a:pPr lvl="1"/>
            <a:r>
              <a:rPr lang="en-US" sz="1800" dirty="0">
                <a:latin typeface="Calibri" panose="020F0502020204030204" pitchFamily="34" charset="0"/>
                <a:cs typeface="Calibri" panose="020F0502020204030204" pitchFamily="34" charset="0"/>
              </a:rPr>
              <a:t>But it is still widely referenced. </a:t>
            </a:r>
          </a:p>
          <a:p>
            <a:pPr lvl="1"/>
            <a:r>
              <a:rPr lang="en-US" sz="1800" dirty="0">
                <a:latin typeface="Calibri" panose="020F0502020204030204" pitchFamily="34" charset="0"/>
                <a:cs typeface="Calibri" panose="020F0502020204030204" pitchFamily="34" charset="0"/>
              </a:rPr>
              <a:t>Based on three goals or end products of development, corresponding to health, education, and income: </a:t>
            </a:r>
          </a:p>
          <a:p>
            <a:pPr lvl="2"/>
            <a:r>
              <a:rPr lang="en-US" sz="1600" i="1" dirty="0">
                <a:latin typeface="Calibri" panose="020F0502020204030204" pitchFamily="34" charset="0"/>
                <a:cs typeface="Calibri" panose="020F0502020204030204" pitchFamily="34" charset="0"/>
              </a:rPr>
              <a:t>longevity</a:t>
            </a:r>
            <a:r>
              <a:rPr lang="en-US" sz="1600" dirty="0">
                <a:latin typeface="Calibri" panose="020F0502020204030204" pitchFamily="34" charset="0"/>
                <a:cs typeface="Calibri" panose="020F0502020204030204" pitchFamily="34" charset="0"/>
              </a:rPr>
              <a:t> as measured by life expectancy at birth, </a:t>
            </a:r>
          </a:p>
          <a:p>
            <a:pPr lvl="2"/>
            <a:r>
              <a:rPr lang="en-US" sz="1600" i="1" dirty="0">
                <a:latin typeface="Calibri" panose="020F0502020204030204" pitchFamily="34" charset="0"/>
                <a:cs typeface="Calibri" panose="020F0502020204030204" pitchFamily="34" charset="0"/>
              </a:rPr>
              <a:t>knowledge</a:t>
            </a:r>
            <a:r>
              <a:rPr lang="en-US" sz="1600" dirty="0">
                <a:latin typeface="Calibri" panose="020F0502020204030204" pitchFamily="34" charset="0"/>
                <a:cs typeface="Calibri" panose="020F0502020204030204" pitchFamily="34" charset="0"/>
              </a:rPr>
              <a:t> as measured by adult literacy (2/3) and gross school enrollment ratio (1/3), </a:t>
            </a:r>
          </a:p>
          <a:p>
            <a:pPr lvl="2"/>
            <a:r>
              <a:rPr lang="en-US" sz="1600" i="1" dirty="0">
                <a:latin typeface="Calibri" panose="020F0502020204030204" pitchFamily="34" charset="0"/>
                <a:cs typeface="Calibri" panose="020F0502020204030204" pitchFamily="34" charset="0"/>
              </a:rPr>
              <a:t>standard of living</a:t>
            </a:r>
            <a:r>
              <a:rPr lang="en-US" sz="1600" dirty="0">
                <a:latin typeface="Calibri" panose="020F0502020204030204" pitchFamily="34" charset="0"/>
                <a:cs typeface="Calibri" panose="020F0502020204030204" pitchFamily="34" charset="0"/>
              </a:rPr>
              <a:t> as measured by real per capita GNI (PPP) </a:t>
            </a:r>
          </a:p>
          <a:p>
            <a:r>
              <a:rPr lang="en-US" sz="2000" dirty="0">
                <a:latin typeface="Calibri" panose="020F0502020204030204" pitchFamily="34" charset="0"/>
                <a:cs typeface="Calibri" panose="020F0502020204030204" pitchFamily="34" charset="0"/>
              </a:rPr>
              <a:t>The HDI ranks countries into four groups: low human development (0.0 to 0.499), medium human development (0.50 to 0.799), high human development (0.80 to 0.90), and very high human development (0.90 to 1.0).</a:t>
            </a:r>
          </a:p>
          <a:p>
            <a:r>
              <a:rPr lang="en-US" sz="2400" dirty="0">
                <a:latin typeface="Calibri" panose="020F0502020204030204" pitchFamily="34" charset="0"/>
                <a:cs typeface="Calibri" panose="020F0502020204030204" pitchFamily="34" charset="0"/>
              </a:rPr>
              <a:t> </a:t>
            </a:r>
            <a:r>
              <a:rPr lang="en-US" sz="2000" dirty="0">
                <a:latin typeface="Calibri" panose="020F0502020204030204" pitchFamily="34" charset="0"/>
                <a:cs typeface="Calibri" panose="020F0502020204030204" pitchFamily="34" charset="0"/>
              </a:rPr>
              <a:t>The UNDP changed the calculation of the HDI in 2010 (New HDI)</a:t>
            </a:r>
          </a:p>
          <a:p>
            <a:pPr lvl="1"/>
            <a:r>
              <a:rPr lang="en-US" sz="1800" dirty="0">
                <a:latin typeface="Calibri" panose="020F0502020204030204" pitchFamily="34" charset="0"/>
                <a:cs typeface="Calibri" panose="020F0502020204030204" pitchFamily="34" charset="0"/>
              </a:rPr>
              <a:t>The same measures;</a:t>
            </a:r>
          </a:p>
          <a:p>
            <a:pPr lvl="1"/>
            <a:r>
              <a:rPr lang="en-US" sz="1800" dirty="0">
                <a:latin typeface="Calibri" panose="020F0502020204030204" pitchFamily="34" charset="0"/>
                <a:cs typeface="Calibri" panose="020F0502020204030204" pitchFamily="34" charset="0"/>
              </a:rPr>
              <a:t>But different calculation (e.g., geometric mean versus arithmetic mean).</a:t>
            </a:r>
          </a:p>
        </p:txBody>
      </p:sp>
      <p:sp>
        <p:nvSpPr>
          <p:cNvPr id="6" name="Footer Placeholder 4"/>
          <p:cNvSpPr>
            <a:spLocks noGrp="1"/>
          </p:cNvSpPr>
          <p:nvPr>
            <p:ph type="ftr" sz="quarter" idx="11"/>
          </p:nvPr>
        </p:nvSpPr>
        <p:spPr>
          <a:xfrm>
            <a:off x="2590800" y="6400800"/>
            <a:ext cx="5627281" cy="365125"/>
          </a:xfrm>
        </p:spPr>
        <p:txBody>
          <a:bodyPr/>
          <a:lstStyle/>
          <a:p>
            <a:r>
              <a:rPr lang="en-US" dirty="0"/>
              <a:t>Growth, Poverty, Inequality and Vulnerability</a:t>
            </a:r>
          </a:p>
        </p:txBody>
      </p:sp>
      <p:sp>
        <p:nvSpPr>
          <p:cNvPr id="4" name="Slide Number Placeholder 3"/>
          <p:cNvSpPr>
            <a:spLocks noGrp="1"/>
          </p:cNvSpPr>
          <p:nvPr>
            <p:ph type="sldNum" sz="quarter" idx="12"/>
          </p:nvPr>
        </p:nvSpPr>
        <p:spPr/>
        <p:txBody>
          <a:bodyPr/>
          <a:lstStyle/>
          <a:p>
            <a:fld id="{B3977D60-5343-49E1-BD8C-CA39C39BE7A5}" type="slidenum">
              <a:rPr lang="en-US" smtClean="0"/>
              <a:t>47</a:t>
            </a:fld>
            <a:endParaRPr lang="en-US"/>
          </a:p>
        </p:txBody>
      </p:sp>
    </p:spTree>
    <p:extLst>
      <p:ext uri="{BB962C8B-B14F-4D97-AF65-F5344CB8AC3E}">
        <p14:creationId xmlns:p14="http://schemas.microsoft.com/office/powerpoint/2010/main" val="90827643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7245</TotalTime>
  <Words>2929</Words>
  <Application>Microsoft Office PowerPoint</Application>
  <PresentationFormat>全屏显示(4:3)</PresentationFormat>
  <Paragraphs>515</Paragraphs>
  <Slides>47</Slides>
  <Notes>47</Notes>
  <HiddenSlides>0</HiddenSlides>
  <MMClips>0</MMClips>
  <ScaleCrop>false</ScaleCrop>
  <HeadingPairs>
    <vt:vector size="4" baseType="variant">
      <vt:variant>
        <vt:lpstr>主题</vt:lpstr>
      </vt:variant>
      <vt:variant>
        <vt:i4>1</vt:i4>
      </vt:variant>
      <vt:variant>
        <vt:lpstr>幻灯片标题</vt:lpstr>
      </vt:variant>
      <vt:variant>
        <vt:i4>47</vt:i4>
      </vt:variant>
    </vt:vector>
  </HeadingPairs>
  <TitlesOfParts>
    <vt:vector size="48" baseType="lpstr">
      <vt:lpstr>Concourse</vt:lpstr>
      <vt:lpstr>PowerPoint 演示文稿</vt:lpstr>
      <vt:lpstr>Poverty, inequality and vulnerability</vt:lpstr>
      <vt:lpstr>Introduction</vt:lpstr>
      <vt:lpstr>Introduction</vt:lpstr>
      <vt:lpstr>Poverty</vt:lpstr>
      <vt:lpstr>Poverty</vt:lpstr>
      <vt:lpstr>Poverty: choice of well-being measure</vt:lpstr>
      <vt:lpstr>Poverty: choice of poverty line</vt:lpstr>
      <vt:lpstr>Poverty: choice of poverty line</vt:lpstr>
      <vt:lpstr>Poverty: choice of poverty line</vt:lpstr>
      <vt:lpstr>Poverty: choice of aggregation formula</vt:lpstr>
      <vt:lpstr>Poverty: choice of aggregation formula</vt:lpstr>
      <vt:lpstr>Poverty: choice of aggregation formula</vt:lpstr>
      <vt:lpstr>Poverty: choice of aggregation formula</vt:lpstr>
      <vt:lpstr>Poverty: choice of aggregation formula</vt:lpstr>
      <vt:lpstr>Poverty: choice of aggregation formula</vt:lpstr>
      <vt:lpstr>Poverty: choice of aggregation formula</vt:lpstr>
      <vt:lpstr>Different poverty measures tell different pieces of the story</vt:lpstr>
      <vt:lpstr>Different poverty measures tell different pieces of the story</vt:lpstr>
      <vt:lpstr>Inequality</vt:lpstr>
      <vt:lpstr>Inequality</vt:lpstr>
      <vt:lpstr>Inequality</vt:lpstr>
      <vt:lpstr>Inequality</vt:lpstr>
      <vt:lpstr>Inequality</vt:lpstr>
      <vt:lpstr>Inequality</vt:lpstr>
      <vt:lpstr>Inequality</vt:lpstr>
      <vt:lpstr>Inequality</vt:lpstr>
      <vt:lpstr>Inequality</vt:lpstr>
      <vt:lpstr>Vulnerability</vt:lpstr>
      <vt:lpstr>Vulnerability</vt:lpstr>
      <vt:lpstr>Vulnerability</vt:lpstr>
      <vt:lpstr>Relationship between Growth Poverty, and Inequality</vt:lpstr>
      <vt:lpstr>Growth, poverty, and inequality</vt:lpstr>
      <vt:lpstr>Growth, poverty, inequality</vt:lpstr>
      <vt:lpstr>How might successful growth policies reduce poverty?</vt:lpstr>
      <vt:lpstr>How might poverty reduction policies slow or speed growth?</vt:lpstr>
      <vt:lpstr>Empirical relationships between growth and poverty reduction</vt:lpstr>
      <vt:lpstr>Relationship between economic growth and inequality: Kuznets’ Inverted-U Hypothesis</vt:lpstr>
      <vt:lpstr>Income and Inequality in Selected Countries</vt:lpstr>
      <vt:lpstr>Recent trends in world’s income inequality</vt:lpstr>
      <vt:lpstr>World Income Inequality</vt:lpstr>
      <vt:lpstr>World Income Inequality</vt:lpstr>
      <vt:lpstr>World Income Inequality</vt:lpstr>
      <vt:lpstr>World Income Inequality</vt:lpstr>
      <vt:lpstr>Other measures of development </vt:lpstr>
      <vt:lpstr>Other measures of development </vt:lpstr>
      <vt:lpstr>Human Development Index (HDI)</vt:lpstr>
    </vt:vector>
  </TitlesOfParts>
  <Company>Tufts University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5 Poverty, inequality and vulnerability</dc:title>
  <dc:creator>Julie Schaffner</dc:creator>
  <cp:lastModifiedBy>Shiying Wang</cp:lastModifiedBy>
  <cp:revision>211</cp:revision>
  <dcterms:created xsi:type="dcterms:W3CDTF">2013-06-05T14:58:57Z</dcterms:created>
  <dcterms:modified xsi:type="dcterms:W3CDTF">2018-11-22T19:45:35Z</dcterms:modified>
</cp:coreProperties>
</file>