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322" r:id="rId2"/>
    <p:sldId id="282" r:id="rId3"/>
    <p:sldId id="332" r:id="rId4"/>
    <p:sldId id="336" r:id="rId5"/>
    <p:sldId id="348" r:id="rId6"/>
    <p:sldId id="349" r:id="rId7"/>
    <p:sldId id="350" r:id="rId8"/>
    <p:sldId id="351" r:id="rId9"/>
    <p:sldId id="352" r:id="rId10"/>
    <p:sldId id="353" r:id="rId11"/>
    <p:sldId id="354" r:id="rId12"/>
    <p:sldId id="355" r:id="rId13"/>
    <p:sldId id="356" r:id="rId14"/>
    <p:sldId id="358" r:id="rId15"/>
    <p:sldId id="280" r:id="rId16"/>
    <p:sldId id="301" r:id="rId17"/>
    <p:sldId id="337" r:id="rId18"/>
    <p:sldId id="338" r:id="rId19"/>
    <p:sldId id="339" r:id="rId20"/>
    <p:sldId id="340" r:id="rId21"/>
    <p:sldId id="359" r:id="rId22"/>
    <p:sldId id="328" r:id="rId23"/>
    <p:sldId id="295" r:id="rId24"/>
    <p:sldId id="284" r:id="rId25"/>
    <p:sldId id="296" r:id="rId26"/>
    <p:sldId id="287" r:id="rId27"/>
    <p:sldId id="288" r:id="rId28"/>
    <p:sldId id="290" r:id="rId29"/>
    <p:sldId id="291" r:id="rId30"/>
    <p:sldId id="292" r:id="rId31"/>
    <p:sldId id="293" r:id="rId32"/>
    <p:sldId id="321" r:id="rId33"/>
    <p:sldId id="341" r:id="rId34"/>
    <p:sldId id="360" r:id="rId35"/>
    <p:sldId id="319"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9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661" autoAdjust="0"/>
  </p:normalViewPr>
  <p:slideViewPr>
    <p:cSldViewPr>
      <p:cViewPr varScale="1">
        <p:scale>
          <a:sx n="60" d="100"/>
          <a:sy n="60" d="100"/>
        </p:scale>
        <p:origin x="168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1"/>
    </mc:Choice>
    <mc:Fallback>
      <c:style val="1"/>
    </mc:Fallback>
  </mc:AlternateContent>
  <c:clrMapOvr bg1="lt1" tx1="dk1" bg2="lt2" tx2="dk2" accent1="accent1" accent2="accent2" accent3="accent3" accent4="accent4" accent5="accent5" accent6="accent6" hlink="hlink" folHlink="folHlink"/>
  <c:chart>
    <c:autoTitleDeleted val="1"/>
    <c:plotArea>
      <c:layout/>
      <c:scatterChart>
        <c:scatterStyle val="lineMarker"/>
        <c:varyColors val="0"/>
        <c:ser>
          <c:idx val="0"/>
          <c:order val="0"/>
          <c:tx>
            <c:strRef>
              <c:f>Data!$N$1</c:f>
              <c:strCache>
                <c:ptCount val="1"/>
                <c:pt idx="0">
                  <c:v>growth6007</c:v>
                </c:pt>
              </c:strCache>
            </c:strRef>
          </c:tx>
          <c:spPr>
            <a:ln w="28575">
              <a:noFill/>
            </a:ln>
          </c:spPr>
          <c:trendline>
            <c:trendlineType val="linear"/>
            <c:dispRSqr val="0"/>
            <c:dispEq val="0"/>
          </c:trendline>
          <c:xVal>
            <c:numRef>
              <c:f>Data!$G$2:$G$111</c:f>
              <c:numCache>
                <c:formatCode>General</c:formatCode>
                <c:ptCount val="110"/>
                <c:pt idx="0">
                  <c:v>1834.8489999999999</c:v>
                </c:pt>
                <c:pt idx="1">
                  <c:v>3140.9710000000218</c:v>
                </c:pt>
                <c:pt idx="2">
                  <c:v>1411.077</c:v>
                </c:pt>
                <c:pt idx="3">
                  <c:v>1321.989</c:v>
                </c:pt>
                <c:pt idx="4">
                  <c:v>2410.864</c:v>
                </c:pt>
                <c:pt idx="5">
                  <c:v>1894.93</c:v>
                </c:pt>
                <c:pt idx="6">
                  <c:v>2575.3029999999999</c:v>
                </c:pt>
                <c:pt idx="7">
                  <c:v>2286.3370000000218</c:v>
                </c:pt>
                <c:pt idx="8">
                  <c:v>983.51459999999997</c:v>
                </c:pt>
                <c:pt idx="9">
                  <c:v>1262.502</c:v>
                </c:pt>
                <c:pt idx="10">
                  <c:v>3702.0729999999999</c:v>
                </c:pt>
                <c:pt idx="11">
                  <c:v>1404.9050000000011</c:v>
                </c:pt>
                <c:pt idx="12">
                  <c:v>836.67810000000054</c:v>
                </c:pt>
                <c:pt idx="13">
                  <c:v>612.02279999999996</c:v>
                </c:pt>
                <c:pt idx="14">
                  <c:v>1817.5929999999998</c:v>
                </c:pt>
                <c:pt idx="15">
                  <c:v>4623.4460000000008</c:v>
                </c:pt>
                <c:pt idx="16">
                  <c:v>910.16269999999747</c:v>
                </c:pt>
                <c:pt idx="17">
                  <c:v>1694.433</c:v>
                </c:pt>
                <c:pt idx="18">
                  <c:v>1316.268</c:v>
                </c:pt>
                <c:pt idx="19">
                  <c:v>9043.4030000000002</c:v>
                </c:pt>
                <c:pt idx="20">
                  <c:v>2829.0079999999998</c:v>
                </c:pt>
                <c:pt idx="21">
                  <c:v>1910.933</c:v>
                </c:pt>
                <c:pt idx="22">
                  <c:v>5884.7840000000006</c:v>
                </c:pt>
                <c:pt idx="23">
                  <c:v>787.81789999999796</c:v>
                </c:pt>
                <c:pt idx="24">
                  <c:v>1684.577</c:v>
                </c:pt>
                <c:pt idx="25">
                  <c:v>1608.0160000000001</c:v>
                </c:pt>
                <c:pt idx="26">
                  <c:v>426.08730000000003</c:v>
                </c:pt>
                <c:pt idx="27">
                  <c:v>4369.7290000000003</c:v>
                </c:pt>
                <c:pt idx="28">
                  <c:v>885.34959999999796</c:v>
                </c:pt>
                <c:pt idx="29">
                  <c:v>4001.056</c:v>
                </c:pt>
                <c:pt idx="30">
                  <c:v>2284.4589999999998</c:v>
                </c:pt>
                <c:pt idx="31">
                  <c:v>3441.9330000000218</c:v>
                </c:pt>
                <c:pt idx="32">
                  <c:v>845.03579999999999</c:v>
                </c:pt>
                <c:pt idx="33">
                  <c:v>772.28279999999995</c:v>
                </c:pt>
                <c:pt idx="34">
                  <c:v>1531.3419999999999</c:v>
                </c:pt>
                <c:pt idx="35">
                  <c:v>8814.7000000000007</c:v>
                </c:pt>
                <c:pt idx="36">
                  <c:v>1086.8529999999998</c:v>
                </c:pt>
                <c:pt idx="37">
                  <c:v>3580.9409999999998</c:v>
                </c:pt>
                <c:pt idx="38">
                  <c:v>2588.346</c:v>
                </c:pt>
                <c:pt idx="39">
                  <c:v>481.85860000000002</c:v>
                </c:pt>
                <c:pt idx="40">
                  <c:v>5393.4829999999993</c:v>
                </c:pt>
                <c:pt idx="41">
                  <c:v>6590.9489999999996</c:v>
                </c:pt>
                <c:pt idx="42">
                  <c:v>1116.444</c:v>
                </c:pt>
                <c:pt idx="43">
                  <c:v>3054.79</c:v>
                </c:pt>
                <c:pt idx="44">
                  <c:v>12405.84</c:v>
                </c:pt>
                <c:pt idx="45">
                  <c:v>17981.7</c:v>
                </c:pt>
                <c:pt idx="46">
                  <c:v>2745.6770000000001</c:v>
                </c:pt>
                <c:pt idx="47">
                  <c:v>578.64649999999949</c:v>
                </c:pt>
                <c:pt idx="48">
                  <c:v>2775.9720000000002</c:v>
                </c:pt>
                <c:pt idx="49">
                  <c:v>2197.8890000000001</c:v>
                </c:pt>
                <c:pt idx="50">
                  <c:v>3391.4720000000002</c:v>
                </c:pt>
                <c:pt idx="51">
                  <c:v>5068.6890000000003</c:v>
                </c:pt>
                <c:pt idx="52">
                  <c:v>4281.37</c:v>
                </c:pt>
                <c:pt idx="53">
                  <c:v>3165.9589999999998</c:v>
                </c:pt>
                <c:pt idx="54">
                  <c:v>4456.54</c:v>
                </c:pt>
                <c:pt idx="55">
                  <c:v>875.69159999999999</c:v>
                </c:pt>
                <c:pt idx="56">
                  <c:v>1091.595</c:v>
                </c:pt>
                <c:pt idx="57">
                  <c:v>853.57500000000005</c:v>
                </c:pt>
                <c:pt idx="58">
                  <c:v>11964.31</c:v>
                </c:pt>
                <c:pt idx="59">
                  <c:v>587.55159999999796</c:v>
                </c:pt>
                <c:pt idx="60">
                  <c:v>11256.96</c:v>
                </c:pt>
                <c:pt idx="61">
                  <c:v>1155.328</c:v>
                </c:pt>
                <c:pt idx="62">
                  <c:v>11850.66</c:v>
                </c:pt>
                <c:pt idx="63">
                  <c:v>14766.359999999841</c:v>
                </c:pt>
                <c:pt idx="64">
                  <c:v>12030.25</c:v>
                </c:pt>
                <c:pt idx="65">
                  <c:v>12042.64000000001</c:v>
                </c:pt>
                <c:pt idx="66">
                  <c:v>11134.54</c:v>
                </c:pt>
                <c:pt idx="67">
                  <c:v>2487.4989999999998</c:v>
                </c:pt>
                <c:pt idx="68">
                  <c:v>5813.9859999999999</c:v>
                </c:pt>
                <c:pt idx="69">
                  <c:v>9346.7330000000129</c:v>
                </c:pt>
                <c:pt idx="70">
                  <c:v>3037.7170000000001</c:v>
                </c:pt>
                <c:pt idx="71">
                  <c:v>7897.0620000000044</c:v>
                </c:pt>
                <c:pt idx="72">
                  <c:v>7059.6370000000015</c:v>
                </c:pt>
                <c:pt idx="73">
                  <c:v>672.17200000000003</c:v>
                </c:pt>
                <c:pt idx="74">
                  <c:v>8189.7449999999999</c:v>
                </c:pt>
                <c:pt idx="75">
                  <c:v>9602.1589999998614</c:v>
                </c:pt>
                <c:pt idx="76">
                  <c:v>1536.298</c:v>
                </c:pt>
                <c:pt idx="77">
                  <c:v>9797.5709999998799</c:v>
                </c:pt>
                <c:pt idx="78">
                  <c:v>10181.530000000002</c:v>
                </c:pt>
                <c:pt idx="79">
                  <c:v>8650.3869999998096</c:v>
                </c:pt>
                <c:pt idx="80">
                  <c:v>6840.6090000000004</c:v>
                </c:pt>
                <c:pt idx="81">
                  <c:v>906.14080000000001</c:v>
                </c:pt>
                <c:pt idx="82">
                  <c:v>1950.4190000000001</c:v>
                </c:pt>
                <c:pt idx="83">
                  <c:v>961.60320000000002</c:v>
                </c:pt>
                <c:pt idx="84">
                  <c:v>1415.627</c:v>
                </c:pt>
                <c:pt idx="85">
                  <c:v>2352.0970000000002</c:v>
                </c:pt>
                <c:pt idx="86">
                  <c:v>11702.43</c:v>
                </c:pt>
                <c:pt idx="87">
                  <c:v>2166.75</c:v>
                </c:pt>
                <c:pt idx="88">
                  <c:v>17478.980000000021</c:v>
                </c:pt>
                <c:pt idx="89">
                  <c:v>1356.2370000000001</c:v>
                </c:pt>
                <c:pt idx="90">
                  <c:v>5841.0970000000007</c:v>
                </c:pt>
                <c:pt idx="91">
                  <c:v>5971.8270000000002</c:v>
                </c:pt>
                <c:pt idx="92">
                  <c:v>4071.5650000000001</c:v>
                </c:pt>
                <c:pt idx="93">
                  <c:v>1027.806</c:v>
                </c:pt>
                <c:pt idx="94">
                  <c:v>3953.279</c:v>
                </c:pt>
                <c:pt idx="95">
                  <c:v>3435.9900000000002</c:v>
                </c:pt>
                <c:pt idx="96">
                  <c:v>5868.8740000000007</c:v>
                </c:pt>
                <c:pt idx="97">
                  <c:v>5471.5930000000017</c:v>
                </c:pt>
                <c:pt idx="98">
                  <c:v>1501.4660000000001</c:v>
                </c:pt>
                <c:pt idx="99">
                  <c:v>6665.8810000000003</c:v>
                </c:pt>
                <c:pt idx="100">
                  <c:v>3312.8969999999999</c:v>
                </c:pt>
                <c:pt idx="101">
                  <c:v>1187.8799999999999</c:v>
                </c:pt>
                <c:pt idx="102">
                  <c:v>2195.9789999999998</c:v>
                </c:pt>
                <c:pt idx="103">
                  <c:v>4148.6500000000024</c:v>
                </c:pt>
                <c:pt idx="104">
                  <c:v>3849.105</c:v>
                </c:pt>
                <c:pt idx="105">
                  <c:v>838.83339999999998</c:v>
                </c:pt>
                <c:pt idx="106">
                  <c:v>1764.7270000000001</c:v>
                </c:pt>
                <c:pt idx="107">
                  <c:v>508.08619999999598</c:v>
                </c:pt>
                <c:pt idx="108">
                  <c:v>1591.9839999999999</c:v>
                </c:pt>
                <c:pt idx="109">
                  <c:v>1245.5150000000001</c:v>
                </c:pt>
              </c:numCache>
            </c:numRef>
          </c:xVal>
          <c:yVal>
            <c:numRef>
              <c:f>Data!$N$2:$N$111</c:f>
              <c:numCache>
                <c:formatCode>General</c:formatCode>
                <c:ptCount val="110"/>
                <c:pt idx="0">
                  <c:v>-3.2416</c:v>
                </c:pt>
                <c:pt idx="1">
                  <c:v>-1.0700860000000001</c:v>
                </c:pt>
                <c:pt idx="2">
                  <c:v>-1.0391379999999999</c:v>
                </c:pt>
                <c:pt idx="3">
                  <c:v>-0.91069319999999998</c:v>
                </c:pt>
                <c:pt idx="4">
                  <c:v>-0.50401069999999959</c:v>
                </c:pt>
                <c:pt idx="5">
                  <c:v>-0.38438630000000606</c:v>
                </c:pt>
                <c:pt idx="6">
                  <c:v>-0.35747360000000267</c:v>
                </c:pt>
                <c:pt idx="7">
                  <c:v>-0.30728700000000031</c:v>
                </c:pt>
                <c:pt idx="8">
                  <c:v>-0.29415640000000032</c:v>
                </c:pt>
                <c:pt idx="9">
                  <c:v>-0.22535400000000025</c:v>
                </c:pt>
                <c:pt idx="10">
                  <c:v>-6.8636300000000039E-2</c:v>
                </c:pt>
                <c:pt idx="11">
                  <c:v>1.4120800000000024E-2</c:v>
                </c:pt>
                <c:pt idx="12">
                  <c:v>7.9092700000001057E-2</c:v>
                </c:pt>
                <c:pt idx="13">
                  <c:v>0.10702310000000108</c:v>
                </c:pt>
                <c:pt idx="14">
                  <c:v>0.2303615</c:v>
                </c:pt>
                <c:pt idx="15">
                  <c:v>0.23578240000000142</c:v>
                </c:pt>
                <c:pt idx="16">
                  <c:v>0.5375008</c:v>
                </c:pt>
                <c:pt idx="17">
                  <c:v>0.58433059999999337</c:v>
                </c:pt>
                <c:pt idx="18">
                  <c:v>0.60411420000000005</c:v>
                </c:pt>
                <c:pt idx="19">
                  <c:v>0.60891119999999999</c:v>
                </c:pt>
                <c:pt idx="20">
                  <c:v>0.61812800000000601</c:v>
                </c:pt>
                <c:pt idx="21">
                  <c:v>0.65915699999999999</c:v>
                </c:pt>
                <c:pt idx="22">
                  <c:v>0.71397670000000002</c:v>
                </c:pt>
                <c:pt idx="23">
                  <c:v>0.73277130000000601</c:v>
                </c:pt>
                <c:pt idx="24">
                  <c:v>0.79048199999999957</c:v>
                </c:pt>
                <c:pt idx="25">
                  <c:v>0.80225860000000004</c:v>
                </c:pt>
                <c:pt idx="26">
                  <c:v>0.81024819999999997</c:v>
                </c:pt>
                <c:pt idx="27">
                  <c:v>0.8223222</c:v>
                </c:pt>
                <c:pt idx="28">
                  <c:v>0.99775639999999455</c:v>
                </c:pt>
                <c:pt idx="29">
                  <c:v>1.002918</c:v>
                </c:pt>
                <c:pt idx="30">
                  <c:v>1.0270709999999998</c:v>
                </c:pt>
                <c:pt idx="31">
                  <c:v>1.036878</c:v>
                </c:pt>
                <c:pt idx="32">
                  <c:v>1.0518999999999858</c:v>
                </c:pt>
                <c:pt idx="33">
                  <c:v>1.06836</c:v>
                </c:pt>
                <c:pt idx="34">
                  <c:v>1.0713569999999999</c:v>
                </c:pt>
                <c:pt idx="35">
                  <c:v>1.1766030000000001</c:v>
                </c:pt>
                <c:pt idx="36">
                  <c:v>1.2318919999999813</c:v>
                </c:pt>
                <c:pt idx="37">
                  <c:v>1.243557</c:v>
                </c:pt>
                <c:pt idx="38">
                  <c:v>1.2837329999999998</c:v>
                </c:pt>
                <c:pt idx="39">
                  <c:v>1.3897389999999998</c:v>
                </c:pt>
                <c:pt idx="40">
                  <c:v>1.4242319999999893</c:v>
                </c:pt>
                <c:pt idx="41">
                  <c:v>1.4428189999999999</c:v>
                </c:pt>
                <c:pt idx="42">
                  <c:v>1.4719089999999881</c:v>
                </c:pt>
                <c:pt idx="43">
                  <c:v>1.480545</c:v>
                </c:pt>
                <c:pt idx="44">
                  <c:v>1.536254</c:v>
                </c:pt>
                <c:pt idx="45">
                  <c:v>1.5646229999999999</c:v>
                </c:pt>
                <c:pt idx="46">
                  <c:v>1.6108870000000106</c:v>
                </c:pt>
                <c:pt idx="47">
                  <c:v>1.660166</c:v>
                </c:pt>
                <c:pt idx="48">
                  <c:v>1.66256</c:v>
                </c:pt>
                <c:pt idx="49">
                  <c:v>1.6716359999999999</c:v>
                </c:pt>
                <c:pt idx="50">
                  <c:v>1.80419</c:v>
                </c:pt>
                <c:pt idx="51">
                  <c:v>1.8197199999999998</c:v>
                </c:pt>
                <c:pt idx="52">
                  <c:v>1.9092379999999998</c:v>
                </c:pt>
                <c:pt idx="53">
                  <c:v>1.9350739999999982</c:v>
                </c:pt>
                <c:pt idx="54">
                  <c:v>1.9808139999999999</c:v>
                </c:pt>
                <c:pt idx="55">
                  <c:v>1.9856099999999981</c:v>
                </c:pt>
                <c:pt idx="56">
                  <c:v>2.1249539999999998</c:v>
                </c:pt>
                <c:pt idx="57">
                  <c:v>2.1317029999999977</c:v>
                </c:pt>
                <c:pt idx="58">
                  <c:v>2.1796429999999685</c:v>
                </c:pt>
                <c:pt idx="59">
                  <c:v>2.2241580000000001</c:v>
                </c:pt>
                <c:pt idx="60">
                  <c:v>2.2600389999999999</c:v>
                </c:pt>
                <c:pt idx="61">
                  <c:v>2.283782000000024</c:v>
                </c:pt>
                <c:pt idx="62">
                  <c:v>2.2928059999999721</c:v>
                </c:pt>
                <c:pt idx="63">
                  <c:v>2.29447</c:v>
                </c:pt>
                <c:pt idx="64">
                  <c:v>2.3696799999999967</c:v>
                </c:pt>
                <c:pt idx="65">
                  <c:v>2.3760939999999748</c:v>
                </c:pt>
                <c:pt idx="66">
                  <c:v>2.4221810000000001</c:v>
                </c:pt>
                <c:pt idx="67">
                  <c:v>2.4439549999999999</c:v>
                </c:pt>
                <c:pt idx="68">
                  <c:v>2.4792999999999967</c:v>
                </c:pt>
                <c:pt idx="69">
                  <c:v>2.4854270000000001</c:v>
                </c:pt>
                <c:pt idx="70">
                  <c:v>2.488737000000024</c:v>
                </c:pt>
                <c:pt idx="71">
                  <c:v>2.5235920000000012</c:v>
                </c:pt>
                <c:pt idx="72">
                  <c:v>2.6427160000000001</c:v>
                </c:pt>
                <c:pt idx="73">
                  <c:v>2.6847180000000002</c:v>
                </c:pt>
                <c:pt idx="74">
                  <c:v>2.7127859999999977</c:v>
                </c:pt>
                <c:pt idx="75">
                  <c:v>2.7136119999999999</c:v>
                </c:pt>
                <c:pt idx="76">
                  <c:v>2.7185920000000001</c:v>
                </c:pt>
                <c:pt idx="77">
                  <c:v>2.8095300000000001</c:v>
                </c:pt>
                <c:pt idx="78">
                  <c:v>2.8509659999999717</c:v>
                </c:pt>
                <c:pt idx="79">
                  <c:v>2.8553449999999967</c:v>
                </c:pt>
                <c:pt idx="80">
                  <c:v>2.8734979999999997</c:v>
                </c:pt>
                <c:pt idx="81">
                  <c:v>2.9714959999999744</c:v>
                </c:pt>
                <c:pt idx="82">
                  <c:v>2.9785749999999998</c:v>
                </c:pt>
                <c:pt idx="83">
                  <c:v>2.9820189999999767</c:v>
                </c:pt>
                <c:pt idx="84">
                  <c:v>3.0110549999999967</c:v>
                </c:pt>
                <c:pt idx="85">
                  <c:v>3.0525009999999977</c:v>
                </c:pt>
                <c:pt idx="86">
                  <c:v>3.066411</c:v>
                </c:pt>
                <c:pt idx="87">
                  <c:v>3.1099199999999998</c:v>
                </c:pt>
                <c:pt idx="88">
                  <c:v>3.2274340000000294</c:v>
                </c:pt>
                <c:pt idx="89">
                  <c:v>3.2327810000000001</c:v>
                </c:pt>
                <c:pt idx="90">
                  <c:v>3.2458990000000001</c:v>
                </c:pt>
                <c:pt idx="91">
                  <c:v>3.3199519999999967</c:v>
                </c:pt>
                <c:pt idx="92">
                  <c:v>3.4585129999999977</c:v>
                </c:pt>
                <c:pt idx="93">
                  <c:v>3.5034719999999999</c:v>
                </c:pt>
                <c:pt idx="94">
                  <c:v>3.510227</c:v>
                </c:pt>
                <c:pt idx="95">
                  <c:v>3.6093899999999999</c:v>
                </c:pt>
                <c:pt idx="96">
                  <c:v>3.6360209999999977</c:v>
                </c:pt>
                <c:pt idx="97">
                  <c:v>3.729463</c:v>
                </c:pt>
                <c:pt idx="98">
                  <c:v>3.9594169999999762</c:v>
                </c:pt>
                <c:pt idx="99">
                  <c:v>3.9741429999999967</c:v>
                </c:pt>
                <c:pt idx="100">
                  <c:v>4.4063740000000013</c:v>
                </c:pt>
                <c:pt idx="101">
                  <c:v>4.5007789999999996</c:v>
                </c:pt>
                <c:pt idx="102">
                  <c:v>4.5642209999999945</c:v>
                </c:pt>
                <c:pt idx="103">
                  <c:v>5.1838839999999955</c:v>
                </c:pt>
                <c:pt idx="104">
                  <c:v>5.2752440000000034</c:v>
                </c:pt>
                <c:pt idx="105">
                  <c:v>5.2768610000000544</c:v>
                </c:pt>
                <c:pt idx="106">
                  <c:v>5.6962690000000133</c:v>
                </c:pt>
                <c:pt idx="107">
                  <c:v>6.1802729999999997</c:v>
                </c:pt>
                <c:pt idx="108">
                  <c:v>6.2085999999999997</c:v>
                </c:pt>
                <c:pt idx="109">
                  <c:v>6.4070510000000001</c:v>
                </c:pt>
              </c:numCache>
            </c:numRef>
          </c:yVal>
          <c:smooth val="0"/>
          <c:extLst>
            <c:ext xmlns:c16="http://schemas.microsoft.com/office/drawing/2014/chart" uri="{C3380CC4-5D6E-409C-BE32-E72D297353CC}">
              <c16:uniqueId val="{00000001-B50F-4E80-99B1-2E45EFBF7EB7}"/>
            </c:ext>
          </c:extLst>
        </c:ser>
        <c:dLbls>
          <c:showLegendKey val="0"/>
          <c:showVal val="0"/>
          <c:showCatName val="0"/>
          <c:showSerName val="0"/>
          <c:showPercent val="0"/>
          <c:showBubbleSize val="0"/>
        </c:dLbls>
        <c:axId val="117642752"/>
        <c:axId val="117644288"/>
      </c:scatterChart>
      <c:valAx>
        <c:axId val="117642752"/>
        <c:scaling>
          <c:orientation val="minMax"/>
        </c:scaling>
        <c:delete val="0"/>
        <c:axPos val="b"/>
        <c:title>
          <c:tx>
            <c:rich>
              <a:bodyPr/>
              <a:lstStyle/>
              <a:p>
                <a:pPr>
                  <a:defRPr/>
                </a:pPr>
                <a:r>
                  <a:rPr lang="en-US" sz="2000" dirty="0"/>
                  <a:t>GDP per capita, 1960</a:t>
                </a:r>
              </a:p>
            </c:rich>
          </c:tx>
          <c:overlay val="0"/>
        </c:title>
        <c:numFmt formatCode="General" sourceLinked="1"/>
        <c:majorTickMark val="out"/>
        <c:minorTickMark val="none"/>
        <c:tickLblPos val="nextTo"/>
        <c:crossAx val="117644288"/>
        <c:crosses val="autoZero"/>
        <c:crossBetween val="midCat"/>
      </c:valAx>
      <c:valAx>
        <c:axId val="117644288"/>
        <c:scaling>
          <c:orientation val="minMax"/>
        </c:scaling>
        <c:delete val="0"/>
        <c:axPos val="l"/>
        <c:majorGridlines/>
        <c:title>
          <c:tx>
            <c:rich>
              <a:bodyPr rot="0" vert="horz"/>
              <a:lstStyle/>
              <a:p>
                <a:pPr>
                  <a:defRPr/>
                </a:pPr>
                <a:r>
                  <a:rPr lang="en-US" sz="2000" dirty="0"/>
                  <a:t>Growth </a:t>
                </a:r>
              </a:p>
              <a:p>
                <a:pPr>
                  <a:defRPr/>
                </a:pPr>
                <a:r>
                  <a:rPr lang="en-US" sz="2000" dirty="0"/>
                  <a:t>Rate </a:t>
                </a:r>
              </a:p>
              <a:p>
                <a:pPr>
                  <a:defRPr/>
                </a:pPr>
                <a:r>
                  <a:rPr lang="en-US" sz="2000" dirty="0"/>
                  <a:t>1960 - 2007 (%)</a:t>
                </a:r>
              </a:p>
            </c:rich>
          </c:tx>
          <c:layout>
            <c:manualLayout>
              <c:xMode val="edge"/>
              <c:yMode val="edge"/>
              <c:x val="2.407407407407414E-2"/>
              <c:y val="6.5238062175298497E-2"/>
            </c:manualLayout>
          </c:layout>
          <c:overlay val="0"/>
        </c:title>
        <c:numFmt formatCode="#,##0.0" sourceLinked="0"/>
        <c:majorTickMark val="out"/>
        <c:minorTickMark val="none"/>
        <c:tickLblPos val="nextTo"/>
        <c:crossAx val="117642752"/>
        <c:crosses val="autoZero"/>
        <c:crossBetween val="midCat"/>
      </c:valAx>
    </c:plotArea>
    <c:plotVisOnly val="1"/>
    <c:dispBlanksAs val="gap"/>
    <c:showDLblsOverMax val="0"/>
  </c:chart>
  <c:spPr>
    <a:solidFill>
      <a:sysClr val="window" lastClr="FFFFFF"/>
    </a:solidFill>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7CE94A-EBCE-4B46-B3D9-CD26393142FD}" type="datetimeFigureOut">
              <a:rPr lang="en-US" smtClean="0"/>
              <a:t>11/22/18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6C2438-F2BD-4869-92FE-8868061F670C}" type="slidenum">
              <a:rPr lang="en-US" smtClean="0"/>
              <a:t>‹#›</a:t>
            </a:fld>
            <a:endParaRPr lang="en-US"/>
          </a:p>
        </p:txBody>
      </p:sp>
    </p:spTree>
    <p:extLst>
      <p:ext uri="{BB962C8B-B14F-4D97-AF65-F5344CB8AC3E}">
        <p14:creationId xmlns:p14="http://schemas.microsoft.com/office/powerpoint/2010/main" val="2612310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a:t>
            </a:fld>
            <a:endParaRPr lang="en-US"/>
          </a:p>
        </p:txBody>
      </p:sp>
    </p:spTree>
    <p:extLst>
      <p:ext uri="{BB962C8B-B14F-4D97-AF65-F5344CB8AC3E}">
        <p14:creationId xmlns:p14="http://schemas.microsoft.com/office/powerpoint/2010/main" val="1878880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4</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5</a:t>
            </a:fld>
            <a:endParaRPr lang="en-US"/>
          </a:p>
        </p:txBody>
      </p:sp>
    </p:spTree>
    <p:extLst>
      <p:ext uri="{BB962C8B-B14F-4D97-AF65-F5344CB8AC3E}">
        <p14:creationId xmlns:p14="http://schemas.microsoft.com/office/powerpoint/2010/main" val="205289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CA"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6</a:t>
            </a:fld>
            <a:endParaRPr lang="en-US"/>
          </a:p>
        </p:txBody>
      </p:sp>
    </p:spTree>
    <p:extLst>
      <p:ext uri="{BB962C8B-B14F-4D97-AF65-F5344CB8AC3E}">
        <p14:creationId xmlns:p14="http://schemas.microsoft.com/office/powerpoint/2010/main" val="3473598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CA" sz="1100"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7</a:t>
            </a:fld>
            <a:endParaRPr lang="en-US"/>
          </a:p>
        </p:txBody>
      </p:sp>
    </p:spTree>
    <p:extLst>
      <p:ext uri="{BB962C8B-B14F-4D97-AF65-F5344CB8AC3E}">
        <p14:creationId xmlns:p14="http://schemas.microsoft.com/office/powerpoint/2010/main" val="67152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8</a:t>
            </a:fld>
            <a:endParaRPr lang="en-US"/>
          </a:p>
        </p:txBody>
      </p:sp>
    </p:spTree>
    <p:extLst>
      <p:ext uri="{BB962C8B-B14F-4D97-AF65-F5344CB8AC3E}">
        <p14:creationId xmlns:p14="http://schemas.microsoft.com/office/powerpoint/2010/main" val="3571915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9</a:t>
            </a:fld>
            <a:endParaRPr lang="en-US"/>
          </a:p>
        </p:txBody>
      </p:sp>
    </p:spTree>
    <p:extLst>
      <p:ext uri="{BB962C8B-B14F-4D97-AF65-F5344CB8AC3E}">
        <p14:creationId xmlns:p14="http://schemas.microsoft.com/office/powerpoint/2010/main" val="22025933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10</a:t>
            </a:fld>
            <a:endParaRPr lang="en-US"/>
          </a:p>
        </p:txBody>
      </p:sp>
    </p:spTree>
    <p:extLst>
      <p:ext uri="{BB962C8B-B14F-4D97-AF65-F5344CB8AC3E}">
        <p14:creationId xmlns:p14="http://schemas.microsoft.com/office/powerpoint/2010/main" val="2844316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11</a:t>
            </a:fld>
            <a:endParaRPr lang="en-US"/>
          </a:p>
        </p:txBody>
      </p:sp>
    </p:spTree>
    <p:extLst>
      <p:ext uri="{BB962C8B-B14F-4D97-AF65-F5344CB8AC3E}">
        <p14:creationId xmlns:p14="http://schemas.microsoft.com/office/powerpoint/2010/main" val="1564854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8B6C2438-F2BD-4869-92FE-8868061F670C}" type="slidenum">
              <a:rPr lang="en-US" smtClean="0"/>
              <a:t>12</a:t>
            </a:fld>
            <a:endParaRPr lang="en-US"/>
          </a:p>
        </p:txBody>
      </p:sp>
    </p:spTree>
    <p:extLst>
      <p:ext uri="{BB962C8B-B14F-4D97-AF65-F5344CB8AC3E}">
        <p14:creationId xmlns:p14="http://schemas.microsoft.com/office/powerpoint/2010/main" val="3445719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13</a:t>
            </a:fld>
            <a:endParaRPr lang="en-US"/>
          </a:p>
        </p:txBody>
      </p:sp>
    </p:spTree>
    <p:extLst>
      <p:ext uri="{BB962C8B-B14F-4D97-AF65-F5344CB8AC3E}">
        <p14:creationId xmlns:p14="http://schemas.microsoft.com/office/powerpoint/2010/main" val="3047526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14</a:t>
            </a:fld>
            <a:endParaRPr lang="en-US"/>
          </a:p>
        </p:txBody>
      </p:sp>
    </p:spTree>
    <p:extLst>
      <p:ext uri="{BB962C8B-B14F-4D97-AF65-F5344CB8AC3E}">
        <p14:creationId xmlns:p14="http://schemas.microsoft.com/office/powerpoint/2010/main" val="1261893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15</a:t>
            </a:fld>
            <a:endParaRPr lang="en-US"/>
          </a:p>
        </p:txBody>
      </p:sp>
    </p:spTree>
    <p:extLst>
      <p:ext uri="{BB962C8B-B14F-4D97-AF65-F5344CB8AC3E}">
        <p14:creationId xmlns:p14="http://schemas.microsoft.com/office/powerpoint/2010/main" val="2950307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16</a:t>
            </a:fld>
            <a:endParaRPr lang="en-US"/>
          </a:p>
        </p:txBody>
      </p:sp>
    </p:spTree>
    <p:extLst>
      <p:ext uri="{BB962C8B-B14F-4D97-AF65-F5344CB8AC3E}">
        <p14:creationId xmlns:p14="http://schemas.microsoft.com/office/powerpoint/2010/main" val="1386003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17</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18</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19</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20</a:t>
            </a:fld>
            <a:endParaRPr lang="en-US"/>
          </a:p>
        </p:txBody>
      </p:sp>
    </p:spTree>
    <p:extLst>
      <p:ext uri="{BB962C8B-B14F-4D97-AF65-F5344CB8AC3E}">
        <p14:creationId xmlns:p14="http://schemas.microsoft.com/office/powerpoint/2010/main" val="8265515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21</a:t>
            </a:fld>
            <a:endParaRPr lang="en-US"/>
          </a:p>
        </p:txBody>
      </p:sp>
    </p:spTree>
    <p:extLst>
      <p:ext uri="{BB962C8B-B14F-4D97-AF65-F5344CB8AC3E}">
        <p14:creationId xmlns:p14="http://schemas.microsoft.com/office/powerpoint/2010/main" val="40796188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22</a:t>
            </a:fld>
            <a:endParaRPr lang="en-US"/>
          </a:p>
        </p:txBody>
      </p:sp>
    </p:spTree>
    <p:extLst>
      <p:ext uri="{BB962C8B-B14F-4D97-AF65-F5344CB8AC3E}">
        <p14:creationId xmlns:p14="http://schemas.microsoft.com/office/powerpoint/2010/main" val="40709889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23</a:t>
            </a:fld>
            <a:endParaRPr lang="en-US"/>
          </a:p>
        </p:txBody>
      </p:sp>
    </p:spTree>
    <p:extLst>
      <p:ext uri="{BB962C8B-B14F-4D97-AF65-F5344CB8AC3E}">
        <p14:creationId xmlns:p14="http://schemas.microsoft.com/office/powerpoint/2010/main" val="27381733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24</a:t>
            </a:fld>
            <a:endParaRPr lang="en-US"/>
          </a:p>
        </p:txBody>
      </p:sp>
    </p:spTree>
    <p:extLst>
      <p:ext uri="{BB962C8B-B14F-4D97-AF65-F5344CB8AC3E}">
        <p14:creationId xmlns:p14="http://schemas.microsoft.com/office/powerpoint/2010/main" val="26440781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25</a:t>
            </a:fld>
            <a:endParaRPr lang="en-US"/>
          </a:p>
        </p:txBody>
      </p:sp>
    </p:spTree>
    <p:extLst>
      <p:ext uri="{BB962C8B-B14F-4D97-AF65-F5344CB8AC3E}">
        <p14:creationId xmlns:p14="http://schemas.microsoft.com/office/powerpoint/2010/main" val="27381733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26</a:t>
            </a:fld>
            <a:endParaRPr lang="en-US"/>
          </a:p>
        </p:txBody>
      </p:sp>
    </p:spTree>
    <p:extLst>
      <p:ext uri="{BB962C8B-B14F-4D97-AF65-F5344CB8AC3E}">
        <p14:creationId xmlns:p14="http://schemas.microsoft.com/office/powerpoint/2010/main" val="31579951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27</a:t>
            </a:fld>
            <a:endParaRPr lang="en-US"/>
          </a:p>
        </p:txBody>
      </p:sp>
    </p:spTree>
    <p:extLst>
      <p:ext uri="{BB962C8B-B14F-4D97-AF65-F5344CB8AC3E}">
        <p14:creationId xmlns:p14="http://schemas.microsoft.com/office/powerpoint/2010/main" val="40993963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8B6C2438-F2BD-4869-92FE-8868061F670C}" type="slidenum">
              <a:rPr lang="en-US" smtClean="0"/>
              <a:t>28</a:t>
            </a:fld>
            <a:endParaRPr lang="en-US"/>
          </a:p>
        </p:txBody>
      </p:sp>
    </p:spTree>
    <p:extLst>
      <p:ext uri="{BB962C8B-B14F-4D97-AF65-F5344CB8AC3E}">
        <p14:creationId xmlns:p14="http://schemas.microsoft.com/office/powerpoint/2010/main" val="27381733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29</a:t>
            </a:fld>
            <a:endParaRPr lang="en-US"/>
          </a:p>
        </p:txBody>
      </p:sp>
    </p:spTree>
    <p:extLst>
      <p:ext uri="{BB962C8B-B14F-4D97-AF65-F5344CB8AC3E}">
        <p14:creationId xmlns:p14="http://schemas.microsoft.com/office/powerpoint/2010/main" val="9033094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30</a:t>
            </a:fld>
            <a:endParaRPr lang="en-US"/>
          </a:p>
        </p:txBody>
      </p:sp>
    </p:spTree>
    <p:extLst>
      <p:ext uri="{BB962C8B-B14F-4D97-AF65-F5344CB8AC3E}">
        <p14:creationId xmlns:p14="http://schemas.microsoft.com/office/powerpoint/2010/main" val="3174104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31</a:t>
            </a:fld>
            <a:endParaRPr lang="en-US"/>
          </a:p>
        </p:txBody>
      </p:sp>
    </p:spTree>
    <p:extLst>
      <p:ext uri="{BB962C8B-B14F-4D97-AF65-F5344CB8AC3E}">
        <p14:creationId xmlns:p14="http://schemas.microsoft.com/office/powerpoint/2010/main" val="29491695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32</a:t>
            </a:fld>
            <a:endParaRPr lang="en-US"/>
          </a:p>
        </p:txBody>
      </p:sp>
    </p:spTree>
    <p:extLst>
      <p:ext uri="{BB962C8B-B14F-4D97-AF65-F5344CB8AC3E}">
        <p14:creationId xmlns:p14="http://schemas.microsoft.com/office/powerpoint/2010/main" val="2332137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dirty="0">
              <a:latin typeface="Calibri" pitchFamily="34" charset="0"/>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33</a:t>
            </a:fld>
            <a:endParaRPr lang="en-US"/>
          </a:p>
        </p:txBody>
      </p:sp>
    </p:spTree>
    <p:extLst>
      <p:ext uri="{BB962C8B-B14F-4D97-AF65-F5344CB8AC3E}">
        <p14:creationId xmlns:p14="http://schemas.microsoft.com/office/powerpoint/2010/main" val="34552426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effectLst/>
            </a:endParaRPr>
          </a:p>
        </p:txBody>
      </p:sp>
      <p:sp>
        <p:nvSpPr>
          <p:cNvPr id="4" name="Slide Number Placeholder 3"/>
          <p:cNvSpPr>
            <a:spLocks noGrp="1"/>
          </p:cNvSpPr>
          <p:nvPr>
            <p:ph type="sldNum" sz="quarter" idx="10"/>
          </p:nvPr>
        </p:nvSpPr>
        <p:spPr/>
        <p:txBody>
          <a:bodyPr/>
          <a:lstStyle/>
          <a:p>
            <a:fld id="{8B6C2438-F2BD-4869-92FE-8868061F670C}" type="slidenum">
              <a:rPr lang="en-US" smtClean="0"/>
              <a:t>34</a:t>
            </a:fld>
            <a:endParaRPr lang="en-US"/>
          </a:p>
        </p:txBody>
      </p:sp>
    </p:spTree>
    <p:extLst>
      <p:ext uri="{BB962C8B-B14F-4D97-AF65-F5344CB8AC3E}">
        <p14:creationId xmlns:p14="http://schemas.microsoft.com/office/powerpoint/2010/main" val="14042541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baseline="0" dirty="0"/>
          </a:p>
        </p:txBody>
      </p:sp>
      <p:sp>
        <p:nvSpPr>
          <p:cNvPr id="4" name="Slide Number Placeholder 3"/>
          <p:cNvSpPr>
            <a:spLocks noGrp="1"/>
          </p:cNvSpPr>
          <p:nvPr>
            <p:ph type="sldNum" sz="quarter" idx="10"/>
          </p:nvPr>
        </p:nvSpPr>
        <p:spPr/>
        <p:txBody>
          <a:bodyPr/>
          <a:lstStyle/>
          <a:p>
            <a:fld id="{8B6C2438-F2BD-4869-92FE-8868061F670C}" type="slidenum">
              <a:rPr lang="en-US" smtClean="0"/>
              <a:t>35</a:t>
            </a:fld>
            <a:endParaRPr lang="en-US"/>
          </a:p>
        </p:txBody>
      </p:sp>
    </p:spTree>
    <p:extLst>
      <p:ext uri="{BB962C8B-B14F-4D97-AF65-F5344CB8AC3E}">
        <p14:creationId xmlns:p14="http://schemas.microsoft.com/office/powerpoint/2010/main" val="2985102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9B3078C5-722A-4001-8420-F72C3CA21430}" type="datetime1">
              <a:rPr lang="en-US" smtClean="0"/>
              <a:t>11/22/18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3977D60-5343-49E1-BD8C-CA39C39BE7A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DFC01327-AC9D-47CA-A3A6-8AE7B21B7D4B}"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0E1495A5-72B4-4855-BA26-797C0B32AF7D}"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FFDA244-928E-4686-B461-DE34F28B143C}" type="datetime1">
              <a:rPr lang="en-US" smtClean="0"/>
              <a:t>11/22/18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23E5E5E-83CB-4052-B29C-BCBF0FDEB87F}" type="datetime1">
              <a:rPr lang="en-US" smtClean="0"/>
              <a:t>11/22/18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66B3D10-4BE7-4BAD-A3F4-E203A12696C0}" type="datetime1">
              <a:rPr lang="en-US" smtClean="0"/>
              <a:t>11/22/18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977D60-5343-49E1-BD8C-CA39C39BE7A5}" type="slidenum">
              <a:rPr lang="en-US" smtClean="0"/>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4A4A62-493A-41DC-ADAA-46F5E5C45175}" type="datetime1">
              <a:rPr lang="en-US" smtClean="0"/>
              <a:t>11/22/18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167A6D48-1D1E-4059-BA50-37B15A709674}" type="datetime1">
              <a:rPr lang="en-US" smtClean="0"/>
              <a:t>11/22/18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977D60-5343-49E1-BD8C-CA39C39BE7A5}"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506E065-0A59-4CF2-AAFB-676C72B3BC44}" type="datetime1">
              <a:rPr lang="en-US" smtClean="0"/>
              <a:t>11/22/18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3977D60-5343-49E1-BD8C-CA39C39BE7A5}"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BB971E3-2099-4AF2-81BA-6A30A7769FD7}"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8C54FDA-7EF0-496A-835A-6313DAD44881}" type="datetime1">
              <a:rPr lang="en-US" smtClean="0"/>
              <a:t>11/22/18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977D60-5343-49E1-BD8C-CA39C39BE7A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6C02B17-4CC2-4094-8E6C-07C64C3F5CBC}" type="datetime1">
              <a:rPr lang="en-US" smtClean="0"/>
              <a:t>11/22/18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3977D60-5343-49E1-BD8C-CA39C39BE7A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977D60-5343-49E1-BD8C-CA39C39BE7A5}" type="slidenum">
              <a:rPr lang="en-US" smtClean="0"/>
              <a:t>1</a:t>
            </a:fld>
            <a:endParaRPr lang="en-US"/>
          </a:p>
        </p:txBody>
      </p:sp>
      <p:sp>
        <p:nvSpPr>
          <p:cNvPr id="10" name="Title 1">
            <a:extLst>
              <a:ext uri="{FF2B5EF4-FFF2-40B4-BE49-F238E27FC236}">
                <a16:creationId xmlns:a16="http://schemas.microsoft.com/office/drawing/2014/main" id="{C1F619EF-4488-4994-9515-E05B061934ED}"/>
              </a:ext>
            </a:extLst>
          </p:cNvPr>
          <p:cNvSpPr txBox="1">
            <a:spLocks/>
          </p:cNvSpPr>
          <p:nvPr/>
        </p:nvSpPr>
        <p:spPr>
          <a:xfrm>
            <a:off x="457200" y="2362200"/>
            <a:ext cx="7772400" cy="3200400"/>
          </a:xfrm>
          <a:prstGeom prst="rect">
            <a:avLst/>
          </a:prstGeom>
        </p:spPr>
        <p:txBody>
          <a:bodyPr vert="horz" anchor="b">
            <a:normAutofit/>
            <a:scene3d>
              <a:camera prst="orthographicFront"/>
              <a:lightRig rig="soft" dir="t"/>
            </a:scene3d>
            <a:sp3d prstMaterial="softEdge">
              <a:bevelT w="25400" h="25400"/>
            </a:sp3d>
          </a:bodyPr>
          <a:lstStyle>
            <a:lvl1pPr algn="r" rtl="0" eaLnBrk="1" latinLnBrk="0" hangingPunct="1">
              <a:spcBef>
                <a:spcPct val="0"/>
              </a:spcBef>
              <a:buNone/>
              <a:defRPr kumimoji="0" sz="48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US" sz="3600" dirty="0">
                <a:effectLst/>
              </a:rPr>
              <a:t>Sessions 3 and 4</a:t>
            </a:r>
          </a:p>
          <a:p>
            <a:pPr algn="ctr"/>
            <a:endParaRPr lang="en-US" sz="3200" dirty="0">
              <a:effectLst/>
            </a:endParaRPr>
          </a:p>
          <a:p>
            <a:pPr algn="ctr"/>
            <a:r>
              <a:rPr lang="en-US" dirty="0">
                <a:effectLst/>
              </a:rPr>
              <a:t>Theories of economic growth and development</a:t>
            </a:r>
            <a:endParaRPr lang="en-US" sz="6000" dirty="0">
              <a:effectLst/>
            </a:endParaRPr>
          </a:p>
          <a:p>
            <a:pPr algn="ctr"/>
            <a:r>
              <a:rPr lang="en-US" sz="3600" dirty="0">
                <a:effectLst/>
              </a:rPr>
              <a:t>(Part 2)</a:t>
            </a:r>
          </a:p>
        </p:txBody>
      </p:sp>
    </p:spTree>
    <p:extLst>
      <p:ext uri="{BB962C8B-B14F-4D97-AF65-F5344CB8AC3E}">
        <p14:creationId xmlns:p14="http://schemas.microsoft.com/office/powerpoint/2010/main" val="810894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3977D60-5343-49E1-BD8C-CA39C39BE7A5}" type="slidenum">
              <a:rPr lang="en-US" smtClean="0"/>
              <a:t>2</a:t>
            </a:fld>
            <a:endParaRPr lang="en-US"/>
          </a:p>
        </p:txBody>
      </p:sp>
      <p:sp>
        <p:nvSpPr>
          <p:cNvPr id="9" name="TextBox 8"/>
          <p:cNvSpPr txBox="1"/>
          <p:nvPr/>
        </p:nvSpPr>
        <p:spPr>
          <a:xfrm>
            <a:off x="381000" y="1066800"/>
            <a:ext cx="8534400" cy="5509200"/>
          </a:xfrm>
          <a:prstGeom prst="rect">
            <a:avLst/>
          </a:prstGeom>
          <a:noFill/>
        </p:spPr>
        <p:txBody>
          <a:bodyPr wrap="square" rtlCol="0">
            <a:spAutoFit/>
          </a:bodyPr>
          <a:lstStyle/>
          <a:p>
            <a:pPr lvl="0">
              <a:buClr>
                <a:schemeClr val="accent1"/>
              </a:buClr>
            </a:pPr>
            <a:r>
              <a:rPr lang="en-US" sz="2000" i="1" dirty="0">
                <a:solidFill>
                  <a:srgbClr val="2891AA"/>
                </a:solidFill>
              </a:rPr>
              <a:t>0. Economic nationalism</a:t>
            </a:r>
          </a:p>
          <a:p>
            <a:pPr lvl="0">
              <a:buClr>
                <a:schemeClr val="accent1"/>
              </a:buClr>
            </a:pPr>
            <a:endParaRPr lang="en-US" sz="1600" i="1" dirty="0">
              <a:solidFill>
                <a:srgbClr val="2891AA"/>
              </a:solidFill>
            </a:endParaRPr>
          </a:p>
          <a:p>
            <a:pPr lvl="0">
              <a:buClr>
                <a:schemeClr val="accent1"/>
              </a:buClr>
            </a:pPr>
            <a:r>
              <a:rPr lang="en-US" sz="2000" dirty="0">
                <a:solidFill>
                  <a:srgbClr val="2891AA"/>
                </a:solidFill>
              </a:rPr>
              <a:t>1. Modernization theory</a:t>
            </a:r>
          </a:p>
          <a:p>
            <a:pPr marL="800100" lvl="1" indent="-342900">
              <a:buClr>
                <a:schemeClr val="accent1"/>
              </a:buClr>
              <a:buFont typeface="Wingdings 3" panose="05040102010807070707" pitchFamily="18" charset="2"/>
              <a:buChar char="}"/>
            </a:pPr>
            <a:r>
              <a:rPr lang="en-US" sz="2000" dirty="0">
                <a:solidFill>
                  <a:srgbClr val="2891AA"/>
                </a:solidFill>
              </a:rPr>
              <a:t>Rostow's Linear-Stages-of-Growth-Model</a:t>
            </a:r>
          </a:p>
          <a:p>
            <a:pPr marL="800100" lvl="1" indent="-342900">
              <a:buClr>
                <a:schemeClr val="accent1"/>
              </a:buClr>
              <a:buFont typeface="Wingdings 3" panose="05040102010807070707" pitchFamily="18" charset="2"/>
              <a:buChar char="}"/>
            </a:pPr>
            <a:r>
              <a:rPr lang="en-US" sz="2000" dirty="0">
                <a:solidFill>
                  <a:srgbClr val="2891AA"/>
                </a:solidFill>
              </a:rPr>
              <a:t>Harrod-</a:t>
            </a:r>
            <a:r>
              <a:rPr lang="en-US" sz="2000" dirty="0" err="1">
                <a:solidFill>
                  <a:srgbClr val="2891AA"/>
                </a:solidFill>
              </a:rPr>
              <a:t>Domar</a:t>
            </a:r>
            <a:r>
              <a:rPr lang="en-US" sz="2000" dirty="0">
                <a:solidFill>
                  <a:srgbClr val="2891AA"/>
                </a:solidFill>
              </a:rPr>
              <a:t> growth model</a:t>
            </a:r>
          </a:p>
          <a:p>
            <a:pPr lvl="0">
              <a:buClr>
                <a:schemeClr val="accent1"/>
              </a:buClr>
            </a:pPr>
            <a:endParaRPr lang="en-US" sz="1600" dirty="0">
              <a:solidFill>
                <a:srgbClr val="2891AA"/>
              </a:solidFill>
            </a:endParaRPr>
          </a:p>
          <a:p>
            <a:pPr lvl="0">
              <a:buClr>
                <a:schemeClr val="accent1"/>
              </a:buClr>
            </a:pPr>
            <a:r>
              <a:rPr lang="en-US" sz="2000" dirty="0">
                <a:solidFill>
                  <a:srgbClr val="2891AA"/>
                </a:solidFill>
              </a:rPr>
              <a:t>2. Structural-change theory</a:t>
            </a:r>
          </a:p>
          <a:p>
            <a:pPr marL="800100" lvl="1" indent="-342900">
              <a:buClr>
                <a:schemeClr val="accent1"/>
              </a:buClr>
              <a:buFont typeface="Wingdings 3" panose="05040102010807070707" pitchFamily="18" charset="2"/>
              <a:buChar char="}"/>
            </a:pPr>
            <a:r>
              <a:rPr lang="en-US" sz="2000" dirty="0">
                <a:solidFill>
                  <a:srgbClr val="2891AA"/>
                </a:solidFill>
              </a:rPr>
              <a:t>Lewis model</a:t>
            </a:r>
          </a:p>
          <a:p>
            <a:pPr>
              <a:buClr>
                <a:schemeClr val="accent1"/>
              </a:buClr>
            </a:pPr>
            <a:endParaRPr lang="en-US" sz="1600" dirty="0">
              <a:solidFill>
                <a:srgbClr val="2891AA"/>
              </a:solidFill>
            </a:endParaRPr>
          </a:p>
          <a:p>
            <a:pPr>
              <a:buClr>
                <a:schemeClr val="accent1"/>
              </a:buClr>
            </a:pPr>
            <a:r>
              <a:rPr lang="en-US" sz="2000" dirty="0">
                <a:solidFill>
                  <a:srgbClr val="2891AA"/>
                </a:solidFill>
              </a:rPr>
              <a:t>3. Dependency theory</a:t>
            </a:r>
          </a:p>
          <a:p>
            <a:pPr>
              <a:buClr>
                <a:schemeClr val="accent1"/>
              </a:buClr>
            </a:pPr>
            <a:endParaRPr lang="en-US" sz="1600" dirty="0">
              <a:solidFill>
                <a:srgbClr val="2891AA"/>
              </a:solidFill>
            </a:endParaRPr>
          </a:p>
          <a:p>
            <a:pPr>
              <a:buClr>
                <a:schemeClr val="accent1"/>
              </a:buClr>
            </a:pPr>
            <a:r>
              <a:rPr lang="en-US" sz="2000" b="1" dirty="0">
                <a:solidFill>
                  <a:srgbClr val="2891AA"/>
                </a:solidFill>
              </a:rPr>
              <a:t>4. Neoclassical theory of development</a:t>
            </a:r>
          </a:p>
          <a:p>
            <a:pPr marL="800100" lvl="1" indent="-342900">
              <a:buClr>
                <a:schemeClr val="accent1"/>
              </a:buClr>
              <a:buFont typeface="Wingdings 3" panose="05040102010807070707" pitchFamily="18" charset="2"/>
              <a:buChar char="}"/>
            </a:pPr>
            <a:r>
              <a:rPr lang="en-US" sz="2000" b="1" dirty="0">
                <a:solidFill>
                  <a:srgbClr val="2891AA"/>
                </a:solidFill>
              </a:rPr>
              <a:t>	Solow growth model</a:t>
            </a:r>
          </a:p>
          <a:p>
            <a:pPr marL="800100" lvl="1" indent="-342900">
              <a:buClr>
                <a:schemeClr val="accent1"/>
              </a:buClr>
              <a:buFont typeface="Wingdings 3" panose="05040102010807070707" pitchFamily="18" charset="2"/>
              <a:buChar char="}"/>
            </a:pPr>
            <a:r>
              <a:rPr lang="en-US" sz="2000" b="1" dirty="0">
                <a:solidFill>
                  <a:srgbClr val="2891AA"/>
                </a:solidFill>
              </a:rPr>
              <a:t>	Endogenous growth models</a:t>
            </a:r>
          </a:p>
          <a:p>
            <a:pPr>
              <a:buClr>
                <a:schemeClr val="accent1"/>
              </a:buClr>
            </a:pPr>
            <a:endParaRPr lang="en-US" sz="1600" dirty="0">
              <a:solidFill>
                <a:srgbClr val="2891AA"/>
              </a:solidFill>
            </a:endParaRPr>
          </a:p>
          <a:p>
            <a:pPr>
              <a:buClr>
                <a:schemeClr val="accent1"/>
              </a:buClr>
            </a:pPr>
            <a:r>
              <a:rPr lang="en-US" sz="2000" dirty="0">
                <a:solidFill>
                  <a:srgbClr val="2891AA"/>
                </a:solidFill>
              </a:rPr>
              <a:t>5. Institutional theory of development (Session 9)</a:t>
            </a:r>
          </a:p>
          <a:p>
            <a:pPr marL="342900" lvl="0" indent="-342900">
              <a:buClr>
                <a:schemeClr val="accent1"/>
              </a:buClr>
              <a:buFont typeface="Wingdings 3" panose="05040102010807070707" pitchFamily="18" charset="2"/>
              <a:buChar char="}"/>
            </a:pPr>
            <a:endParaRPr lang="en-US" sz="2000" dirty="0">
              <a:solidFill>
                <a:srgbClr val="2891AA"/>
              </a:solidFill>
            </a:endParaRPr>
          </a:p>
          <a:p>
            <a:pPr marL="342900" lvl="0" indent="-342900">
              <a:buClr>
                <a:schemeClr val="accent1"/>
              </a:buClr>
              <a:buFont typeface="Wingdings 3" panose="05040102010807070707" pitchFamily="18" charset="2"/>
              <a:buChar char="}"/>
            </a:pPr>
            <a:endParaRPr lang="en-CA" sz="2000" dirty="0">
              <a:latin typeface="Calibri" pitchFamily="34" charset="0"/>
            </a:endParaRPr>
          </a:p>
        </p:txBody>
      </p:sp>
    </p:spTree>
    <p:extLst>
      <p:ext uri="{BB962C8B-B14F-4D97-AF65-F5344CB8AC3E}">
        <p14:creationId xmlns:p14="http://schemas.microsoft.com/office/powerpoint/2010/main" val="3559779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4. Neoclassical theory of development</a:t>
            </a:r>
            <a:endParaRPr lang="en-CA" sz="3600" dirty="0">
              <a:solidFill>
                <a:srgbClr val="2891AA"/>
              </a:solidFill>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3</a:t>
            </a:fld>
            <a:endParaRPr lang="en-US"/>
          </a:p>
        </p:txBody>
      </p:sp>
      <p:sp>
        <p:nvSpPr>
          <p:cNvPr id="9" name="TextBox 8"/>
          <p:cNvSpPr txBox="1"/>
          <p:nvPr/>
        </p:nvSpPr>
        <p:spPr>
          <a:xfrm>
            <a:off x="381000" y="1066800"/>
            <a:ext cx="8534400" cy="4401205"/>
          </a:xfrm>
          <a:prstGeom prst="rect">
            <a:avLst/>
          </a:prstGeom>
          <a:noFill/>
        </p:spPr>
        <p:txBody>
          <a:bodyPr wrap="square" rtlCol="0">
            <a:spAutoFit/>
          </a:bodyPr>
          <a:lstStyle/>
          <a:p>
            <a:pPr marL="342900" lvl="0" indent="-342900">
              <a:buClr>
                <a:schemeClr val="accent1"/>
              </a:buClr>
              <a:buFont typeface="Wingdings 3" panose="05040102010807070707" pitchFamily="18" charset="2"/>
              <a:buChar char="}"/>
            </a:pPr>
            <a:r>
              <a:rPr lang="en-US" sz="2000" dirty="0">
                <a:latin typeface="Calibri" pitchFamily="34" charset="0"/>
              </a:rPr>
              <a:t>First gaining prominence with the rise of several conservative governments in the developed world during the 1980s, neoclassical theories represent a radical shift away from International Dependence Theories.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Neoclassical theories argue that governments should not intervene in the economy; in other words, these theories are claiming that an unobstructed free market is the best means of inducing rapid and successful development.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Competitive free markets unrestrained by excessive government regulation are seen as being able to naturally ensure that the allocation of resources occurs with the greatest efficiency possible and the economic growth is raised and stabilized.</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It is important to note that there are several different approaches within the realm of neoclassical theory, each with subtle, but important, differences in their views regarding the extent to which the market should be left unregulated. </a:t>
            </a:r>
            <a:endParaRPr lang="en-CA" sz="2000" dirty="0">
              <a:latin typeface="Calibri" pitchFamily="34" charset="0"/>
            </a:endParaRPr>
          </a:p>
        </p:txBody>
      </p:sp>
    </p:spTree>
    <p:extLst>
      <p:ext uri="{BB962C8B-B14F-4D97-AF65-F5344CB8AC3E}">
        <p14:creationId xmlns:p14="http://schemas.microsoft.com/office/powerpoint/2010/main" val="2767712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4. Neoclassical theory of development</a:t>
            </a:r>
            <a:endParaRPr lang="en-CA" sz="3600" dirty="0">
              <a:solidFill>
                <a:srgbClr val="2891AA"/>
              </a:solidFill>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4</a:t>
            </a:fld>
            <a:endParaRPr lang="en-US"/>
          </a:p>
        </p:txBody>
      </p:sp>
      <p:sp>
        <p:nvSpPr>
          <p:cNvPr id="9" name="TextBox 8"/>
          <p:cNvSpPr txBox="1"/>
          <p:nvPr/>
        </p:nvSpPr>
        <p:spPr>
          <a:xfrm>
            <a:off x="381000" y="1066800"/>
            <a:ext cx="8534400" cy="4708981"/>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000" dirty="0">
                <a:latin typeface="Calibri" pitchFamily="34" charset="0"/>
              </a:rPr>
              <a:t>Different views of the neoclassical theory:</a:t>
            </a:r>
          </a:p>
          <a:p>
            <a:pPr marL="800100" lvl="1" indent="-342900">
              <a:buClr>
                <a:schemeClr val="accent1"/>
              </a:buClr>
              <a:buFont typeface="Wingdings 3" panose="05040102010807070707" pitchFamily="18" charset="2"/>
              <a:buChar char="}"/>
            </a:pPr>
            <a:r>
              <a:rPr lang="en-US" dirty="0">
                <a:latin typeface="Calibri" pitchFamily="34" charset="0"/>
              </a:rPr>
              <a:t>free market approach</a:t>
            </a:r>
          </a:p>
          <a:p>
            <a:pPr marL="800100" lvl="1" indent="-342900">
              <a:buClr>
                <a:schemeClr val="accent1"/>
              </a:buClr>
              <a:buFont typeface="Wingdings 3" panose="05040102010807070707" pitchFamily="18" charset="2"/>
              <a:buChar char="}"/>
            </a:pPr>
            <a:r>
              <a:rPr lang="en-US" dirty="0">
                <a:latin typeface="Calibri" pitchFamily="34" charset="0"/>
              </a:rPr>
              <a:t>public-choice theory </a:t>
            </a:r>
          </a:p>
          <a:p>
            <a:pPr marL="800100" lvl="1" indent="-342900">
              <a:buClr>
                <a:schemeClr val="accent1"/>
              </a:buClr>
              <a:buFont typeface="Wingdings 3" panose="05040102010807070707" pitchFamily="18" charset="2"/>
              <a:buChar char="}"/>
            </a:pPr>
            <a:r>
              <a:rPr lang="en-US" dirty="0">
                <a:latin typeface="Calibri" pitchFamily="34" charset="0"/>
              </a:rPr>
              <a:t>market-friendly approach</a:t>
            </a:r>
            <a:endParaRPr lang="en-CA"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Of the three, both the free-market approach and public-choice theory contend that the market should be totally free, meaning that any intervention by the government is necessarily bad. Public-choice theory is arguably the more radical of the two with its view, closely associated with libertarianism, that governments themselves are rarely good and therefore should be as minimal as possible.</a:t>
            </a:r>
            <a:endParaRPr lang="en-CA"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The market-friendly approach, unlike the other two, is a more recent development and is often associated with the World Bank. This approach still advocates free markets but recognizes that there are many imperfections in the markets of many developing nations and thus argues that some government intervention is an effective means of fixing such imperfections.</a:t>
            </a:r>
            <a:endParaRPr lang="en-CA" sz="2000" dirty="0">
              <a:latin typeface="Calibri" pitchFamily="34" charset="0"/>
            </a:endParaRPr>
          </a:p>
        </p:txBody>
      </p:sp>
    </p:spTree>
    <p:extLst>
      <p:ext uri="{BB962C8B-B14F-4D97-AF65-F5344CB8AC3E}">
        <p14:creationId xmlns:p14="http://schemas.microsoft.com/office/powerpoint/2010/main" val="953055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953000"/>
          </a:xfrm>
        </p:spPr>
        <p:txBody>
          <a:bodyPr>
            <a:normAutofit lnSpcReduction="10000"/>
          </a:bodyPr>
          <a:lstStyle/>
          <a:p>
            <a:pPr marL="342900" indent="-342900">
              <a:buFont typeface="Wingdings 3" pitchFamily="18" charset="2"/>
              <a:buChar char="}"/>
            </a:pPr>
            <a:r>
              <a:rPr lang="en-US" sz="2400" dirty="0">
                <a:solidFill>
                  <a:schemeClr val="accent1"/>
                </a:solidFill>
                <a:latin typeface="Calibri" pitchFamily="34" charset="0"/>
              </a:rPr>
              <a:t>Empirical observations</a:t>
            </a:r>
          </a:p>
          <a:p>
            <a:pPr marL="598932" lvl="1" indent="-342900">
              <a:buClr>
                <a:schemeClr val="tx1"/>
              </a:buClr>
              <a:buFont typeface="Courier New" pitchFamily="49" charset="0"/>
              <a:buChar char="o"/>
            </a:pPr>
            <a:r>
              <a:rPr lang="en-US" sz="2200" dirty="0">
                <a:latin typeface="Calibri" pitchFamily="34" charset="0"/>
              </a:rPr>
              <a:t>Human capital and technical change are important (countering capital fundamentalism).</a:t>
            </a:r>
          </a:p>
          <a:p>
            <a:pPr marL="598932" lvl="1" indent="-342900">
              <a:buClr>
                <a:schemeClr val="tx1"/>
              </a:buClr>
              <a:buFont typeface="Courier New" pitchFamily="49" charset="0"/>
              <a:buChar char="o"/>
            </a:pPr>
            <a:r>
              <a:rPr lang="en-US" sz="2200" dirty="0">
                <a:latin typeface="Calibri" pitchFamily="34" charset="0"/>
              </a:rPr>
              <a:t>Even peasants respond to economic incentives (countering structuralism).</a:t>
            </a:r>
          </a:p>
          <a:p>
            <a:pPr marL="598932" lvl="1" indent="-342900">
              <a:buClr>
                <a:schemeClr val="tx1"/>
              </a:buClr>
              <a:buFont typeface="Courier New" pitchFamily="49" charset="0"/>
              <a:buChar char="o"/>
            </a:pPr>
            <a:r>
              <a:rPr lang="en-US" sz="2200" dirty="0">
                <a:latin typeface="Calibri" pitchFamily="34" charset="0"/>
              </a:rPr>
              <a:t>Growth through capital accumulation and technical change is possible even in agriculture (countering some versions of dualism).</a:t>
            </a:r>
          </a:p>
          <a:p>
            <a:pPr marL="598932" lvl="1" indent="-342900">
              <a:buFont typeface="Wingdings 3" pitchFamily="18" charset="2"/>
              <a:buChar char="}"/>
            </a:pPr>
            <a:endParaRPr lang="en-US" sz="2400" dirty="0">
              <a:latin typeface="Calibri" pitchFamily="34" charset="0"/>
            </a:endParaRPr>
          </a:p>
          <a:p>
            <a:pPr marL="342900" indent="-342900">
              <a:buFont typeface="Wingdings 3" pitchFamily="18" charset="2"/>
              <a:buChar char="}"/>
            </a:pPr>
            <a:r>
              <a:rPr lang="en-US" sz="2400" dirty="0">
                <a:solidFill>
                  <a:schemeClr val="accent1"/>
                </a:solidFill>
                <a:latin typeface="Calibri" pitchFamily="34" charset="0"/>
              </a:rPr>
              <a:t>Theoretical themes</a:t>
            </a:r>
          </a:p>
          <a:p>
            <a:pPr marL="598932" lvl="1" indent="-342900">
              <a:buClr>
                <a:schemeClr val="tx1"/>
              </a:buClr>
              <a:buFont typeface="Courier New" pitchFamily="49" charset="0"/>
              <a:buChar char="o"/>
            </a:pPr>
            <a:r>
              <a:rPr lang="en-US" sz="2200" dirty="0">
                <a:latin typeface="Calibri" pitchFamily="34" charset="0"/>
              </a:rPr>
              <a:t>Technical change is critical for understanding growth.</a:t>
            </a:r>
          </a:p>
          <a:p>
            <a:pPr marL="598932" lvl="1" indent="-342900">
              <a:buClr>
                <a:schemeClr val="tx1"/>
              </a:buClr>
              <a:buFont typeface="Courier New" pitchFamily="49" charset="0"/>
              <a:buChar char="o"/>
            </a:pPr>
            <a:r>
              <a:rPr lang="en-US" sz="2200" dirty="0">
                <a:latin typeface="Calibri" pitchFamily="34" charset="0"/>
              </a:rPr>
              <a:t>Human capital is important, too.</a:t>
            </a:r>
          </a:p>
          <a:p>
            <a:pPr marL="598932" lvl="1" indent="-342900">
              <a:buClr>
                <a:schemeClr val="tx1"/>
              </a:buClr>
              <a:buFont typeface="Courier New" pitchFamily="49" charset="0"/>
              <a:buChar char="o"/>
            </a:pPr>
            <a:r>
              <a:rPr lang="en-US" sz="2200" dirty="0">
                <a:latin typeface="Calibri" pitchFamily="34" charset="0"/>
              </a:rPr>
              <a:t>Neoclassical decision-makers deliver ideal growth, so it might be better to pull government out of the economy.</a:t>
            </a:r>
          </a:p>
          <a:p>
            <a:pPr marL="598932" lvl="1" indent="-342900">
              <a:buClr>
                <a:schemeClr val="tx1"/>
              </a:buClr>
              <a:buFont typeface="Courier New" pitchFamily="49" charset="0"/>
              <a:buChar char="o"/>
            </a:pPr>
            <a:endParaRPr lang="en-US" sz="2200" dirty="0">
              <a:latin typeface="Calibri" pitchFamily="34" charset="0"/>
            </a:endParaRPr>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The 1960s and 1970s</a:t>
            </a:r>
          </a:p>
        </p:txBody>
      </p:sp>
      <p:sp>
        <p:nvSpPr>
          <p:cNvPr id="6" name="Slide Number Placeholder 5"/>
          <p:cNvSpPr>
            <a:spLocks noGrp="1"/>
          </p:cNvSpPr>
          <p:nvPr>
            <p:ph type="sldNum" sz="quarter" idx="12"/>
          </p:nvPr>
        </p:nvSpPr>
        <p:spPr/>
        <p:txBody>
          <a:bodyPr/>
          <a:lstStyle/>
          <a:p>
            <a:fld id="{B3977D60-5343-49E1-BD8C-CA39C39BE7A5}" type="slidenum">
              <a:rPr lang="en-US" smtClean="0"/>
              <a:t>5</a:t>
            </a:fld>
            <a:endParaRPr lang="en-US"/>
          </a:p>
        </p:txBody>
      </p:sp>
    </p:spTree>
    <p:extLst>
      <p:ext uri="{BB962C8B-B14F-4D97-AF65-F5344CB8AC3E}">
        <p14:creationId xmlns:p14="http://schemas.microsoft.com/office/powerpoint/2010/main" val="3896548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The simple neoclassical growth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6</a:t>
            </a:fld>
            <a:endParaRPr lang="en-US"/>
          </a:p>
        </p:txBody>
      </p:sp>
      <p:sp>
        <p:nvSpPr>
          <p:cNvPr id="8" name="Content Placeholder 1">
            <a:extLst>
              <a:ext uri="{FF2B5EF4-FFF2-40B4-BE49-F238E27FC236}">
                <a16:creationId xmlns:a16="http://schemas.microsoft.com/office/drawing/2014/main" id="{2073E509-AB3E-42FD-923F-20A293ADC284}"/>
              </a:ext>
            </a:extLst>
          </p:cNvPr>
          <p:cNvSpPr>
            <a:spLocks noGrp="1"/>
          </p:cNvSpPr>
          <p:nvPr>
            <p:ph idx="1"/>
          </p:nvPr>
        </p:nvSpPr>
        <p:spPr>
          <a:xfrm>
            <a:off x="457200" y="1481328"/>
            <a:ext cx="8229600" cy="4525963"/>
          </a:xfrm>
        </p:spPr>
        <p:txBody>
          <a:bodyPr>
            <a:normAutofit/>
          </a:bodyPr>
          <a:lstStyle/>
          <a:p>
            <a:pPr marL="457200" indent="-457200">
              <a:buFont typeface="Wingdings 3" pitchFamily="18" charset="2"/>
              <a:buChar char="}"/>
            </a:pPr>
            <a:r>
              <a:rPr lang="en-US" sz="2600" dirty="0">
                <a:solidFill>
                  <a:schemeClr val="accent1"/>
                </a:solidFill>
                <a:latin typeface="Calibri" pitchFamily="34" charset="0"/>
              </a:rPr>
              <a:t>Assumptions</a:t>
            </a:r>
          </a:p>
          <a:p>
            <a:pPr marL="598932" lvl="1" indent="-342900">
              <a:buClr>
                <a:schemeClr val="tx1"/>
              </a:buClr>
              <a:buFont typeface="Courier New" pitchFamily="49" charset="0"/>
              <a:buChar char="o"/>
            </a:pPr>
            <a:r>
              <a:rPr lang="en-US" sz="2200" dirty="0">
                <a:latin typeface="Calibri" pitchFamily="34" charset="0"/>
              </a:rPr>
              <a:t>Neoclassical production functions </a:t>
            </a:r>
            <a:r>
              <a:rPr lang="en-US" sz="2200" i="1" dirty="0">
                <a:latin typeface="Calibri" pitchFamily="34" charset="0"/>
              </a:rPr>
              <a:t>Y</a:t>
            </a:r>
            <a:r>
              <a:rPr lang="en-US" sz="2200" dirty="0">
                <a:latin typeface="Calibri" pitchFamily="34" charset="0"/>
              </a:rPr>
              <a:t>=</a:t>
            </a:r>
            <a:r>
              <a:rPr lang="en-US" sz="2200" i="1" dirty="0">
                <a:latin typeface="Calibri" pitchFamily="34" charset="0"/>
              </a:rPr>
              <a:t>F</a:t>
            </a:r>
            <a:r>
              <a:rPr lang="en-US" sz="2200" dirty="0">
                <a:latin typeface="Calibri" pitchFamily="34" charset="0"/>
              </a:rPr>
              <a:t>(</a:t>
            </a:r>
            <a:r>
              <a:rPr lang="en-US" sz="2200" i="1" dirty="0">
                <a:latin typeface="Calibri" pitchFamily="34" charset="0"/>
              </a:rPr>
              <a:t>K</a:t>
            </a:r>
            <a:r>
              <a:rPr lang="en-US" sz="2200" dirty="0">
                <a:latin typeface="Calibri" pitchFamily="34" charset="0"/>
              </a:rPr>
              <a:t>,</a:t>
            </a:r>
            <a:r>
              <a:rPr lang="en-US" sz="2200" i="1" dirty="0">
                <a:latin typeface="Calibri" pitchFamily="34" charset="0"/>
              </a:rPr>
              <a:t>L</a:t>
            </a:r>
            <a:r>
              <a:rPr lang="en-US" sz="2200" dirty="0">
                <a:latin typeface="Calibri" pitchFamily="34" charset="0"/>
              </a:rPr>
              <a:t>)</a:t>
            </a:r>
            <a:endParaRPr lang="en-US" sz="2200" dirty="0">
              <a:solidFill>
                <a:schemeClr val="accent1"/>
              </a:solidFill>
              <a:latin typeface="Calibri" pitchFamily="34" charset="0"/>
            </a:endParaRPr>
          </a:p>
          <a:p>
            <a:pPr marL="256032" lvl="1" indent="0">
              <a:buClr>
                <a:schemeClr val="tx1"/>
              </a:buClr>
              <a:buNone/>
            </a:pPr>
            <a:endParaRPr lang="en-US" sz="1800" dirty="0">
              <a:latin typeface="Calibri" pitchFamily="34" charset="0"/>
            </a:endParaRPr>
          </a:p>
          <a:p>
            <a:pPr marL="598932" lvl="1" indent="-342900">
              <a:buClr>
                <a:schemeClr val="tx1"/>
              </a:buClr>
              <a:buFont typeface="Courier New" pitchFamily="49" charset="0"/>
              <a:buChar char="o"/>
            </a:pPr>
            <a:r>
              <a:rPr lang="en-US" sz="2200" dirty="0">
                <a:latin typeface="Calibri" pitchFamily="34" charset="0"/>
              </a:rPr>
              <a:t>Investment in capital is financed by saving</a:t>
            </a:r>
          </a:p>
          <a:p>
            <a:pPr marL="598932" lvl="1" indent="-342900">
              <a:buClr>
                <a:schemeClr val="tx1"/>
              </a:buClr>
              <a:buFont typeface="Courier New" pitchFamily="49" charset="0"/>
              <a:buChar char="o"/>
            </a:pPr>
            <a:r>
              <a:rPr lang="en-US" sz="2200" dirty="0">
                <a:latin typeface="Calibri" pitchFamily="34" charset="0"/>
              </a:rPr>
              <a:t>People save a fixed proportion </a:t>
            </a:r>
            <a:r>
              <a:rPr lang="en-US" sz="2200" i="1" dirty="0">
                <a:latin typeface="Calibri" pitchFamily="34" charset="0"/>
              </a:rPr>
              <a:t>s </a:t>
            </a:r>
            <a:r>
              <a:rPr lang="en-US" sz="2200" dirty="0">
                <a:latin typeface="Calibri" pitchFamily="34" charset="0"/>
              </a:rPr>
              <a:t>of income</a:t>
            </a:r>
          </a:p>
          <a:p>
            <a:pPr marL="598932" lvl="1" indent="-342900">
              <a:buClr>
                <a:schemeClr val="tx1"/>
              </a:buClr>
              <a:buFont typeface="Courier New" pitchFamily="49" charset="0"/>
              <a:buChar char="o"/>
            </a:pPr>
            <a:r>
              <a:rPr lang="en-US" sz="2200" dirty="0">
                <a:latin typeface="Calibri" pitchFamily="34" charset="0"/>
              </a:rPr>
              <a:t>There is no technical change</a:t>
            </a:r>
          </a:p>
          <a:p>
            <a:pPr marL="598932" lvl="1" indent="-342900">
              <a:buClr>
                <a:schemeClr val="tx1"/>
              </a:buClr>
              <a:buFont typeface="Courier New" pitchFamily="49" charset="0"/>
              <a:buChar char="o"/>
            </a:pPr>
            <a:r>
              <a:rPr lang="en-US" sz="2200" dirty="0">
                <a:latin typeface="Calibri" pitchFamily="34" charset="0"/>
              </a:rPr>
              <a:t>Labor grows at rate </a:t>
            </a:r>
            <a:r>
              <a:rPr lang="en-US" sz="2200" i="1" dirty="0">
                <a:latin typeface="Calibri" pitchFamily="34" charset="0"/>
              </a:rPr>
              <a:t>n</a:t>
            </a:r>
          </a:p>
          <a:p>
            <a:pPr marL="598932" lvl="1" indent="-342900">
              <a:buClr>
                <a:schemeClr val="tx1"/>
              </a:buClr>
              <a:buFont typeface="Courier New" pitchFamily="49" charset="0"/>
              <a:buChar char="o"/>
            </a:pPr>
            <a:r>
              <a:rPr lang="en-US" sz="2200" dirty="0">
                <a:latin typeface="Calibri" pitchFamily="34" charset="0"/>
              </a:rPr>
              <a:t>All factors are always fully employed</a:t>
            </a:r>
            <a:endParaRPr lang="en-US" sz="2200" dirty="0">
              <a:solidFill>
                <a:schemeClr val="accent1"/>
              </a:solidFill>
              <a:latin typeface="Calibri" pitchFamily="34" charset="0"/>
            </a:endParaRPr>
          </a:p>
        </p:txBody>
      </p:sp>
    </p:spTree>
    <p:extLst>
      <p:ext uri="{BB962C8B-B14F-4D97-AF65-F5344CB8AC3E}">
        <p14:creationId xmlns:p14="http://schemas.microsoft.com/office/powerpoint/2010/main" val="15931396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p:cNvSpPr>
                <a:spLocks noGrp="1"/>
              </p:cNvSpPr>
              <p:nvPr>
                <p:ph idx="1"/>
              </p:nvPr>
            </p:nvSpPr>
            <p:spPr>
              <a:xfrm>
                <a:off x="457200" y="1481328"/>
                <a:ext cx="8229600" cy="4767072"/>
              </a:xfrm>
            </p:spPr>
            <p:txBody>
              <a:bodyPr>
                <a:normAutofit/>
              </a:bodyPr>
              <a:lstStyle/>
              <a:p>
                <a:pPr marL="256032" lvl="1" indent="0">
                  <a:buNone/>
                </a:pPr>
                <a14:m>
                  <m:oMath xmlns:m="http://schemas.openxmlformats.org/officeDocument/2006/math">
                    <m:r>
                      <a:rPr lang="en-US" sz="2000" b="0" i="1" smtClean="0">
                        <a:latin typeface="Cambria Math"/>
                      </a:rPr>
                      <m:t>𝑌</m:t>
                    </m:r>
                    <m:r>
                      <a:rPr lang="en-US" sz="2000" b="0" i="1" smtClean="0">
                        <a:latin typeface="Cambria Math"/>
                      </a:rPr>
                      <m:t>=</m:t>
                    </m:r>
                    <m:r>
                      <a:rPr lang="en-US" sz="2000" b="0" i="1" smtClean="0">
                        <a:latin typeface="Cambria Math"/>
                      </a:rPr>
                      <m:t>𝐹</m:t>
                    </m:r>
                    <m:d>
                      <m:dPr>
                        <m:ctrlPr>
                          <a:rPr lang="en-US" sz="2000" b="0" i="1" smtClean="0">
                            <a:latin typeface="Cambria Math" panose="02040503050406030204" pitchFamily="18" charset="0"/>
                          </a:rPr>
                        </m:ctrlPr>
                      </m:dPr>
                      <m:e>
                        <m:r>
                          <a:rPr lang="en-US" sz="2000" b="0" i="1" smtClean="0">
                            <a:latin typeface="Cambria Math"/>
                          </a:rPr>
                          <m:t>𝐾</m:t>
                        </m:r>
                        <m:r>
                          <a:rPr lang="en-US" sz="2000" b="0" i="1" smtClean="0">
                            <a:latin typeface="Cambria Math"/>
                          </a:rPr>
                          <m:t>,</m:t>
                        </m:r>
                        <m:r>
                          <a:rPr lang="en-US" sz="2000" b="0" i="1" smtClean="0">
                            <a:latin typeface="Cambria Math"/>
                          </a:rPr>
                          <m:t>𝐿</m:t>
                        </m:r>
                      </m:e>
                    </m:d>
                  </m:oMath>
                </a14:m>
                <a:r>
                  <a:rPr lang="en-US" sz="2000" b="0" dirty="0"/>
                  <a:t>				</a:t>
                </a:r>
                <a:r>
                  <a:rPr lang="en-US" sz="2000" b="0" dirty="0">
                    <a:latin typeface="Calibri" pitchFamily="34" charset="0"/>
                  </a:rPr>
                  <a:t>Neoclassical technology</a:t>
                </a:r>
              </a:p>
              <a:p>
                <a:pPr marL="256032" lvl="1" indent="0">
                  <a:buNone/>
                </a:pPr>
                <a:endParaRPr lang="en-US" sz="2000" b="0" dirty="0"/>
              </a:p>
              <a:p>
                <a:pPr marL="256032" lvl="1" indent="0">
                  <a:buNone/>
                </a:pPr>
                <a14:m>
                  <m:oMath xmlns:m="http://schemas.openxmlformats.org/officeDocument/2006/math">
                    <m:r>
                      <a:rPr lang="en-US" sz="2000" b="0" i="1" smtClean="0">
                        <a:latin typeface="Cambria Math"/>
                      </a:rPr>
                      <m:t>𝑦</m:t>
                    </m:r>
                    <m:r>
                      <a:rPr lang="en-US" sz="2000" b="0" i="1" smtClean="0">
                        <a:latin typeface="Cambria Math"/>
                      </a:rPr>
                      <m:t>=</m:t>
                    </m:r>
                    <m:d>
                      <m:dPr>
                        <m:ctrlPr>
                          <a:rPr lang="en-US" sz="2000" b="0" i="1" smtClean="0">
                            <a:latin typeface="Cambria Math" panose="02040503050406030204" pitchFamily="18" charset="0"/>
                          </a:rPr>
                        </m:ctrlPr>
                      </m:dPr>
                      <m:e>
                        <m:f>
                          <m:fPr>
                            <m:ctrlPr>
                              <a:rPr lang="en-US" sz="2000" b="0" i="1" smtClean="0">
                                <a:latin typeface="Cambria Math" panose="02040503050406030204" pitchFamily="18" charset="0"/>
                              </a:rPr>
                            </m:ctrlPr>
                          </m:fPr>
                          <m:num>
                            <m:r>
                              <a:rPr lang="en-US" sz="2000" b="0" i="1" smtClean="0">
                                <a:latin typeface="Cambria Math"/>
                              </a:rPr>
                              <m:t>1</m:t>
                            </m:r>
                          </m:num>
                          <m:den>
                            <m:r>
                              <a:rPr lang="en-US" sz="2000" b="0" i="1" smtClean="0">
                                <a:latin typeface="Cambria Math"/>
                              </a:rPr>
                              <m:t>𝐿</m:t>
                            </m:r>
                          </m:den>
                        </m:f>
                      </m:e>
                    </m:d>
                    <m:r>
                      <a:rPr lang="en-US" sz="2000" b="0" i="1" smtClean="0">
                        <a:latin typeface="Cambria Math"/>
                      </a:rPr>
                      <m:t>𝐹</m:t>
                    </m:r>
                    <m:d>
                      <m:dPr>
                        <m:ctrlPr>
                          <a:rPr lang="en-US" sz="2000" b="0" i="1" smtClean="0">
                            <a:latin typeface="Cambria Math" panose="02040503050406030204" pitchFamily="18" charset="0"/>
                          </a:rPr>
                        </m:ctrlPr>
                      </m:dPr>
                      <m:e>
                        <m:r>
                          <a:rPr lang="en-US" sz="2000" b="0" i="1" smtClean="0">
                            <a:latin typeface="Cambria Math"/>
                          </a:rPr>
                          <m:t>𝐾</m:t>
                        </m:r>
                        <m:r>
                          <a:rPr lang="en-US" sz="2000" b="0" i="1" smtClean="0">
                            <a:latin typeface="Cambria Math"/>
                          </a:rPr>
                          <m:t>,</m:t>
                        </m:r>
                        <m:r>
                          <a:rPr lang="en-US" sz="2000" b="0" i="1" smtClean="0">
                            <a:latin typeface="Cambria Math"/>
                          </a:rPr>
                          <m:t>𝐿</m:t>
                        </m:r>
                      </m:e>
                    </m:d>
                    <m:r>
                      <a:rPr lang="en-US" sz="2000" b="0" i="1" smtClean="0">
                        <a:latin typeface="Cambria Math"/>
                      </a:rPr>
                      <m:t>=</m:t>
                    </m:r>
                    <m:r>
                      <a:rPr lang="en-US" sz="2000" b="0" i="1" smtClean="0">
                        <a:latin typeface="Cambria Math"/>
                      </a:rPr>
                      <m:t>𝐹</m:t>
                    </m:r>
                    <m:d>
                      <m:dPr>
                        <m:ctrlPr>
                          <a:rPr lang="en-US" sz="2000" b="0" i="1" smtClean="0">
                            <a:latin typeface="Cambria Math" panose="02040503050406030204" pitchFamily="18" charset="0"/>
                          </a:rPr>
                        </m:ctrlPr>
                      </m:dPr>
                      <m:e>
                        <m:f>
                          <m:fPr>
                            <m:ctrlPr>
                              <a:rPr lang="en-US" sz="2000" b="0" i="1" smtClean="0">
                                <a:latin typeface="Cambria Math" panose="02040503050406030204" pitchFamily="18" charset="0"/>
                              </a:rPr>
                            </m:ctrlPr>
                          </m:fPr>
                          <m:num>
                            <m:r>
                              <a:rPr lang="en-US" sz="2000" b="0" i="1" smtClean="0">
                                <a:latin typeface="Cambria Math"/>
                              </a:rPr>
                              <m:t>𝐾</m:t>
                            </m:r>
                          </m:num>
                          <m:den>
                            <m:r>
                              <a:rPr lang="en-US" sz="2000" b="0" i="1" smtClean="0">
                                <a:latin typeface="Cambria Math"/>
                              </a:rPr>
                              <m:t>𝐿</m:t>
                            </m:r>
                          </m:den>
                        </m:f>
                        <m:r>
                          <a:rPr lang="en-US" sz="2000" b="0" i="1" smtClean="0">
                            <a:latin typeface="Cambria Math"/>
                          </a:rPr>
                          <m:t>,1</m:t>
                        </m:r>
                      </m:e>
                    </m:d>
                    <m:r>
                      <a:rPr lang="en-US" sz="2000" b="0" i="1" smtClean="0">
                        <a:latin typeface="Cambria Math"/>
                      </a:rPr>
                      <m:t>=</m:t>
                    </m:r>
                    <m:r>
                      <a:rPr lang="en-US" sz="2000" b="0" i="1" smtClean="0">
                        <a:latin typeface="Cambria Math"/>
                      </a:rPr>
                      <m:t>𝑓</m:t>
                    </m:r>
                    <m:d>
                      <m:dPr>
                        <m:ctrlPr>
                          <a:rPr lang="en-US" sz="2000" b="0" i="1" smtClean="0">
                            <a:latin typeface="Cambria Math" panose="02040503050406030204" pitchFamily="18" charset="0"/>
                          </a:rPr>
                        </m:ctrlPr>
                      </m:dPr>
                      <m:e>
                        <m:r>
                          <a:rPr lang="en-US" sz="2000" b="0" i="1" smtClean="0">
                            <a:latin typeface="Cambria Math"/>
                          </a:rPr>
                          <m:t>𝑘</m:t>
                        </m:r>
                      </m:e>
                    </m:d>
                  </m:oMath>
                </a14:m>
                <a:r>
                  <a:rPr lang="en-US" sz="2000" b="0" dirty="0"/>
                  <a:t>	</a:t>
                </a:r>
                <a:r>
                  <a:rPr lang="en-US" sz="2000" b="0" dirty="0">
                    <a:latin typeface="Calibri" pitchFamily="34" charset="0"/>
                  </a:rPr>
                  <a:t>Re-express on per-worker</a:t>
                </a:r>
              </a:p>
              <a:p>
                <a:pPr marL="256032" lvl="1" indent="0">
                  <a:buNone/>
                </a:pPr>
                <a:r>
                  <a:rPr lang="en-US" sz="2000" dirty="0">
                    <a:latin typeface="Calibri" pitchFamily="34" charset="0"/>
                  </a:rPr>
                  <a:t>					basis</a:t>
                </a:r>
                <a:r>
                  <a:rPr lang="en-US" sz="2000" b="0" dirty="0"/>
                  <a:t>		</a:t>
                </a:r>
              </a:p>
              <a:p>
                <a:pPr marL="256032" lvl="1" indent="0">
                  <a:buNone/>
                </a:pPr>
                <a:endParaRPr lang="en-US" sz="2000" b="0" dirty="0"/>
              </a:p>
              <a:p>
                <a:pPr marL="256032" lvl="1" indent="0">
                  <a:buNone/>
                </a:pPr>
                <a14:m>
                  <m:oMath xmlns:m="http://schemas.openxmlformats.org/officeDocument/2006/math">
                    <m:acc>
                      <m:accPr>
                        <m:chr m:val="̇"/>
                        <m:ctrlPr>
                          <a:rPr lang="en-US" sz="2000" i="1" smtClean="0">
                            <a:latin typeface="Cambria Math" panose="02040503050406030204" pitchFamily="18" charset="0"/>
                          </a:rPr>
                        </m:ctrlPr>
                      </m:accPr>
                      <m:e>
                        <m:r>
                          <a:rPr lang="en-US" sz="2000" b="0" i="1" smtClean="0">
                            <a:latin typeface="Cambria Math"/>
                          </a:rPr>
                          <m:t>𝐾</m:t>
                        </m:r>
                      </m:e>
                    </m:acc>
                    <m:r>
                      <a:rPr lang="en-US" sz="2000" b="0" i="1" smtClean="0">
                        <a:latin typeface="Cambria Math"/>
                      </a:rPr>
                      <m:t>=</m:t>
                    </m:r>
                    <m:r>
                      <a:rPr lang="en-US" sz="2000" b="0" i="1" smtClean="0">
                        <a:latin typeface="Cambria Math"/>
                      </a:rPr>
                      <m:t>𝑠𝐹</m:t>
                    </m:r>
                    <m:d>
                      <m:dPr>
                        <m:ctrlPr>
                          <a:rPr lang="en-US" sz="2000" b="0" i="1" smtClean="0">
                            <a:latin typeface="Cambria Math" panose="02040503050406030204" pitchFamily="18" charset="0"/>
                          </a:rPr>
                        </m:ctrlPr>
                      </m:dPr>
                      <m:e>
                        <m:r>
                          <a:rPr lang="en-US" sz="2000" b="0" i="1" smtClean="0">
                            <a:latin typeface="Cambria Math"/>
                          </a:rPr>
                          <m:t>𝐾</m:t>
                        </m:r>
                        <m:r>
                          <a:rPr lang="en-US" sz="2000" b="0" i="1" smtClean="0">
                            <a:latin typeface="Cambria Math"/>
                          </a:rPr>
                          <m:t>,</m:t>
                        </m:r>
                        <m:r>
                          <a:rPr lang="en-US" sz="2000" b="0" i="1" smtClean="0">
                            <a:latin typeface="Cambria Math"/>
                          </a:rPr>
                          <m:t>𝐿</m:t>
                        </m:r>
                      </m:e>
                    </m:d>
                    <m:r>
                      <a:rPr lang="en-US" sz="2000" b="0" i="1" smtClean="0">
                        <a:latin typeface="Cambria Math"/>
                      </a:rPr>
                      <m:t>−</m:t>
                    </m:r>
                    <m:r>
                      <a:rPr lang="en-US" sz="2000" b="0" i="1" smtClean="0">
                        <a:latin typeface="Cambria Math"/>
                      </a:rPr>
                      <m:t>𝑑𝐾</m:t>
                    </m:r>
                  </m:oMath>
                </a14:m>
                <a:r>
                  <a:rPr lang="en-US" sz="2000" b="0" dirty="0"/>
                  <a:t>			</a:t>
                </a:r>
                <a:r>
                  <a:rPr lang="en-US" sz="2000" b="0" dirty="0">
                    <a:latin typeface="Calibri" pitchFamily="34" charset="0"/>
                  </a:rPr>
                  <a:t>Same as in </a:t>
                </a:r>
                <a:r>
                  <a:rPr lang="en-US" sz="2000" b="0" dirty="0" err="1">
                    <a:latin typeface="Calibri" pitchFamily="34" charset="0"/>
                  </a:rPr>
                  <a:t>Harrod-Domar</a:t>
                </a:r>
                <a:endParaRPr lang="en-US" sz="2000" b="0" dirty="0">
                  <a:latin typeface="Calibri" pitchFamily="34" charset="0"/>
                </a:endParaRPr>
              </a:p>
              <a:p>
                <a:pPr marL="256032" lvl="1" indent="0">
                  <a:buNone/>
                </a:pPr>
                <a:endParaRPr lang="en-US" sz="2000" b="0" dirty="0"/>
              </a:p>
              <a:p>
                <a:pPr marL="256032" lvl="1" indent="0">
                  <a:buNone/>
                </a:pPr>
                <a14:m>
                  <m:oMathPara xmlns:m="http://schemas.openxmlformats.org/officeDocument/2006/math">
                    <m:oMathParaPr>
                      <m:jc m:val="left"/>
                    </m:oMathParaPr>
                    <m:oMath xmlns:m="http://schemas.openxmlformats.org/officeDocument/2006/math">
                      <m:f>
                        <m:fPr>
                          <m:ctrlPr>
                            <a:rPr lang="en-US" sz="2000" i="1" smtClean="0">
                              <a:latin typeface="Cambria Math" panose="02040503050406030204" pitchFamily="18" charset="0"/>
                            </a:rPr>
                          </m:ctrlPr>
                        </m:fPr>
                        <m:num>
                          <m:acc>
                            <m:accPr>
                              <m:chr m:val="̇"/>
                              <m:ctrlPr>
                                <a:rPr lang="en-US" sz="2000" i="1" smtClean="0">
                                  <a:latin typeface="Cambria Math" panose="02040503050406030204" pitchFamily="18" charset="0"/>
                                </a:rPr>
                              </m:ctrlPr>
                            </m:accPr>
                            <m:e>
                              <m:r>
                                <a:rPr lang="en-US" sz="2000" b="0" i="1" smtClean="0">
                                  <a:latin typeface="Cambria Math"/>
                                </a:rPr>
                                <m:t>𝑘</m:t>
                              </m:r>
                            </m:e>
                          </m:acc>
                        </m:num>
                        <m:den>
                          <m:r>
                            <a:rPr lang="en-US" sz="2000" b="0" i="1" smtClean="0">
                              <a:latin typeface="Cambria Math"/>
                            </a:rPr>
                            <m:t>𝑘</m:t>
                          </m:r>
                        </m:den>
                      </m:f>
                      <m:r>
                        <a:rPr lang="en-US" sz="2000" b="0" i="1" smtClean="0">
                          <a:latin typeface="Cambria Math"/>
                        </a:rPr>
                        <m:t>=</m:t>
                      </m:r>
                      <m:f>
                        <m:fPr>
                          <m:ctrlPr>
                            <a:rPr lang="en-US" sz="2000" b="0" i="1" smtClean="0">
                              <a:latin typeface="Cambria Math" panose="02040503050406030204" pitchFamily="18" charset="0"/>
                            </a:rPr>
                          </m:ctrlPr>
                        </m:fPr>
                        <m:num>
                          <m:acc>
                            <m:accPr>
                              <m:chr m:val="̇"/>
                              <m:ctrlPr>
                                <a:rPr lang="en-US" sz="2000" b="0" i="1" smtClean="0">
                                  <a:latin typeface="Cambria Math" panose="02040503050406030204" pitchFamily="18" charset="0"/>
                                </a:rPr>
                              </m:ctrlPr>
                            </m:accPr>
                            <m:e>
                              <m:r>
                                <a:rPr lang="en-US" sz="2000" b="0" i="1" smtClean="0">
                                  <a:latin typeface="Cambria Math"/>
                                </a:rPr>
                                <m:t>𝐾</m:t>
                              </m:r>
                            </m:e>
                          </m:acc>
                        </m:num>
                        <m:den>
                          <m:r>
                            <a:rPr lang="en-US" sz="2000" b="0" i="1" smtClean="0">
                              <a:latin typeface="Cambria Math"/>
                            </a:rPr>
                            <m:t>𝐾</m:t>
                          </m:r>
                        </m:den>
                      </m:f>
                      <m:r>
                        <a:rPr lang="en-US" sz="2000" b="0" i="1" smtClean="0">
                          <a:latin typeface="Cambria Math"/>
                        </a:rPr>
                        <m:t>−</m:t>
                      </m:r>
                      <m:f>
                        <m:fPr>
                          <m:ctrlPr>
                            <a:rPr lang="en-US" sz="2000" b="0" i="1" smtClean="0">
                              <a:latin typeface="Cambria Math" panose="02040503050406030204" pitchFamily="18" charset="0"/>
                            </a:rPr>
                          </m:ctrlPr>
                        </m:fPr>
                        <m:num>
                          <m:acc>
                            <m:accPr>
                              <m:chr m:val="̇"/>
                              <m:ctrlPr>
                                <a:rPr lang="en-US" sz="2000" b="0" i="1" smtClean="0">
                                  <a:latin typeface="Cambria Math" panose="02040503050406030204" pitchFamily="18" charset="0"/>
                                </a:rPr>
                              </m:ctrlPr>
                            </m:accPr>
                            <m:e>
                              <m:r>
                                <a:rPr lang="en-US" sz="2000" b="0" i="1" smtClean="0">
                                  <a:latin typeface="Cambria Math"/>
                                </a:rPr>
                                <m:t>𝐿</m:t>
                              </m:r>
                            </m:e>
                          </m:acc>
                        </m:num>
                        <m:den>
                          <m:r>
                            <a:rPr lang="en-US" sz="2000" b="0" i="1" smtClean="0">
                              <a:latin typeface="Cambria Math"/>
                            </a:rPr>
                            <m:t>𝐿</m:t>
                          </m:r>
                        </m:den>
                      </m:f>
                      <m:r>
                        <a:rPr lang="en-US" sz="2000" b="0" i="1" smtClean="0">
                          <a:latin typeface="Cambria Math"/>
                        </a:rPr>
                        <m:t>=</m:t>
                      </m:r>
                      <m:f>
                        <m:fPr>
                          <m:ctrlPr>
                            <a:rPr lang="en-US" sz="2000" b="0" i="1" smtClean="0">
                              <a:latin typeface="Cambria Math" panose="02040503050406030204" pitchFamily="18" charset="0"/>
                            </a:rPr>
                          </m:ctrlPr>
                        </m:fPr>
                        <m:num>
                          <m:r>
                            <a:rPr lang="en-US" sz="2000" b="0" i="1" smtClean="0">
                              <a:latin typeface="Cambria Math"/>
                            </a:rPr>
                            <m:t>𝑠𝐹</m:t>
                          </m:r>
                          <m:d>
                            <m:dPr>
                              <m:ctrlPr>
                                <a:rPr lang="en-US" sz="2000" b="0" i="1" smtClean="0">
                                  <a:latin typeface="Cambria Math" panose="02040503050406030204" pitchFamily="18" charset="0"/>
                                </a:rPr>
                              </m:ctrlPr>
                            </m:dPr>
                            <m:e>
                              <m:r>
                                <a:rPr lang="en-US" sz="2000" b="0" i="1" smtClean="0">
                                  <a:latin typeface="Cambria Math"/>
                                </a:rPr>
                                <m:t>𝐾</m:t>
                              </m:r>
                              <m:r>
                                <a:rPr lang="en-US" sz="2000" b="0" i="1" smtClean="0">
                                  <a:latin typeface="Cambria Math"/>
                                </a:rPr>
                                <m:t>,</m:t>
                              </m:r>
                              <m:r>
                                <a:rPr lang="en-US" sz="2000" b="0" i="1" smtClean="0">
                                  <a:latin typeface="Cambria Math"/>
                                </a:rPr>
                                <m:t>𝐿</m:t>
                              </m:r>
                            </m:e>
                          </m:d>
                          <m:r>
                            <a:rPr lang="en-US" sz="2000" b="0" i="1" smtClean="0">
                              <a:latin typeface="Cambria Math"/>
                            </a:rPr>
                            <m:t>−</m:t>
                          </m:r>
                          <m:r>
                            <a:rPr lang="en-US" sz="2000" b="0" i="1" smtClean="0">
                              <a:latin typeface="Cambria Math"/>
                            </a:rPr>
                            <m:t>𝑑𝐾</m:t>
                          </m:r>
                        </m:num>
                        <m:den>
                          <m:r>
                            <a:rPr lang="en-US" sz="2000" b="0" i="1" smtClean="0">
                              <a:latin typeface="Cambria Math"/>
                            </a:rPr>
                            <m:t>𝐾</m:t>
                          </m:r>
                        </m:den>
                      </m:f>
                      <m:r>
                        <a:rPr lang="en-US" sz="2000" b="0" i="1" smtClean="0">
                          <a:latin typeface="Cambria Math"/>
                        </a:rPr>
                        <m:t> −</m:t>
                      </m:r>
                      <m:r>
                        <a:rPr lang="en-US" sz="2000" b="0" i="1" smtClean="0">
                          <a:latin typeface="Cambria Math"/>
                        </a:rPr>
                        <m:t>𝑛</m:t>
                      </m:r>
                      <m:r>
                        <a:rPr lang="en-US" sz="2000" b="0" i="1" smtClean="0">
                          <a:latin typeface="Cambria Math"/>
                        </a:rPr>
                        <m:t>=</m:t>
                      </m:r>
                      <m:f>
                        <m:fPr>
                          <m:ctrlPr>
                            <a:rPr lang="en-US" sz="2000" b="0" i="1" smtClean="0">
                              <a:latin typeface="Cambria Math" panose="02040503050406030204" pitchFamily="18" charset="0"/>
                            </a:rPr>
                          </m:ctrlPr>
                        </m:fPr>
                        <m:num>
                          <m:r>
                            <a:rPr lang="en-US" sz="2000" b="0" i="1" smtClean="0">
                              <a:latin typeface="Cambria Math"/>
                            </a:rPr>
                            <m:t>𝑠𝐹</m:t>
                          </m:r>
                          <m:d>
                            <m:dPr>
                              <m:ctrlPr>
                                <a:rPr lang="en-US" sz="2000" b="0" i="1" smtClean="0">
                                  <a:latin typeface="Cambria Math" panose="02040503050406030204" pitchFamily="18" charset="0"/>
                                </a:rPr>
                              </m:ctrlPr>
                            </m:dPr>
                            <m:e>
                              <m:r>
                                <a:rPr lang="en-US" sz="2000" b="0" i="1" smtClean="0">
                                  <a:latin typeface="Cambria Math"/>
                                </a:rPr>
                                <m:t>𝐾</m:t>
                              </m:r>
                              <m:r>
                                <a:rPr lang="en-US" sz="2000" b="0" i="1" smtClean="0">
                                  <a:latin typeface="Cambria Math"/>
                                </a:rPr>
                                <m:t>,</m:t>
                              </m:r>
                              <m:r>
                                <a:rPr lang="en-US" sz="2000" b="0" i="1" smtClean="0">
                                  <a:latin typeface="Cambria Math"/>
                                </a:rPr>
                                <m:t>𝐿</m:t>
                              </m:r>
                            </m:e>
                          </m:d>
                        </m:num>
                        <m:den>
                          <m:r>
                            <a:rPr lang="en-US" sz="2000" b="0" i="1" smtClean="0">
                              <a:latin typeface="Cambria Math"/>
                            </a:rPr>
                            <m:t>𝐾</m:t>
                          </m:r>
                        </m:den>
                      </m:f>
                      <m:r>
                        <a:rPr lang="en-US" sz="2000" b="0" i="1" smtClean="0">
                          <a:latin typeface="Cambria Math"/>
                        </a:rPr>
                        <m:t>−</m:t>
                      </m:r>
                      <m:r>
                        <a:rPr lang="en-US" sz="2000" b="0" i="1" smtClean="0">
                          <a:latin typeface="Cambria Math"/>
                        </a:rPr>
                        <m:t>𝑑</m:t>
                      </m:r>
                      <m:r>
                        <a:rPr lang="en-US" sz="2000" b="0" i="1" smtClean="0">
                          <a:latin typeface="Cambria Math"/>
                        </a:rPr>
                        <m:t>−</m:t>
                      </m:r>
                      <m:r>
                        <a:rPr lang="en-US" sz="2000" b="0" i="1" smtClean="0">
                          <a:latin typeface="Cambria Math"/>
                        </a:rPr>
                        <m:t>𝑛</m:t>
                      </m:r>
                    </m:oMath>
                  </m:oMathPara>
                </a14:m>
                <a:endParaRPr lang="en-US" sz="2000" b="0" dirty="0"/>
              </a:p>
              <a:p>
                <a:pPr marL="256032" lvl="1" indent="0">
                  <a:buNone/>
                </a:pPr>
                <a:endParaRPr lang="en-US" sz="2000" b="0" dirty="0"/>
              </a:p>
              <a:p>
                <a:pPr marL="256032" lvl="1" indent="0">
                  <a:buNone/>
                </a:pPr>
                <a14:m>
                  <m:oMath xmlns:m="http://schemas.openxmlformats.org/officeDocument/2006/math">
                    <m:acc>
                      <m:accPr>
                        <m:chr m:val="̇"/>
                        <m:ctrlPr>
                          <a:rPr lang="en-US" sz="2000" i="1" smtClean="0">
                            <a:latin typeface="Cambria Math" panose="02040503050406030204" pitchFamily="18" charset="0"/>
                          </a:rPr>
                        </m:ctrlPr>
                      </m:accPr>
                      <m:e>
                        <m:r>
                          <a:rPr lang="en-US" sz="2000" b="0" i="1" smtClean="0">
                            <a:latin typeface="Cambria Math"/>
                          </a:rPr>
                          <m:t>𝑘</m:t>
                        </m:r>
                      </m:e>
                    </m:acc>
                    <m:r>
                      <a:rPr lang="en-US" sz="2000" b="0" i="1" smtClean="0">
                        <a:latin typeface="Cambria Math"/>
                      </a:rPr>
                      <m:t>=</m:t>
                    </m:r>
                    <m:r>
                      <a:rPr lang="en-US" sz="2000" b="0" i="1" smtClean="0">
                        <a:latin typeface="Cambria Math"/>
                      </a:rPr>
                      <m:t>𝑠𝑓</m:t>
                    </m:r>
                    <m:d>
                      <m:dPr>
                        <m:ctrlPr>
                          <a:rPr lang="en-US" sz="2000" b="0" i="1" smtClean="0">
                            <a:latin typeface="Cambria Math" panose="02040503050406030204" pitchFamily="18" charset="0"/>
                          </a:rPr>
                        </m:ctrlPr>
                      </m:dPr>
                      <m:e>
                        <m:r>
                          <a:rPr lang="en-US" sz="2000" b="0" i="1" smtClean="0">
                            <a:latin typeface="Cambria Math"/>
                          </a:rPr>
                          <m:t>𝑘</m:t>
                        </m:r>
                      </m:e>
                    </m:d>
                    <m:r>
                      <a:rPr lang="en-US" sz="2000" b="0" i="1" smtClean="0">
                        <a:latin typeface="Cambria Math"/>
                      </a:rPr>
                      <m:t>−</m:t>
                    </m:r>
                    <m:r>
                      <a:rPr lang="en-US" sz="2000" b="0" i="1" smtClean="0">
                        <a:latin typeface="Cambria Math"/>
                      </a:rPr>
                      <m:t>𝑘</m:t>
                    </m:r>
                    <m:r>
                      <a:rPr lang="en-US" sz="2000" b="0" i="1" smtClean="0">
                        <a:latin typeface="Cambria Math"/>
                      </a:rPr>
                      <m:t>(</m:t>
                    </m:r>
                    <m:r>
                      <a:rPr lang="en-US" sz="2000" b="0" i="1" smtClean="0">
                        <a:latin typeface="Cambria Math"/>
                      </a:rPr>
                      <m:t>𝑛</m:t>
                    </m:r>
                    <m:r>
                      <a:rPr lang="en-US" sz="2000" b="0" i="1" smtClean="0">
                        <a:latin typeface="Cambria Math"/>
                      </a:rPr>
                      <m:t>+</m:t>
                    </m:r>
                    <m:r>
                      <a:rPr lang="en-US" sz="2000" b="0" i="1" smtClean="0">
                        <a:latin typeface="Cambria Math"/>
                      </a:rPr>
                      <m:t>𝑑</m:t>
                    </m:r>
                    <m:r>
                      <a:rPr lang="en-US" sz="2000" b="0" i="1" smtClean="0">
                        <a:latin typeface="Cambria Math"/>
                      </a:rPr>
                      <m:t>)</m:t>
                    </m:r>
                  </m:oMath>
                </a14:m>
                <a:r>
                  <a:rPr lang="en-US" sz="2000" dirty="0"/>
                  <a:t>			</a:t>
                </a:r>
                <a:r>
                  <a:rPr lang="en-US" sz="2000" dirty="0">
                    <a:latin typeface="Calibri" pitchFamily="34" charset="0"/>
                  </a:rPr>
                  <a:t>Fundamental equation used</a:t>
                </a:r>
              </a:p>
              <a:p>
                <a:pPr marL="256032" lvl="1" indent="0">
                  <a:buNone/>
                </a:pPr>
                <a:r>
                  <a:rPr lang="en-US" sz="2000" dirty="0">
                    <a:latin typeface="Calibri" pitchFamily="34" charset="0"/>
                  </a:rPr>
                  <a:t>					to work out implications of </a:t>
                </a:r>
              </a:p>
              <a:p>
                <a:pPr marL="256032" lvl="1" indent="0">
                  <a:buNone/>
                </a:pPr>
                <a:r>
                  <a:rPr lang="en-US" sz="2000" dirty="0">
                    <a:latin typeface="Calibri" pitchFamily="34" charset="0"/>
                  </a:rPr>
                  <a:t>					assumptions for growth</a:t>
                </a:r>
              </a:p>
            </p:txBody>
          </p:sp>
        </mc:Choice>
        <mc:Fallback xmlns="">
          <p:sp>
            <p:nvSpPr>
              <p:cNvPr id="2" name="Content Placeholder 1"/>
              <p:cNvSpPr>
                <a:spLocks noGrp="1" noRot="1" noChangeAspect="1" noMove="1" noResize="1" noEditPoints="1" noAdjustHandles="1" noChangeArrowheads="1" noChangeShapeType="1" noTextEdit="1"/>
              </p:cNvSpPr>
              <p:nvPr>
                <p:ph idx="1"/>
              </p:nvPr>
            </p:nvSpPr>
            <p:spPr>
              <a:xfrm>
                <a:off x="457200" y="1481328"/>
                <a:ext cx="8229600" cy="4767072"/>
              </a:xfrm>
              <a:blipFill rotWithShape="1">
                <a:blip r:embed="rId3"/>
                <a:stretch>
                  <a:fillRect t="-895"/>
                </a:stretch>
              </a:blipFill>
            </p:spPr>
            <p:txBody>
              <a:bodyPr/>
              <a:lstStyle/>
              <a:p>
                <a:r>
                  <a:rPr lang="en-US">
                    <a:noFill/>
                  </a:rPr>
                  <a:t> </a:t>
                </a:r>
              </a:p>
            </p:txBody>
          </p:sp>
        </mc:Fallback>
      </mc:AlternateContent>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Simple neoclassical growth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7</a:t>
            </a:fld>
            <a:endParaRPr lang="en-US"/>
          </a:p>
        </p:txBody>
      </p:sp>
    </p:spTree>
    <p:extLst>
      <p:ext uri="{BB962C8B-B14F-4D97-AF65-F5344CB8AC3E}">
        <p14:creationId xmlns:p14="http://schemas.microsoft.com/office/powerpoint/2010/main" val="350138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Simple neoclassical growth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8</a:t>
            </a:fld>
            <a:endParaRPr lang="en-US"/>
          </a:p>
        </p:txBody>
      </p:sp>
      <p:sp>
        <p:nvSpPr>
          <p:cNvPr id="8" name="Line 2"/>
          <p:cNvSpPr>
            <a:spLocks noChangeShapeType="1"/>
          </p:cNvSpPr>
          <p:nvPr/>
        </p:nvSpPr>
        <p:spPr bwMode="auto">
          <a:xfrm>
            <a:off x="838200" y="1782762"/>
            <a:ext cx="0" cy="3124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 name="Line 3"/>
          <p:cNvSpPr>
            <a:spLocks noChangeShapeType="1"/>
          </p:cNvSpPr>
          <p:nvPr/>
        </p:nvSpPr>
        <p:spPr bwMode="auto">
          <a:xfrm>
            <a:off x="838200" y="4906962"/>
            <a:ext cx="3200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Text Box 4"/>
          <p:cNvSpPr txBox="1">
            <a:spLocks noChangeArrowheads="1"/>
          </p:cNvSpPr>
          <p:nvPr/>
        </p:nvSpPr>
        <p:spPr bwMode="auto">
          <a:xfrm>
            <a:off x="3048000" y="5059362"/>
            <a:ext cx="142398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a:t>Capital per Worker (</a:t>
            </a:r>
            <a:r>
              <a:rPr lang="en-US" i="1"/>
              <a:t>k</a:t>
            </a:r>
            <a:r>
              <a:rPr lang="en-US"/>
              <a:t>)</a:t>
            </a:r>
          </a:p>
        </p:txBody>
      </p:sp>
      <p:sp>
        <p:nvSpPr>
          <p:cNvPr id="11" name="Arc 37"/>
          <p:cNvSpPr>
            <a:spLocks/>
          </p:cNvSpPr>
          <p:nvPr/>
        </p:nvSpPr>
        <p:spPr bwMode="auto">
          <a:xfrm rot="10800000" flipV="1">
            <a:off x="839788" y="3001962"/>
            <a:ext cx="3198812" cy="1905000"/>
          </a:xfrm>
          <a:custGeom>
            <a:avLst/>
            <a:gdLst>
              <a:gd name="T0" fmla="*/ 0 w 21690"/>
              <a:gd name="T1" fmla="*/ 0 h 21600"/>
              <a:gd name="T2" fmla="*/ 471756465 w 21690"/>
              <a:gd name="T3" fmla="*/ 168010400 h 21600"/>
              <a:gd name="T4" fmla="*/ 1957484 w 21690"/>
              <a:gd name="T5" fmla="*/ 168010400 h 21600"/>
              <a:gd name="T6" fmla="*/ 0 60000 65536"/>
              <a:gd name="T7" fmla="*/ 0 60000 65536"/>
              <a:gd name="T8" fmla="*/ 0 60000 65536"/>
              <a:gd name="T9" fmla="*/ 0 w 21690"/>
              <a:gd name="T10" fmla="*/ 0 h 21600"/>
              <a:gd name="T11" fmla="*/ 21690 w 21690"/>
              <a:gd name="T12" fmla="*/ 21600 h 21600"/>
            </a:gdLst>
            <a:ahLst/>
            <a:cxnLst>
              <a:cxn ang="T6">
                <a:pos x="T0" y="T1"/>
              </a:cxn>
              <a:cxn ang="T7">
                <a:pos x="T2" y="T3"/>
              </a:cxn>
              <a:cxn ang="T8">
                <a:pos x="T4" y="T5"/>
              </a:cxn>
            </a:cxnLst>
            <a:rect l="T9" t="T10" r="T11" b="T12"/>
            <a:pathLst>
              <a:path w="21690" h="21600" fill="none" extrusionOk="0">
                <a:moveTo>
                  <a:pt x="0" y="0"/>
                </a:moveTo>
                <a:cubicBezTo>
                  <a:pt x="30" y="0"/>
                  <a:pt x="60" y="-1"/>
                  <a:pt x="90" y="0"/>
                </a:cubicBezTo>
                <a:cubicBezTo>
                  <a:pt x="12019" y="0"/>
                  <a:pt x="21690" y="9670"/>
                  <a:pt x="21690" y="21600"/>
                </a:cubicBezTo>
              </a:path>
              <a:path w="21690" h="21600" stroke="0" extrusionOk="0">
                <a:moveTo>
                  <a:pt x="0" y="0"/>
                </a:moveTo>
                <a:cubicBezTo>
                  <a:pt x="30" y="0"/>
                  <a:pt x="60" y="-1"/>
                  <a:pt x="90" y="0"/>
                </a:cubicBezTo>
                <a:cubicBezTo>
                  <a:pt x="12019" y="0"/>
                  <a:pt x="21690" y="9670"/>
                  <a:pt x="21690" y="21600"/>
                </a:cubicBezTo>
                <a:lnTo>
                  <a:pt x="90" y="21600"/>
                </a:lnTo>
                <a:close/>
              </a:path>
            </a:pathLst>
          </a:cu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2" name="Line 38"/>
          <p:cNvSpPr>
            <a:spLocks noChangeShapeType="1"/>
          </p:cNvSpPr>
          <p:nvPr/>
        </p:nvSpPr>
        <p:spPr bwMode="auto">
          <a:xfrm flipV="1">
            <a:off x="838200" y="1554162"/>
            <a:ext cx="3429000" cy="3352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 name="Text Box 39"/>
          <p:cNvSpPr txBox="1">
            <a:spLocks noChangeArrowheads="1"/>
          </p:cNvSpPr>
          <p:nvPr/>
        </p:nvSpPr>
        <p:spPr bwMode="auto">
          <a:xfrm>
            <a:off x="4038600" y="2849562"/>
            <a:ext cx="4318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sf(k)</a:t>
            </a:r>
          </a:p>
        </p:txBody>
      </p:sp>
      <p:sp>
        <p:nvSpPr>
          <p:cNvPr id="14" name="Text Box 40"/>
          <p:cNvSpPr txBox="1">
            <a:spLocks noChangeArrowheads="1"/>
          </p:cNvSpPr>
          <p:nvPr/>
        </p:nvSpPr>
        <p:spPr bwMode="auto">
          <a:xfrm>
            <a:off x="3733800" y="1401762"/>
            <a:ext cx="54768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k(n+d)</a:t>
            </a:r>
          </a:p>
        </p:txBody>
      </p:sp>
      <p:sp>
        <p:nvSpPr>
          <p:cNvPr id="15" name="Line 41"/>
          <p:cNvSpPr>
            <a:spLocks noChangeShapeType="1"/>
          </p:cNvSpPr>
          <p:nvPr/>
        </p:nvSpPr>
        <p:spPr bwMode="auto">
          <a:xfrm>
            <a:off x="2590800" y="3230562"/>
            <a:ext cx="0" cy="1676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6" name="Line 42"/>
          <p:cNvSpPr>
            <a:spLocks noChangeShapeType="1"/>
          </p:cNvSpPr>
          <p:nvPr/>
        </p:nvSpPr>
        <p:spPr bwMode="auto">
          <a:xfrm>
            <a:off x="1828800" y="4906962"/>
            <a:ext cx="76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 name="Line 43"/>
          <p:cNvSpPr>
            <a:spLocks noChangeShapeType="1"/>
          </p:cNvSpPr>
          <p:nvPr/>
        </p:nvSpPr>
        <p:spPr bwMode="auto">
          <a:xfrm>
            <a:off x="1981200" y="4906962"/>
            <a:ext cx="381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 name="Line 45"/>
          <p:cNvSpPr>
            <a:spLocks noChangeShapeType="1"/>
          </p:cNvSpPr>
          <p:nvPr/>
        </p:nvSpPr>
        <p:spPr bwMode="auto">
          <a:xfrm flipH="1">
            <a:off x="3276600" y="4906962"/>
            <a:ext cx="228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 name="Line 46"/>
          <p:cNvSpPr>
            <a:spLocks noChangeShapeType="1"/>
          </p:cNvSpPr>
          <p:nvPr/>
        </p:nvSpPr>
        <p:spPr bwMode="auto">
          <a:xfrm flipH="1">
            <a:off x="2819400" y="4906962"/>
            <a:ext cx="304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 name="Text Box 47"/>
          <p:cNvSpPr txBox="1">
            <a:spLocks noChangeArrowheads="1"/>
          </p:cNvSpPr>
          <p:nvPr/>
        </p:nvSpPr>
        <p:spPr bwMode="auto">
          <a:xfrm>
            <a:off x="2438400" y="4983162"/>
            <a:ext cx="32543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sz="1200" b="1" i="1"/>
              <a:t>k</a:t>
            </a:r>
            <a:r>
              <a:rPr lang="en-US" sz="1200" b="1" i="1" baseline="30000"/>
              <a:t>s</a:t>
            </a:r>
            <a:endParaRPr lang="en-US" sz="1200" b="1" i="1"/>
          </a:p>
        </p:txBody>
      </p:sp>
      <p:sp>
        <p:nvSpPr>
          <p:cNvPr id="21" name="Arc 48"/>
          <p:cNvSpPr>
            <a:spLocks/>
          </p:cNvSpPr>
          <p:nvPr/>
        </p:nvSpPr>
        <p:spPr bwMode="auto">
          <a:xfrm rot="10800000" flipV="1">
            <a:off x="838200" y="1858962"/>
            <a:ext cx="3352800" cy="3048000"/>
          </a:xfrm>
          <a:custGeom>
            <a:avLst/>
            <a:gdLst>
              <a:gd name="T0" fmla="*/ 0 w 21690"/>
              <a:gd name="T1" fmla="*/ 0 h 21600"/>
              <a:gd name="T2" fmla="*/ 518269578 w 21690"/>
              <a:gd name="T3" fmla="*/ 430106652 h 21600"/>
              <a:gd name="T4" fmla="*/ 2150491 w 21690"/>
              <a:gd name="T5" fmla="*/ 430106652 h 21600"/>
              <a:gd name="T6" fmla="*/ 0 60000 65536"/>
              <a:gd name="T7" fmla="*/ 0 60000 65536"/>
              <a:gd name="T8" fmla="*/ 0 60000 65536"/>
              <a:gd name="T9" fmla="*/ 0 w 21690"/>
              <a:gd name="T10" fmla="*/ 0 h 21600"/>
              <a:gd name="T11" fmla="*/ 21690 w 21690"/>
              <a:gd name="T12" fmla="*/ 21600 h 21600"/>
            </a:gdLst>
            <a:ahLst/>
            <a:cxnLst>
              <a:cxn ang="T6">
                <a:pos x="T0" y="T1"/>
              </a:cxn>
              <a:cxn ang="T7">
                <a:pos x="T2" y="T3"/>
              </a:cxn>
              <a:cxn ang="T8">
                <a:pos x="T4" y="T5"/>
              </a:cxn>
            </a:cxnLst>
            <a:rect l="T9" t="T10" r="T11" b="T12"/>
            <a:pathLst>
              <a:path w="21690" h="21600" fill="none" extrusionOk="0">
                <a:moveTo>
                  <a:pt x="0" y="0"/>
                </a:moveTo>
                <a:cubicBezTo>
                  <a:pt x="30" y="0"/>
                  <a:pt x="60" y="-1"/>
                  <a:pt x="90" y="0"/>
                </a:cubicBezTo>
                <a:cubicBezTo>
                  <a:pt x="12019" y="0"/>
                  <a:pt x="21690" y="9670"/>
                  <a:pt x="21690" y="21600"/>
                </a:cubicBezTo>
              </a:path>
              <a:path w="21690" h="21600" stroke="0" extrusionOk="0">
                <a:moveTo>
                  <a:pt x="0" y="0"/>
                </a:moveTo>
                <a:cubicBezTo>
                  <a:pt x="30" y="0"/>
                  <a:pt x="60" y="-1"/>
                  <a:pt x="90" y="0"/>
                </a:cubicBezTo>
                <a:cubicBezTo>
                  <a:pt x="12019" y="0"/>
                  <a:pt x="21690" y="9670"/>
                  <a:pt x="21690" y="21600"/>
                </a:cubicBezTo>
                <a:lnTo>
                  <a:pt x="90" y="2160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2" name="Text Box 49"/>
          <p:cNvSpPr txBox="1">
            <a:spLocks noChangeArrowheads="1"/>
          </p:cNvSpPr>
          <p:nvPr/>
        </p:nvSpPr>
        <p:spPr bwMode="auto">
          <a:xfrm>
            <a:off x="4191000" y="1782762"/>
            <a:ext cx="3683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f(k)</a:t>
            </a:r>
          </a:p>
        </p:txBody>
      </p:sp>
      <p:sp>
        <p:nvSpPr>
          <p:cNvPr id="23" name="Text Box 50"/>
          <p:cNvSpPr txBox="1">
            <a:spLocks noChangeArrowheads="1"/>
          </p:cNvSpPr>
          <p:nvPr/>
        </p:nvSpPr>
        <p:spPr bwMode="auto">
          <a:xfrm>
            <a:off x="304800" y="1477962"/>
            <a:ext cx="1408113"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a:t>Output per Worker (</a:t>
            </a:r>
            <a:r>
              <a:rPr lang="en-US" i="1"/>
              <a:t>k</a:t>
            </a:r>
            <a:r>
              <a:rPr lang="en-US"/>
              <a:t>)</a:t>
            </a:r>
          </a:p>
        </p:txBody>
      </p:sp>
      <p:sp>
        <p:nvSpPr>
          <p:cNvPr id="24" name="Line 2"/>
          <p:cNvSpPr>
            <a:spLocks noChangeShapeType="1"/>
          </p:cNvSpPr>
          <p:nvPr/>
        </p:nvSpPr>
        <p:spPr bwMode="auto">
          <a:xfrm>
            <a:off x="4876800" y="1858962"/>
            <a:ext cx="0" cy="3124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 name="Line 3"/>
          <p:cNvSpPr>
            <a:spLocks noChangeShapeType="1"/>
          </p:cNvSpPr>
          <p:nvPr/>
        </p:nvSpPr>
        <p:spPr bwMode="auto">
          <a:xfrm>
            <a:off x="4876800" y="4983162"/>
            <a:ext cx="3200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6" name="Text Box 4"/>
          <p:cNvSpPr txBox="1">
            <a:spLocks noChangeArrowheads="1"/>
          </p:cNvSpPr>
          <p:nvPr/>
        </p:nvSpPr>
        <p:spPr bwMode="auto">
          <a:xfrm>
            <a:off x="7467600" y="5059362"/>
            <a:ext cx="142398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a:t>Capital per Worker (</a:t>
            </a:r>
            <a:r>
              <a:rPr lang="en-US" i="1"/>
              <a:t>k</a:t>
            </a:r>
            <a:r>
              <a:rPr lang="en-US"/>
              <a:t>)</a:t>
            </a:r>
          </a:p>
        </p:txBody>
      </p:sp>
      <p:sp>
        <p:nvSpPr>
          <p:cNvPr id="27" name="Arc 37"/>
          <p:cNvSpPr>
            <a:spLocks/>
          </p:cNvSpPr>
          <p:nvPr/>
        </p:nvSpPr>
        <p:spPr bwMode="auto">
          <a:xfrm rot="10800000" flipV="1">
            <a:off x="4878388" y="3306762"/>
            <a:ext cx="3198812" cy="1676400"/>
          </a:xfrm>
          <a:custGeom>
            <a:avLst/>
            <a:gdLst>
              <a:gd name="T0" fmla="*/ 0 w 21690"/>
              <a:gd name="T1" fmla="*/ 0 h 21600"/>
              <a:gd name="T2" fmla="*/ 471756465 w 21690"/>
              <a:gd name="T3" fmla="*/ 130107258 h 21600"/>
              <a:gd name="T4" fmla="*/ 1957484 w 21690"/>
              <a:gd name="T5" fmla="*/ 130107258 h 21600"/>
              <a:gd name="T6" fmla="*/ 0 60000 65536"/>
              <a:gd name="T7" fmla="*/ 0 60000 65536"/>
              <a:gd name="T8" fmla="*/ 0 60000 65536"/>
              <a:gd name="T9" fmla="*/ 0 w 21690"/>
              <a:gd name="T10" fmla="*/ 0 h 21600"/>
              <a:gd name="T11" fmla="*/ 21690 w 21690"/>
              <a:gd name="T12" fmla="*/ 21600 h 21600"/>
            </a:gdLst>
            <a:ahLst/>
            <a:cxnLst>
              <a:cxn ang="T6">
                <a:pos x="T0" y="T1"/>
              </a:cxn>
              <a:cxn ang="T7">
                <a:pos x="T2" y="T3"/>
              </a:cxn>
              <a:cxn ang="T8">
                <a:pos x="T4" y="T5"/>
              </a:cxn>
            </a:cxnLst>
            <a:rect l="T9" t="T10" r="T11" b="T12"/>
            <a:pathLst>
              <a:path w="21690" h="21600" fill="none" extrusionOk="0">
                <a:moveTo>
                  <a:pt x="0" y="0"/>
                </a:moveTo>
                <a:cubicBezTo>
                  <a:pt x="30" y="0"/>
                  <a:pt x="60" y="-1"/>
                  <a:pt x="90" y="0"/>
                </a:cubicBezTo>
                <a:cubicBezTo>
                  <a:pt x="12019" y="0"/>
                  <a:pt x="21690" y="9670"/>
                  <a:pt x="21690" y="21600"/>
                </a:cubicBezTo>
              </a:path>
              <a:path w="21690" h="21600" stroke="0" extrusionOk="0">
                <a:moveTo>
                  <a:pt x="0" y="0"/>
                </a:moveTo>
                <a:cubicBezTo>
                  <a:pt x="30" y="0"/>
                  <a:pt x="60" y="-1"/>
                  <a:pt x="90" y="0"/>
                </a:cubicBezTo>
                <a:cubicBezTo>
                  <a:pt x="12019" y="0"/>
                  <a:pt x="21690" y="9670"/>
                  <a:pt x="21690" y="21600"/>
                </a:cubicBezTo>
                <a:lnTo>
                  <a:pt x="90" y="21600"/>
                </a:lnTo>
                <a:close/>
              </a:path>
            </a:pathLst>
          </a:cu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8" name="Line 38"/>
          <p:cNvSpPr>
            <a:spLocks noChangeShapeType="1"/>
          </p:cNvSpPr>
          <p:nvPr/>
        </p:nvSpPr>
        <p:spPr bwMode="auto">
          <a:xfrm flipV="1">
            <a:off x="4876800" y="1630362"/>
            <a:ext cx="3429000" cy="3352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9" name="Text Box 39"/>
          <p:cNvSpPr txBox="1">
            <a:spLocks noChangeArrowheads="1"/>
          </p:cNvSpPr>
          <p:nvPr/>
        </p:nvSpPr>
        <p:spPr bwMode="auto">
          <a:xfrm>
            <a:off x="8077200" y="3230562"/>
            <a:ext cx="4826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s</a:t>
            </a:r>
            <a:r>
              <a:rPr lang="en-US" i="1" baseline="30000"/>
              <a:t>1</a:t>
            </a:r>
            <a:r>
              <a:rPr lang="en-US" i="1"/>
              <a:t>f(k)</a:t>
            </a:r>
          </a:p>
        </p:txBody>
      </p:sp>
      <p:sp>
        <p:nvSpPr>
          <p:cNvPr id="30" name="Text Box 40"/>
          <p:cNvSpPr txBox="1">
            <a:spLocks noChangeArrowheads="1"/>
          </p:cNvSpPr>
          <p:nvPr/>
        </p:nvSpPr>
        <p:spPr bwMode="auto">
          <a:xfrm>
            <a:off x="7772400" y="1477962"/>
            <a:ext cx="54768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k(n+d)</a:t>
            </a:r>
          </a:p>
        </p:txBody>
      </p:sp>
      <p:sp>
        <p:nvSpPr>
          <p:cNvPr id="31" name="Text Box 47"/>
          <p:cNvSpPr txBox="1">
            <a:spLocks noChangeArrowheads="1"/>
          </p:cNvSpPr>
          <p:nvPr/>
        </p:nvSpPr>
        <p:spPr bwMode="auto">
          <a:xfrm>
            <a:off x="6172200" y="5059362"/>
            <a:ext cx="32543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sz="1200" i="1"/>
              <a:t>k</a:t>
            </a:r>
            <a:r>
              <a:rPr lang="en-US" sz="1200" i="1" baseline="30000"/>
              <a:t>1</a:t>
            </a:r>
          </a:p>
        </p:txBody>
      </p:sp>
      <p:sp>
        <p:nvSpPr>
          <p:cNvPr id="32" name="Arc 48"/>
          <p:cNvSpPr>
            <a:spLocks/>
          </p:cNvSpPr>
          <p:nvPr/>
        </p:nvSpPr>
        <p:spPr bwMode="auto">
          <a:xfrm rot="10800000" flipV="1">
            <a:off x="4876800" y="2620962"/>
            <a:ext cx="3352800" cy="2362200"/>
          </a:xfrm>
          <a:custGeom>
            <a:avLst/>
            <a:gdLst>
              <a:gd name="T0" fmla="*/ 0 w 21690"/>
              <a:gd name="T1" fmla="*/ 0 h 21600"/>
              <a:gd name="T2" fmla="*/ 518269578 w 21690"/>
              <a:gd name="T3" fmla="*/ 258332833 h 21600"/>
              <a:gd name="T4" fmla="*/ 2150491 w 21690"/>
              <a:gd name="T5" fmla="*/ 258332833 h 21600"/>
              <a:gd name="T6" fmla="*/ 0 60000 65536"/>
              <a:gd name="T7" fmla="*/ 0 60000 65536"/>
              <a:gd name="T8" fmla="*/ 0 60000 65536"/>
              <a:gd name="T9" fmla="*/ 0 w 21690"/>
              <a:gd name="T10" fmla="*/ 0 h 21600"/>
              <a:gd name="T11" fmla="*/ 21690 w 21690"/>
              <a:gd name="T12" fmla="*/ 21600 h 21600"/>
            </a:gdLst>
            <a:ahLst/>
            <a:cxnLst>
              <a:cxn ang="T6">
                <a:pos x="T0" y="T1"/>
              </a:cxn>
              <a:cxn ang="T7">
                <a:pos x="T2" y="T3"/>
              </a:cxn>
              <a:cxn ang="T8">
                <a:pos x="T4" y="T5"/>
              </a:cxn>
            </a:cxnLst>
            <a:rect l="T9" t="T10" r="T11" b="T12"/>
            <a:pathLst>
              <a:path w="21690" h="21600" fill="none" extrusionOk="0">
                <a:moveTo>
                  <a:pt x="0" y="0"/>
                </a:moveTo>
                <a:cubicBezTo>
                  <a:pt x="30" y="0"/>
                  <a:pt x="60" y="-1"/>
                  <a:pt x="90" y="0"/>
                </a:cubicBezTo>
                <a:cubicBezTo>
                  <a:pt x="12019" y="0"/>
                  <a:pt x="21690" y="9670"/>
                  <a:pt x="21690" y="21600"/>
                </a:cubicBezTo>
              </a:path>
              <a:path w="21690" h="21600" stroke="0" extrusionOk="0">
                <a:moveTo>
                  <a:pt x="0" y="0"/>
                </a:moveTo>
                <a:cubicBezTo>
                  <a:pt x="30" y="0"/>
                  <a:pt x="60" y="-1"/>
                  <a:pt x="90" y="0"/>
                </a:cubicBezTo>
                <a:cubicBezTo>
                  <a:pt x="12019" y="0"/>
                  <a:pt x="21690" y="9670"/>
                  <a:pt x="21690" y="21600"/>
                </a:cubicBezTo>
                <a:lnTo>
                  <a:pt x="90" y="2160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3" name="Text Box 50"/>
          <p:cNvSpPr txBox="1">
            <a:spLocks noChangeArrowheads="1"/>
          </p:cNvSpPr>
          <p:nvPr/>
        </p:nvSpPr>
        <p:spPr bwMode="auto">
          <a:xfrm>
            <a:off x="4343400" y="1554162"/>
            <a:ext cx="1408113"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dirty="0"/>
              <a:t>Output per Worker (</a:t>
            </a:r>
            <a:r>
              <a:rPr lang="en-US" i="1" dirty="0"/>
              <a:t>k</a:t>
            </a:r>
            <a:r>
              <a:rPr lang="en-US" dirty="0"/>
              <a:t>)</a:t>
            </a:r>
          </a:p>
        </p:txBody>
      </p:sp>
      <p:sp>
        <p:nvSpPr>
          <p:cNvPr id="34" name="Line 41"/>
          <p:cNvSpPr>
            <a:spLocks noChangeShapeType="1"/>
          </p:cNvSpPr>
          <p:nvPr/>
        </p:nvSpPr>
        <p:spPr bwMode="auto">
          <a:xfrm>
            <a:off x="6324600" y="3611562"/>
            <a:ext cx="0" cy="13716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35" name="Line 41"/>
          <p:cNvSpPr>
            <a:spLocks noChangeShapeType="1"/>
          </p:cNvSpPr>
          <p:nvPr/>
        </p:nvSpPr>
        <p:spPr bwMode="auto">
          <a:xfrm>
            <a:off x="7162800" y="2773362"/>
            <a:ext cx="0" cy="2209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36" name="Text Box 39"/>
          <p:cNvSpPr txBox="1">
            <a:spLocks noChangeArrowheads="1"/>
          </p:cNvSpPr>
          <p:nvPr/>
        </p:nvSpPr>
        <p:spPr bwMode="auto">
          <a:xfrm>
            <a:off x="8229600" y="2544762"/>
            <a:ext cx="4826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s</a:t>
            </a:r>
            <a:r>
              <a:rPr lang="en-US" i="1" baseline="30000"/>
              <a:t>2</a:t>
            </a:r>
            <a:r>
              <a:rPr lang="en-US" i="1"/>
              <a:t>f(k)</a:t>
            </a:r>
          </a:p>
        </p:txBody>
      </p:sp>
      <p:sp>
        <p:nvSpPr>
          <p:cNvPr id="37" name="Text Box 47"/>
          <p:cNvSpPr txBox="1">
            <a:spLocks noChangeArrowheads="1"/>
          </p:cNvSpPr>
          <p:nvPr/>
        </p:nvSpPr>
        <p:spPr bwMode="auto">
          <a:xfrm>
            <a:off x="7010400" y="5059362"/>
            <a:ext cx="32543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sz="1200" i="1"/>
              <a:t>k</a:t>
            </a:r>
            <a:r>
              <a:rPr lang="en-US" sz="1200" i="1" baseline="30000"/>
              <a:t>2</a:t>
            </a:r>
          </a:p>
        </p:txBody>
      </p:sp>
    </p:spTree>
    <p:extLst>
      <p:ext uri="{BB962C8B-B14F-4D97-AF65-F5344CB8AC3E}">
        <p14:creationId xmlns:p14="http://schemas.microsoft.com/office/powerpoint/2010/main" val="1809798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4"/>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6"/>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35"/>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4" grpId="0"/>
      <p:bldP spid="15" grpId="0" animBg="1"/>
      <p:bldP spid="16" grpId="0" animBg="1"/>
      <p:bldP spid="17" grpId="0" animBg="1"/>
      <p:bldP spid="18" grpId="0" animBg="1"/>
      <p:bldP spid="19" grpId="0" animBg="1"/>
      <p:bldP spid="20" grpId="0"/>
      <p:bldP spid="21" grpId="0" animBg="1"/>
      <p:bldP spid="22" grpId="0"/>
      <p:bldP spid="24" grpId="0" animBg="1"/>
      <p:bldP spid="25" grpId="0" animBg="1"/>
      <p:bldP spid="26" grpId="0"/>
      <p:bldP spid="27" grpId="0" animBg="1"/>
      <p:bldP spid="28" grpId="0" animBg="1"/>
      <p:bldP spid="29" grpId="0"/>
      <p:bldP spid="30" grpId="0"/>
      <p:bldP spid="31" grpId="0"/>
      <p:bldP spid="32" grpId="0" animBg="1"/>
      <p:bldP spid="33" grpId="0"/>
      <p:bldP spid="34" grpId="0" animBg="1"/>
      <p:bldP spid="35" grpId="0" animBg="1"/>
      <p:bldP spid="36"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a:solidFill>
                  <a:schemeClr val="accent1"/>
                </a:solidFill>
                <a:latin typeface="Calibri" pitchFamily="34" charset="0"/>
              </a:rPr>
              <a:t>Implications and interpretation:</a:t>
            </a:r>
          </a:p>
          <a:p>
            <a:pPr marL="342900" indent="-342900">
              <a:buFont typeface="Wingdings 3" pitchFamily="18" charset="2"/>
              <a:buChar char="}"/>
            </a:pPr>
            <a:endParaRPr lang="en-US" sz="2400" dirty="0">
              <a:latin typeface="Calibri" pitchFamily="34" charset="0"/>
            </a:endParaRPr>
          </a:p>
          <a:p>
            <a:pPr marL="342900" indent="-342900">
              <a:buFont typeface="Wingdings 3" pitchFamily="18" charset="2"/>
              <a:buChar char="}"/>
            </a:pPr>
            <a:r>
              <a:rPr lang="en-US" sz="2400" dirty="0">
                <a:latin typeface="Calibri" pitchFamily="34" charset="0"/>
              </a:rPr>
              <a:t>No growth in steady state equilibrium</a:t>
            </a:r>
          </a:p>
          <a:p>
            <a:pPr marL="342900" indent="-342900">
              <a:buFont typeface="Wingdings 3" pitchFamily="18" charset="2"/>
              <a:buChar char="}"/>
            </a:pPr>
            <a:endParaRPr lang="en-US" sz="2400" dirty="0">
              <a:latin typeface="Calibri" pitchFamily="34" charset="0"/>
            </a:endParaRPr>
          </a:p>
          <a:p>
            <a:pPr marL="342900" indent="-342900">
              <a:buFont typeface="Wingdings 3" pitchFamily="18" charset="2"/>
              <a:buChar char="}"/>
            </a:pPr>
            <a:r>
              <a:rPr lang="en-US" sz="2400" dirty="0">
                <a:latin typeface="Calibri" pitchFamily="34" charset="0"/>
              </a:rPr>
              <a:t>An increase in the saving rate increases growth in the short run, and raises the long-run level of income per capita, but does not lead to a sustained (for the long run) increase in the growth rate.</a:t>
            </a:r>
          </a:p>
          <a:p>
            <a:pPr marL="342900" indent="-342900">
              <a:buFont typeface="Wingdings 3" pitchFamily="18" charset="2"/>
              <a:buChar char="}"/>
            </a:pPr>
            <a:endParaRPr lang="en-US" sz="2400" dirty="0">
              <a:latin typeface="Calibri" pitchFamily="34" charset="0"/>
            </a:endParaRPr>
          </a:p>
          <a:p>
            <a:pPr marL="342900" indent="-342900">
              <a:buFont typeface="Wingdings 3" pitchFamily="18" charset="2"/>
              <a:buChar char="}"/>
            </a:pPr>
            <a:r>
              <a:rPr lang="en-US" sz="2400" dirty="0">
                <a:latin typeface="Calibri" pitchFamily="34" charset="0"/>
              </a:rPr>
              <a:t>This model must be incomplete, because we do observe sustained growth over long periods.</a:t>
            </a:r>
          </a:p>
        </p:txBody>
      </p:sp>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Simple neoclassical growth model</a:t>
            </a:r>
          </a:p>
        </p:txBody>
      </p:sp>
      <p:sp>
        <p:nvSpPr>
          <p:cNvPr id="6" name="Slide Number Placeholder 5"/>
          <p:cNvSpPr>
            <a:spLocks noGrp="1"/>
          </p:cNvSpPr>
          <p:nvPr>
            <p:ph type="sldNum" sz="quarter" idx="12"/>
          </p:nvPr>
        </p:nvSpPr>
        <p:spPr/>
        <p:txBody>
          <a:bodyPr/>
          <a:lstStyle/>
          <a:p>
            <a:fld id="{B3977D60-5343-49E1-BD8C-CA39C39BE7A5}" type="slidenum">
              <a:rPr lang="en-US" smtClean="0"/>
              <a:t>9</a:t>
            </a:fld>
            <a:endParaRPr lang="en-US"/>
          </a:p>
        </p:txBody>
      </p:sp>
    </p:spTree>
    <p:extLst>
      <p:ext uri="{BB962C8B-B14F-4D97-AF65-F5344CB8AC3E}">
        <p14:creationId xmlns:p14="http://schemas.microsoft.com/office/powerpoint/2010/main" val="4147091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fontScale="90000"/>
          </a:bodyPr>
          <a:lstStyle/>
          <a:p>
            <a:r>
              <a:rPr lang="en-US" sz="3600" dirty="0">
                <a:solidFill>
                  <a:srgbClr val="2891AA"/>
                </a:solidFill>
                <a:effectLst/>
              </a:rPr>
              <a:t>Neoclassical growth with technical change</a:t>
            </a:r>
          </a:p>
        </p:txBody>
      </p:sp>
      <p:sp>
        <p:nvSpPr>
          <p:cNvPr id="6" name="Slide Number Placeholder 5"/>
          <p:cNvSpPr>
            <a:spLocks noGrp="1"/>
          </p:cNvSpPr>
          <p:nvPr>
            <p:ph type="sldNum" sz="quarter" idx="12"/>
          </p:nvPr>
        </p:nvSpPr>
        <p:spPr/>
        <p:txBody>
          <a:bodyPr/>
          <a:lstStyle/>
          <a:p>
            <a:fld id="{B3977D60-5343-49E1-BD8C-CA39C39BE7A5}" type="slidenum">
              <a:rPr lang="en-US" smtClean="0"/>
              <a:t>10</a:t>
            </a:fld>
            <a:endParaRPr lang="en-US"/>
          </a:p>
        </p:txBody>
      </p:sp>
      <mc:AlternateContent xmlns:mc="http://schemas.openxmlformats.org/markup-compatibility/2006" xmlns:a14="http://schemas.microsoft.com/office/drawing/2010/main">
        <mc:Choice Requires="a14">
          <p:sp>
            <p:nvSpPr>
              <p:cNvPr id="7" name="Content Placeholder 1"/>
              <p:cNvSpPr>
                <a:spLocks noGrp="1"/>
              </p:cNvSpPr>
              <p:nvPr>
                <p:ph idx="1"/>
              </p:nvPr>
            </p:nvSpPr>
            <p:spPr>
              <a:xfrm>
                <a:off x="457200" y="1646237"/>
                <a:ext cx="8229600" cy="4525963"/>
              </a:xfrm>
            </p:spPr>
            <p:txBody>
              <a:bodyPr>
                <a:normAutofit/>
              </a:bodyPr>
              <a:lstStyle/>
              <a:p>
                <a:pPr marL="256032" lvl="1" indent="0">
                  <a:buNone/>
                </a:pPr>
                <a14:m>
                  <m:oMath xmlns:m="http://schemas.openxmlformats.org/officeDocument/2006/math">
                    <m:r>
                      <a:rPr lang="en-US" sz="2000" b="0" i="1" smtClean="0">
                        <a:latin typeface="Cambria Math"/>
                      </a:rPr>
                      <m:t>𝑌</m:t>
                    </m:r>
                    <m:r>
                      <a:rPr lang="en-US" sz="2000" b="0" i="1" smtClean="0">
                        <a:latin typeface="Cambria Math"/>
                      </a:rPr>
                      <m:t>=</m:t>
                    </m:r>
                    <m:r>
                      <a:rPr lang="en-US" sz="2000" b="0" i="1" smtClean="0">
                        <a:latin typeface="Cambria Math"/>
                      </a:rPr>
                      <m:t>𝐹</m:t>
                    </m:r>
                    <m:d>
                      <m:dPr>
                        <m:ctrlPr>
                          <a:rPr lang="en-US" sz="2000" b="0" i="1" smtClean="0">
                            <a:latin typeface="Cambria Math" panose="02040503050406030204" pitchFamily="18" charset="0"/>
                          </a:rPr>
                        </m:ctrlPr>
                      </m:dPr>
                      <m:e>
                        <m:r>
                          <a:rPr lang="en-US" sz="2000" b="0" i="1" smtClean="0">
                            <a:latin typeface="Cambria Math"/>
                          </a:rPr>
                          <m:t>𝐾</m:t>
                        </m:r>
                        <m:r>
                          <a:rPr lang="en-US" sz="2000" b="0" i="1" smtClean="0">
                            <a:latin typeface="Cambria Math"/>
                          </a:rPr>
                          <m:t>,</m:t>
                        </m:r>
                        <m:r>
                          <a:rPr lang="en-US" sz="2000" b="0" i="1" smtClean="0">
                            <a:solidFill>
                              <a:srgbClr val="C00000"/>
                            </a:solidFill>
                            <a:latin typeface="Cambria Math"/>
                          </a:rPr>
                          <m:t>𝐴</m:t>
                        </m:r>
                        <m:r>
                          <a:rPr lang="en-US" sz="2000" b="0" i="1" smtClean="0">
                            <a:latin typeface="Cambria Math"/>
                          </a:rPr>
                          <m:t>𝐿</m:t>
                        </m:r>
                      </m:e>
                    </m:d>
                  </m:oMath>
                </a14:m>
                <a:r>
                  <a:rPr lang="en-US" sz="2000" b="0" dirty="0"/>
                  <a:t>				</a:t>
                </a:r>
                <a:r>
                  <a:rPr lang="en-US" sz="2000" b="0" dirty="0">
                    <a:latin typeface="Calibri" pitchFamily="34" charset="0"/>
                  </a:rPr>
                  <a:t>Labor-using tech. change</a:t>
                </a:r>
              </a:p>
              <a:p>
                <a:pPr marL="256032" lvl="1" indent="0">
                  <a:buNone/>
                </a:pPr>
                <a:endParaRPr lang="en-US" sz="2000" b="0" dirty="0"/>
              </a:p>
              <a:p>
                <a:pPr marL="256032" lvl="1" indent="0">
                  <a:buNone/>
                </a:pPr>
                <a14:m>
                  <m:oMath xmlns:m="http://schemas.openxmlformats.org/officeDocument/2006/math">
                    <m:sSup>
                      <m:sSupPr>
                        <m:ctrlPr>
                          <a:rPr lang="en-US" sz="2000" b="0" i="1" smtClean="0">
                            <a:latin typeface="Cambria Math" panose="02040503050406030204" pitchFamily="18" charset="0"/>
                          </a:rPr>
                        </m:ctrlPr>
                      </m:sSupPr>
                      <m:e>
                        <m:r>
                          <a:rPr lang="en-US" sz="2000" b="0" i="1" smtClean="0">
                            <a:latin typeface="Cambria Math"/>
                          </a:rPr>
                          <m:t>𝑘</m:t>
                        </m:r>
                      </m:e>
                      <m:sup>
                        <m:r>
                          <a:rPr lang="en-US" sz="2000" b="0" i="1" smtClean="0">
                            <a:latin typeface="Cambria Math"/>
                          </a:rPr>
                          <m:t>∗</m:t>
                        </m:r>
                      </m:sup>
                    </m:sSup>
                    <m:r>
                      <a:rPr lang="en-US" sz="2000" b="0" i="1" smtClean="0">
                        <a:latin typeface="Cambria Math"/>
                      </a:rPr>
                      <m:t>=</m:t>
                    </m:r>
                    <m:f>
                      <m:fPr>
                        <m:ctrlPr>
                          <a:rPr lang="en-US" sz="2000" b="0" i="1" smtClean="0">
                            <a:latin typeface="Cambria Math" panose="02040503050406030204" pitchFamily="18" charset="0"/>
                          </a:rPr>
                        </m:ctrlPr>
                      </m:fPr>
                      <m:num>
                        <m:r>
                          <a:rPr lang="en-US" sz="2000" b="0" i="1" smtClean="0">
                            <a:latin typeface="Cambria Math"/>
                          </a:rPr>
                          <m:t>𝐾</m:t>
                        </m:r>
                      </m:num>
                      <m:den>
                        <m:r>
                          <a:rPr lang="en-US" sz="2000" b="0" i="1" smtClean="0">
                            <a:latin typeface="Cambria Math"/>
                          </a:rPr>
                          <m:t>𝐴𝐿</m:t>
                        </m:r>
                      </m:den>
                    </m:f>
                  </m:oMath>
                </a14:m>
                <a:r>
                  <a:rPr lang="en-US" sz="2000" b="0" dirty="0"/>
                  <a:t>				</a:t>
                </a:r>
                <a:r>
                  <a:rPr lang="en-US" sz="2000" b="0" dirty="0">
                    <a:latin typeface="Calibri" pitchFamily="34" charset="0"/>
                  </a:rPr>
                  <a:t>Re-express on “per </a:t>
                </a:r>
              </a:p>
              <a:p>
                <a:pPr marL="256032" lvl="1" indent="0">
                  <a:buNone/>
                </a:pPr>
                <a:r>
                  <a:rPr lang="en-US" sz="2000" dirty="0">
                    <a:latin typeface="Calibri" pitchFamily="34" charset="0"/>
                  </a:rPr>
                  <a:t>					effective worker basis”</a:t>
                </a:r>
                <a:endParaRPr lang="en-US" sz="2000" b="0" dirty="0">
                  <a:latin typeface="Calibri" pitchFamily="34" charset="0"/>
                </a:endParaRPr>
              </a:p>
              <a:p>
                <a:pPr marL="256032" lvl="1" indent="0">
                  <a:buNone/>
                </a:pPr>
                <a:endParaRPr lang="en-US" sz="2000" b="0" dirty="0"/>
              </a:p>
              <a:p>
                <a:pPr marL="256032" lvl="1" indent="0">
                  <a:buNone/>
                </a:pPr>
                <a14:m>
                  <m:oMathPara xmlns:m="http://schemas.openxmlformats.org/officeDocument/2006/math">
                    <m:oMathParaPr>
                      <m:jc m:val="left"/>
                    </m:oMathParaPr>
                    <m:oMath xmlns:m="http://schemas.openxmlformats.org/officeDocument/2006/math">
                      <m:f>
                        <m:fPr>
                          <m:ctrlPr>
                            <a:rPr lang="en-US" sz="2000" i="1" smtClean="0">
                              <a:latin typeface="Cambria Math" panose="02040503050406030204" pitchFamily="18" charset="0"/>
                            </a:rPr>
                          </m:ctrlPr>
                        </m:fPr>
                        <m:num>
                          <m:acc>
                            <m:accPr>
                              <m:chr m:val="̇"/>
                              <m:ctrlPr>
                                <a:rPr lang="en-US" sz="2000" i="1" smtClean="0">
                                  <a:latin typeface="Cambria Math" panose="02040503050406030204" pitchFamily="18" charset="0"/>
                                </a:rPr>
                              </m:ctrlPr>
                            </m:accPr>
                            <m:e>
                              <m:sSup>
                                <m:sSupPr>
                                  <m:ctrlPr>
                                    <a:rPr lang="en-US" sz="2000" i="1" smtClean="0">
                                      <a:latin typeface="Cambria Math" panose="02040503050406030204" pitchFamily="18" charset="0"/>
                                    </a:rPr>
                                  </m:ctrlPr>
                                </m:sSupPr>
                                <m:e>
                                  <m:r>
                                    <a:rPr lang="en-US" sz="2000" b="0" i="1" smtClean="0">
                                      <a:latin typeface="Cambria Math"/>
                                    </a:rPr>
                                    <m:t>𝑘</m:t>
                                  </m:r>
                                </m:e>
                                <m:sup>
                                  <m:r>
                                    <a:rPr lang="en-US" sz="2000" b="0" i="1" smtClean="0">
                                      <a:latin typeface="Cambria Math"/>
                                    </a:rPr>
                                    <m:t>∗</m:t>
                                  </m:r>
                                </m:sup>
                              </m:sSup>
                            </m:e>
                          </m:acc>
                        </m:num>
                        <m:den>
                          <m:sSup>
                            <m:sSupPr>
                              <m:ctrlPr>
                                <a:rPr lang="en-US" sz="2000" i="1" smtClean="0">
                                  <a:latin typeface="Cambria Math" panose="02040503050406030204" pitchFamily="18" charset="0"/>
                                </a:rPr>
                              </m:ctrlPr>
                            </m:sSupPr>
                            <m:e>
                              <m:r>
                                <a:rPr lang="en-US" sz="2000" b="0" i="1" smtClean="0">
                                  <a:latin typeface="Cambria Math"/>
                                </a:rPr>
                                <m:t>𝑘</m:t>
                              </m:r>
                            </m:e>
                            <m:sup>
                              <m:r>
                                <a:rPr lang="en-US" sz="2000" b="0" i="1" smtClean="0">
                                  <a:latin typeface="Cambria Math"/>
                                </a:rPr>
                                <m:t>∗</m:t>
                              </m:r>
                            </m:sup>
                          </m:sSup>
                        </m:den>
                      </m:f>
                      <m:r>
                        <a:rPr lang="en-US" sz="2000" b="0" i="1" smtClean="0">
                          <a:latin typeface="Cambria Math"/>
                        </a:rPr>
                        <m:t>=</m:t>
                      </m:r>
                      <m:f>
                        <m:fPr>
                          <m:ctrlPr>
                            <a:rPr lang="en-US" sz="2000" b="0" i="1" smtClean="0">
                              <a:latin typeface="Cambria Math" panose="02040503050406030204" pitchFamily="18" charset="0"/>
                            </a:rPr>
                          </m:ctrlPr>
                        </m:fPr>
                        <m:num>
                          <m:acc>
                            <m:accPr>
                              <m:chr m:val="̇"/>
                              <m:ctrlPr>
                                <a:rPr lang="en-US" sz="2000" b="0" i="1" smtClean="0">
                                  <a:latin typeface="Cambria Math" panose="02040503050406030204" pitchFamily="18" charset="0"/>
                                </a:rPr>
                              </m:ctrlPr>
                            </m:accPr>
                            <m:e>
                              <m:r>
                                <a:rPr lang="en-US" sz="2000" b="0" i="1" smtClean="0">
                                  <a:latin typeface="Cambria Math"/>
                                </a:rPr>
                                <m:t>𝐾</m:t>
                              </m:r>
                            </m:e>
                          </m:acc>
                        </m:num>
                        <m:den>
                          <m:r>
                            <a:rPr lang="en-US" sz="2000" b="0" i="1" smtClean="0">
                              <a:latin typeface="Cambria Math"/>
                            </a:rPr>
                            <m:t>𝐾</m:t>
                          </m:r>
                        </m:den>
                      </m:f>
                      <m:r>
                        <a:rPr lang="en-US" sz="2000" b="0" i="1" smtClean="0">
                          <a:latin typeface="Cambria Math"/>
                        </a:rPr>
                        <m:t>−</m:t>
                      </m:r>
                      <m:f>
                        <m:fPr>
                          <m:ctrlPr>
                            <a:rPr lang="en-US" sz="2000" b="0" i="1" smtClean="0">
                              <a:latin typeface="Cambria Math" panose="02040503050406030204" pitchFamily="18" charset="0"/>
                            </a:rPr>
                          </m:ctrlPr>
                        </m:fPr>
                        <m:num>
                          <m:acc>
                            <m:accPr>
                              <m:chr m:val="̇"/>
                              <m:ctrlPr>
                                <a:rPr lang="en-US" sz="2000" b="0" i="1" smtClean="0">
                                  <a:latin typeface="Cambria Math" panose="02040503050406030204" pitchFamily="18" charset="0"/>
                                </a:rPr>
                              </m:ctrlPr>
                            </m:accPr>
                            <m:e>
                              <m:r>
                                <a:rPr lang="en-US" sz="2000" b="0" i="1" smtClean="0">
                                  <a:latin typeface="Cambria Math"/>
                                </a:rPr>
                                <m:t>𝐿</m:t>
                              </m:r>
                            </m:e>
                          </m:acc>
                        </m:num>
                        <m:den>
                          <m:r>
                            <a:rPr lang="en-US" sz="2000" b="0" i="1" smtClean="0">
                              <a:latin typeface="Cambria Math"/>
                            </a:rPr>
                            <m:t>𝐿</m:t>
                          </m:r>
                        </m:den>
                      </m:f>
                      <m:r>
                        <a:rPr lang="en-US" sz="2000" b="0" i="1" smtClean="0">
                          <a:latin typeface="Cambria Math"/>
                        </a:rPr>
                        <m:t>− </m:t>
                      </m:r>
                      <m:f>
                        <m:fPr>
                          <m:ctrlPr>
                            <a:rPr lang="en-US" sz="2000" b="0" i="1" smtClean="0">
                              <a:latin typeface="Cambria Math" panose="02040503050406030204" pitchFamily="18" charset="0"/>
                            </a:rPr>
                          </m:ctrlPr>
                        </m:fPr>
                        <m:num>
                          <m:acc>
                            <m:accPr>
                              <m:chr m:val="̇"/>
                              <m:ctrlPr>
                                <a:rPr lang="en-US" sz="2000" b="0" i="1" smtClean="0">
                                  <a:latin typeface="Cambria Math" panose="02040503050406030204" pitchFamily="18" charset="0"/>
                                </a:rPr>
                              </m:ctrlPr>
                            </m:accPr>
                            <m:e>
                              <m:r>
                                <a:rPr lang="en-US" sz="2000" b="0" i="1" smtClean="0">
                                  <a:latin typeface="Cambria Math"/>
                                </a:rPr>
                                <m:t>𝐴</m:t>
                              </m:r>
                            </m:e>
                          </m:acc>
                        </m:num>
                        <m:den>
                          <m:r>
                            <a:rPr lang="en-US" sz="2000" b="0" i="1" smtClean="0">
                              <a:latin typeface="Cambria Math"/>
                            </a:rPr>
                            <m:t>𝐴</m:t>
                          </m:r>
                        </m:den>
                      </m:f>
                      <m:r>
                        <a:rPr lang="en-US" sz="2000" b="0" i="1" smtClean="0">
                          <a:latin typeface="Cambria Math"/>
                        </a:rPr>
                        <m:t>=</m:t>
                      </m:r>
                      <m:f>
                        <m:fPr>
                          <m:ctrlPr>
                            <a:rPr lang="en-US" sz="2000" b="0" i="1" smtClean="0">
                              <a:latin typeface="Cambria Math" panose="02040503050406030204" pitchFamily="18" charset="0"/>
                            </a:rPr>
                          </m:ctrlPr>
                        </m:fPr>
                        <m:num>
                          <m:r>
                            <a:rPr lang="en-US" sz="2000" b="0" i="1" smtClean="0">
                              <a:latin typeface="Cambria Math"/>
                            </a:rPr>
                            <m:t>𝑠𝐹</m:t>
                          </m:r>
                          <m:d>
                            <m:dPr>
                              <m:ctrlPr>
                                <a:rPr lang="en-US" sz="2000" b="0" i="1" smtClean="0">
                                  <a:latin typeface="Cambria Math" panose="02040503050406030204" pitchFamily="18" charset="0"/>
                                </a:rPr>
                              </m:ctrlPr>
                            </m:dPr>
                            <m:e>
                              <m:r>
                                <a:rPr lang="en-US" sz="2000" b="0" i="1" smtClean="0">
                                  <a:latin typeface="Cambria Math"/>
                                </a:rPr>
                                <m:t>𝐾</m:t>
                              </m:r>
                              <m:r>
                                <a:rPr lang="en-US" sz="2000" b="0" i="1" smtClean="0">
                                  <a:latin typeface="Cambria Math"/>
                                </a:rPr>
                                <m:t>,</m:t>
                              </m:r>
                              <m:r>
                                <a:rPr lang="en-US" sz="2000" b="0" i="1" smtClean="0">
                                  <a:latin typeface="Cambria Math"/>
                                </a:rPr>
                                <m:t>𝐴𝐿</m:t>
                              </m:r>
                            </m:e>
                          </m:d>
                          <m:r>
                            <a:rPr lang="en-US" sz="2000" b="0" i="1" smtClean="0">
                              <a:latin typeface="Cambria Math"/>
                            </a:rPr>
                            <m:t>−</m:t>
                          </m:r>
                          <m:r>
                            <a:rPr lang="en-US" sz="2000" b="0" i="1" smtClean="0">
                              <a:latin typeface="Cambria Math"/>
                            </a:rPr>
                            <m:t>𝑑𝐾</m:t>
                          </m:r>
                        </m:num>
                        <m:den>
                          <m:r>
                            <a:rPr lang="en-US" sz="2000" b="0" i="1" smtClean="0">
                              <a:latin typeface="Cambria Math"/>
                            </a:rPr>
                            <m:t>𝐾</m:t>
                          </m:r>
                        </m:den>
                      </m:f>
                      <m:r>
                        <a:rPr lang="en-US" sz="2000" b="0" i="1" smtClean="0">
                          <a:latin typeface="Cambria Math"/>
                        </a:rPr>
                        <m:t> −</m:t>
                      </m:r>
                      <m:r>
                        <a:rPr lang="en-US" sz="2000" b="0" i="1" smtClean="0">
                          <a:latin typeface="Cambria Math"/>
                        </a:rPr>
                        <m:t>𝑛</m:t>
                      </m:r>
                      <m:r>
                        <a:rPr lang="en-US" sz="2000" b="0" i="1" smtClean="0">
                          <a:latin typeface="Cambria Math"/>
                        </a:rPr>
                        <m:t>−</m:t>
                      </m:r>
                      <m:r>
                        <a:rPr lang="en-US" sz="2000" b="0" i="1" smtClean="0">
                          <a:latin typeface="Cambria Math"/>
                        </a:rPr>
                        <m:t>𝑔</m:t>
                      </m:r>
                      <m:r>
                        <a:rPr lang="en-US" sz="2000" b="0" i="1" smtClean="0">
                          <a:latin typeface="Cambria Math"/>
                        </a:rPr>
                        <m:t>=</m:t>
                      </m:r>
                      <m:f>
                        <m:fPr>
                          <m:ctrlPr>
                            <a:rPr lang="en-US" sz="2000" b="0" i="1" smtClean="0">
                              <a:latin typeface="Cambria Math" panose="02040503050406030204" pitchFamily="18" charset="0"/>
                            </a:rPr>
                          </m:ctrlPr>
                        </m:fPr>
                        <m:num>
                          <m:r>
                            <a:rPr lang="en-US" sz="2000" b="0" i="1" smtClean="0">
                              <a:latin typeface="Cambria Math"/>
                            </a:rPr>
                            <m:t>𝑠𝐹</m:t>
                          </m:r>
                          <m:d>
                            <m:dPr>
                              <m:ctrlPr>
                                <a:rPr lang="en-US" sz="2000" b="0" i="1" smtClean="0">
                                  <a:latin typeface="Cambria Math" panose="02040503050406030204" pitchFamily="18" charset="0"/>
                                </a:rPr>
                              </m:ctrlPr>
                            </m:dPr>
                            <m:e>
                              <m:r>
                                <a:rPr lang="en-US" sz="2000" b="0" i="1" smtClean="0">
                                  <a:latin typeface="Cambria Math"/>
                                </a:rPr>
                                <m:t>𝐾</m:t>
                              </m:r>
                              <m:r>
                                <a:rPr lang="en-US" sz="2000" b="0" i="1" smtClean="0">
                                  <a:latin typeface="Cambria Math"/>
                                </a:rPr>
                                <m:t>,</m:t>
                              </m:r>
                              <m:r>
                                <a:rPr lang="en-US" sz="2000" b="0" i="1" smtClean="0">
                                  <a:latin typeface="Cambria Math"/>
                                </a:rPr>
                                <m:t>𝐴𝐿</m:t>
                              </m:r>
                            </m:e>
                          </m:d>
                        </m:num>
                        <m:den>
                          <m:r>
                            <a:rPr lang="en-US" sz="2000" b="0" i="1" smtClean="0">
                              <a:latin typeface="Cambria Math"/>
                            </a:rPr>
                            <m:t>𝐾</m:t>
                          </m:r>
                        </m:den>
                      </m:f>
                      <m:r>
                        <a:rPr lang="en-US" sz="2000" b="0" i="1" smtClean="0">
                          <a:latin typeface="Cambria Math"/>
                        </a:rPr>
                        <m:t>−</m:t>
                      </m:r>
                      <m:r>
                        <a:rPr lang="en-US" sz="2000" b="0" i="1" smtClean="0">
                          <a:latin typeface="Cambria Math"/>
                        </a:rPr>
                        <m:t>𝑑</m:t>
                      </m:r>
                      <m:r>
                        <a:rPr lang="en-US" sz="2000" b="0" i="1" smtClean="0">
                          <a:latin typeface="Cambria Math"/>
                        </a:rPr>
                        <m:t>−</m:t>
                      </m:r>
                      <m:r>
                        <a:rPr lang="en-US" sz="2000" b="0" i="1" smtClean="0">
                          <a:latin typeface="Cambria Math"/>
                        </a:rPr>
                        <m:t>𝑛</m:t>
                      </m:r>
                      <m:r>
                        <a:rPr lang="en-US" sz="2000" b="0" i="0" smtClean="0">
                          <a:latin typeface="Cambria Math"/>
                        </a:rPr>
                        <m:t>−</m:t>
                      </m:r>
                      <m:r>
                        <m:rPr>
                          <m:sty m:val="p"/>
                        </m:rPr>
                        <a:rPr lang="en-US" sz="2000" b="0" i="0" smtClean="0">
                          <a:latin typeface="Cambria Math"/>
                        </a:rPr>
                        <m:t>g</m:t>
                      </m:r>
                    </m:oMath>
                  </m:oMathPara>
                </a14:m>
                <a:endParaRPr lang="en-US" sz="2000" b="0" dirty="0"/>
              </a:p>
              <a:p>
                <a:pPr marL="256032" lvl="1" indent="0">
                  <a:buNone/>
                </a:pPr>
                <a:endParaRPr lang="en-US" dirty="0"/>
              </a:p>
              <a:p>
                <a:pPr marL="256032" lvl="1" indent="0">
                  <a:buNone/>
                </a:pPr>
                <a14:m>
                  <m:oMath xmlns:m="http://schemas.openxmlformats.org/officeDocument/2006/math">
                    <m:acc>
                      <m:accPr>
                        <m:chr m:val="̇"/>
                        <m:ctrlPr>
                          <a:rPr lang="en-US" sz="2000" i="1" smtClean="0">
                            <a:latin typeface="Cambria Math" panose="02040503050406030204" pitchFamily="18" charset="0"/>
                          </a:rPr>
                        </m:ctrlPr>
                      </m:accPr>
                      <m:e>
                        <m:sSup>
                          <m:sSupPr>
                            <m:ctrlPr>
                              <a:rPr lang="en-US" sz="2000" i="1" smtClean="0">
                                <a:latin typeface="Cambria Math" panose="02040503050406030204" pitchFamily="18" charset="0"/>
                              </a:rPr>
                            </m:ctrlPr>
                          </m:sSupPr>
                          <m:e>
                            <m:r>
                              <a:rPr lang="en-US" sz="2000" b="0" i="1" smtClean="0">
                                <a:latin typeface="Cambria Math"/>
                              </a:rPr>
                              <m:t>𝑘</m:t>
                            </m:r>
                          </m:e>
                          <m:sup>
                            <m:r>
                              <a:rPr lang="en-US" sz="2000" b="0" i="1" smtClean="0">
                                <a:latin typeface="Cambria Math"/>
                              </a:rPr>
                              <m:t>∗</m:t>
                            </m:r>
                          </m:sup>
                        </m:sSup>
                      </m:e>
                    </m:acc>
                    <m:r>
                      <a:rPr lang="en-US" sz="2000" b="0" i="1" smtClean="0">
                        <a:latin typeface="Cambria Math"/>
                      </a:rPr>
                      <m:t>=</m:t>
                    </m:r>
                    <m:r>
                      <a:rPr lang="en-US" sz="2000" b="0" i="1" smtClean="0">
                        <a:latin typeface="Cambria Math"/>
                      </a:rPr>
                      <m:t>𝑠𝑓</m:t>
                    </m:r>
                    <m:d>
                      <m:dPr>
                        <m:ctrlPr>
                          <a:rPr lang="en-US" sz="2000" b="0" i="1" smtClean="0">
                            <a:latin typeface="Cambria Math" panose="02040503050406030204" pitchFamily="18" charset="0"/>
                          </a:rPr>
                        </m:ctrlPr>
                      </m:dPr>
                      <m:e>
                        <m:sSup>
                          <m:sSupPr>
                            <m:ctrlPr>
                              <a:rPr lang="en-US" sz="2000" b="0" i="1" smtClean="0">
                                <a:latin typeface="Cambria Math" panose="02040503050406030204" pitchFamily="18" charset="0"/>
                              </a:rPr>
                            </m:ctrlPr>
                          </m:sSupPr>
                          <m:e>
                            <m:r>
                              <a:rPr lang="en-US" sz="2000" b="0" i="1" smtClean="0">
                                <a:latin typeface="Cambria Math"/>
                              </a:rPr>
                              <m:t>𝑘</m:t>
                            </m:r>
                          </m:e>
                          <m:sup>
                            <m:r>
                              <a:rPr lang="en-US" sz="2000" b="0" i="1" smtClean="0">
                                <a:latin typeface="Cambria Math"/>
                              </a:rPr>
                              <m:t>∗</m:t>
                            </m:r>
                          </m:sup>
                        </m:sSup>
                      </m:e>
                    </m:d>
                    <m:r>
                      <a:rPr lang="en-US" sz="2000" b="0" i="1" smtClean="0">
                        <a:latin typeface="Cambria Math"/>
                      </a:rPr>
                      <m:t>−</m:t>
                    </m:r>
                    <m:sSup>
                      <m:sSupPr>
                        <m:ctrlPr>
                          <a:rPr lang="en-US" sz="2000" b="0" i="1" smtClean="0">
                            <a:latin typeface="Cambria Math" panose="02040503050406030204" pitchFamily="18" charset="0"/>
                          </a:rPr>
                        </m:ctrlPr>
                      </m:sSupPr>
                      <m:e>
                        <m:r>
                          <a:rPr lang="en-US" sz="2000" b="0" i="1" smtClean="0">
                            <a:latin typeface="Cambria Math"/>
                          </a:rPr>
                          <m:t>𝑘</m:t>
                        </m:r>
                      </m:e>
                      <m:sup>
                        <m:r>
                          <a:rPr lang="en-US" sz="2000" b="0" i="1" smtClean="0">
                            <a:latin typeface="Cambria Math"/>
                          </a:rPr>
                          <m:t>∗</m:t>
                        </m:r>
                      </m:sup>
                    </m:sSup>
                    <m:r>
                      <a:rPr lang="en-US" sz="2000" b="0" i="1" smtClean="0">
                        <a:latin typeface="Cambria Math"/>
                      </a:rPr>
                      <m:t>(</m:t>
                    </m:r>
                    <m:r>
                      <a:rPr lang="en-US" sz="2000" b="0" i="1" smtClean="0">
                        <a:latin typeface="Cambria Math"/>
                      </a:rPr>
                      <m:t>𝑛</m:t>
                    </m:r>
                    <m:r>
                      <a:rPr lang="en-US" sz="2000" b="0" i="1" smtClean="0">
                        <a:latin typeface="Cambria Math"/>
                      </a:rPr>
                      <m:t>+</m:t>
                    </m:r>
                    <m:r>
                      <a:rPr lang="en-US" sz="2000" b="0" i="1" smtClean="0">
                        <a:latin typeface="Cambria Math"/>
                      </a:rPr>
                      <m:t>𝑑</m:t>
                    </m:r>
                    <m:r>
                      <a:rPr lang="en-US" sz="2000" b="0" i="1" smtClean="0">
                        <a:latin typeface="Cambria Math"/>
                      </a:rPr>
                      <m:t>+</m:t>
                    </m:r>
                    <m:r>
                      <a:rPr lang="en-US" sz="2000" b="0" i="1" smtClean="0">
                        <a:latin typeface="Cambria Math"/>
                      </a:rPr>
                      <m:t>𝑔</m:t>
                    </m:r>
                    <m:r>
                      <a:rPr lang="en-US" sz="2000" b="0" i="1" smtClean="0">
                        <a:latin typeface="Cambria Math"/>
                      </a:rPr>
                      <m:t>)</m:t>
                    </m:r>
                  </m:oMath>
                </a14:m>
                <a:r>
                  <a:rPr lang="en-US" sz="2000" dirty="0"/>
                  <a:t>		</a:t>
                </a:r>
                <a:r>
                  <a:rPr lang="en-US" sz="2000" dirty="0">
                    <a:latin typeface="Calibri" pitchFamily="34" charset="0"/>
                  </a:rPr>
                  <a:t>Key equation</a:t>
                </a:r>
              </a:p>
            </p:txBody>
          </p:sp>
        </mc:Choice>
        <mc:Fallback xmlns="">
          <p:sp>
            <p:nvSpPr>
              <p:cNvPr id="7" name="Content Placeholder 1"/>
              <p:cNvSpPr>
                <a:spLocks noGrp="1" noRot="1" noChangeAspect="1" noMove="1" noResize="1" noEditPoints="1" noAdjustHandles="1" noChangeArrowheads="1" noChangeShapeType="1" noTextEdit="1"/>
              </p:cNvSpPr>
              <p:nvPr>
                <p:ph idx="1"/>
              </p:nvPr>
            </p:nvSpPr>
            <p:spPr>
              <a:xfrm>
                <a:off x="457200" y="1646237"/>
                <a:ext cx="8229600" cy="4525963"/>
              </a:xfrm>
              <a:blipFill rotWithShape="1">
                <a:blip r:embed="rId3"/>
                <a:stretch>
                  <a:fillRect t="-942"/>
                </a:stretch>
              </a:blipFill>
            </p:spPr>
            <p:txBody>
              <a:bodyPr/>
              <a:lstStyle/>
              <a:p>
                <a:r>
                  <a:rPr lang="en-US">
                    <a:noFill/>
                  </a:rPr>
                  <a:t> </a:t>
                </a:r>
              </a:p>
            </p:txBody>
          </p:sp>
        </mc:Fallback>
      </mc:AlternateContent>
    </p:spTree>
    <p:extLst>
      <p:ext uri="{BB962C8B-B14F-4D97-AF65-F5344CB8AC3E}">
        <p14:creationId xmlns:p14="http://schemas.microsoft.com/office/powerpoint/2010/main" val="2443807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fontScale="90000"/>
          </a:bodyPr>
          <a:lstStyle/>
          <a:p>
            <a:r>
              <a:rPr lang="en-US" sz="3600" dirty="0">
                <a:solidFill>
                  <a:srgbClr val="2891AA"/>
                </a:solidFill>
                <a:effectLst/>
              </a:rPr>
              <a:t>Neoclassical growth with technical change</a:t>
            </a:r>
          </a:p>
        </p:txBody>
      </p:sp>
      <p:sp>
        <p:nvSpPr>
          <p:cNvPr id="6" name="Slide Number Placeholder 5"/>
          <p:cNvSpPr>
            <a:spLocks noGrp="1"/>
          </p:cNvSpPr>
          <p:nvPr>
            <p:ph type="sldNum" sz="quarter" idx="12"/>
          </p:nvPr>
        </p:nvSpPr>
        <p:spPr/>
        <p:txBody>
          <a:bodyPr/>
          <a:lstStyle/>
          <a:p>
            <a:fld id="{B3977D60-5343-49E1-BD8C-CA39C39BE7A5}" type="slidenum">
              <a:rPr lang="en-US" smtClean="0"/>
              <a:t>11</a:t>
            </a:fld>
            <a:endParaRPr lang="en-US"/>
          </a:p>
        </p:txBody>
      </p:sp>
      <p:sp>
        <p:nvSpPr>
          <p:cNvPr id="9" name="Line 2"/>
          <p:cNvSpPr>
            <a:spLocks noChangeShapeType="1"/>
          </p:cNvSpPr>
          <p:nvPr/>
        </p:nvSpPr>
        <p:spPr bwMode="auto">
          <a:xfrm>
            <a:off x="2231476" y="1969588"/>
            <a:ext cx="0" cy="34168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Line 3"/>
          <p:cNvSpPr>
            <a:spLocks noChangeShapeType="1"/>
          </p:cNvSpPr>
          <p:nvPr/>
        </p:nvSpPr>
        <p:spPr bwMode="auto">
          <a:xfrm>
            <a:off x="2231476" y="5386426"/>
            <a:ext cx="365715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 name="Text Box 4"/>
          <p:cNvSpPr txBox="1">
            <a:spLocks noChangeArrowheads="1"/>
          </p:cNvSpPr>
          <p:nvPr/>
        </p:nvSpPr>
        <p:spPr bwMode="auto">
          <a:xfrm>
            <a:off x="4756656" y="5571120"/>
            <a:ext cx="2316563" cy="296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dirty="0"/>
              <a:t>Capital per  Effective Worker (</a:t>
            </a:r>
            <a:r>
              <a:rPr lang="en-US" i="1" dirty="0"/>
              <a:t>k*)</a:t>
            </a:r>
          </a:p>
        </p:txBody>
      </p:sp>
      <p:sp>
        <p:nvSpPr>
          <p:cNvPr id="12" name="Arc 6"/>
          <p:cNvSpPr>
            <a:spLocks/>
          </p:cNvSpPr>
          <p:nvPr/>
        </p:nvSpPr>
        <p:spPr bwMode="auto">
          <a:xfrm rot="10800000" flipV="1">
            <a:off x="2231476" y="2800711"/>
            <a:ext cx="3570082" cy="2585715"/>
          </a:xfrm>
          <a:custGeom>
            <a:avLst/>
            <a:gdLst>
              <a:gd name="T0" fmla="*/ 0 w 21600"/>
              <a:gd name="T1" fmla="*/ 0 h 21600"/>
              <a:gd name="T2" fmla="*/ 451880798 w 21600"/>
              <a:gd name="T3" fmla="*/ 210752289 h 21600"/>
              <a:gd name="T4" fmla="*/ 0 w 21600"/>
              <a:gd name="T5" fmla="*/ 210752289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3" name="Line 7"/>
          <p:cNvSpPr>
            <a:spLocks noChangeShapeType="1"/>
          </p:cNvSpPr>
          <p:nvPr/>
        </p:nvSpPr>
        <p:spPr bwMode="auto">
          <a:xfrm flipV="1">
            <a:off x="2231476" y="1969588"/>
            <a:ext cx="3308856" cy="341683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 name="Text Box 8"/>
          <p:cNvSpPr txBox="1">
            <a:spLocks noChangeArrowheads="1"/>
          </p:cNvSpPr>
          <p:nvPr/>
        </p:nvSpPr>
        <p:spPr bwMode="auto">
          <a:xfrm>
            <a:off x="5870493" y="2687202"/>
            <a:ext cx="549663" cy="296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sf(k*)</a:t>
            </a:r>
          </a:p>
        </p:txBody>
      </p:sp>
      <p:sp>
        <p:nvSpPr>
          <p:cNvPr id="15" name="Text Box 9"/>
          <p:cNvSpPr txBox="1">
            <a:spLocks noChangeArrowheads="1"/>
          </p:cNvSpPr>
          <p:nvPr/>
        </p:nvSpPr>
        <p:spPr bwMode="auto">
          <a:xfrm>
            <a:off x="5522192" y="1763732"/>
            <a:ext cx="847169" cy="296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i="1"/>
              <a:t>k*(n+g+d)</a:t>
            </a:r>
          </a:p>
        </p:txBody>
      </p:sp>
      <p:sp>
        <p:nvSpPr>
          <p:cNvPr id="16" name="Line 10"/>
          <p:cNvSpPr>
            <a:spLocks noChangeShapeType="1"/>
          </p:cNvSpPr>
          <p:nvPr/>
        </p:nvSpPr>
        <p:spPr bwMode="auto">
          <a:xfrm>
            <a:off x="4582506" y="2985405"/>
            <a:ext cx="0" cy="2401021"/>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17" name="Line 11"/>
          <p:cNvSpPr>
            <a:spLocks noChangeShapeType="1"/>
          </p:cNvSpPr>
          <p:nvPr/>
        </p:nvSpPr>
        <p:spPr bwMode="auto">
          <a:xfrm>
            <a:off x="3711754" y="5386426"/>
            <a:ext cx="8707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 name="Line 12"/>
          <p:cNvSpPr>
            <a:spLocks noChangeShapeType="1"/>
          </p:cNvSpPr>
          <p:nvPr/>
        </p:nvSpPr>
        <p:spPr bwMode="auto">
          <a:xfrm>
            <a:off x="4147130" y="5386426"/>
            <a:ext cx="8707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 name="Line 13"/>
          <p:cNvSpPr>
            <a:spLocks noChangeShapeType="1"/>
          </p:cNvSpPr>
          <p:nvPr/>
        </p:nvSpPr>
        <p:spPr bwMode="auto">
          <a:xfrm flipH="1">
            <a:off x="5366182" y="5386426"/>
            <a:ext cx="26122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 name="Line 14"/>
          <p:cNvSpPr>
            <a:spLocks noChangeShapeType="1"/>
          </p:cNvSpPr>
          <p:nvPr/>
        </p:nvSpPr>
        <p:spPr bwMode="auto">
          <a:xfrm flipH="1">
            <a:off x="4930807" y="5386426"/>
            <a:ext cx="348301"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 name="Text Box 15"/>
          <p:cNvSpPr txBox="1">
            <a:spLocks noChangeArrowheads="1"/>
          </p:cNvSpPr>
          <p:nvPr/>
        </p:nvSpPr>
        <p:spPr bwMode="auto">
          <a:xfrm>
            <a:off x="4234205" y="5478773"/>
            <a:ext cx="696601" cy="332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sz="1200" b="1" i="1"/>
              <a:t>k*</a:t>
            </a:r>
            <a:r>
              <a:rPr lang="en-US" sz="1200" b="1" i="1" baseline="30000"/>
              <a:t>s</a:t>
            </a:r>
            <a:endParaRPr lang="en-US" sz="1200" b="1" i="1"/>
          </a:p>
        </p:txBody>
      </p:sp>
      <p:sp>
        <p:nvSpPr>
          <p:cNvPr id="22" name="Text Box 16"/>
          <p:cNvSpPr txBox="1">
            <a:spLocks noChangeArrowheads="1"/>
          </p:cNvSpPr>
          <p:nvPr/>
        </p:nvSpPr>
        <p:spPr bwMode="auto">
          <a:xfrm>
            <a:off x="1447800" y="1600200"/>
            <a:ext cx="2278467" cy="29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000">
                <a:solidFill>
                  <a:schemeClr val="tx1"/>
                </a:solidFill>
                <a:latin typeface="Arial" charset="0"/>
              </a:defRPr>
            </a:lvl1pPr>
            <a:lvl2pPr marL="742950" indent="-285750" eaLnBrk="0" hangingPunct="0">
              <a:defRPr sz="1000">
                <a:solidFill>
                  <a:schemeClr val="tx1"/>
                </a:solidFill>
                <a:latin typeface="Arial" charset="0"/>
              </a:defRPr>
            </a:lvl2pPr>
            <a:lvl3pPr marL="1143000" indent="-228600" eaLnBrk="0" hangingPunct="0">
              <a:defRPr sz="1000">
                <a:solidFill>
                  <a:schemeClr val="tx1"/>
                </a:solidFill>
                <a:latin typeface="Arial" charset="0"/>
              </a:defRPr>
            </a:lvl3pPr>
            <a:lvl4pPr marL="1600200" indent="-228600" eaLnBrk="0" hangingPunct="0">
              <a:defRPr sz="1000">
                <a:solidFill>
                  <a:schemeClr val="tx1"/>
                </a:solidFill>
                <a:latin typeface="Arial" charset="0"/>
              </a:defRPr>
            </a:lvl4pPr>
            <a:lvl5pPr marL="2057400" indent="-228600" eaLnBrk="0" hangingPunct="0">
              <a:defRPr sz="1000">
                <a:solidFill>
                  <a:schemeClr val="tx1"/>
                </a:solidFill>
                <a:latin typeface="Arial" charset="0"/>
              </a:defRPr>
            </a:lvl5pPr>
            <a:lvl6pPr marL="2514600" indent="-228600" eaLnBrk="0" fontAlgn="base" hangingPunct="0">
              <a:spcBef>
                <a:spcPct val="0"/>
              </a:spcBef>
              <a:spcAft>
                <a:spcPct val="0"/>
              </a:spcAft>
              <a:defRPr sz="1000">
                <a:solidFill>
                  <a:schemeClr val="tx1"/>
                </a:solidFill>
                <a:latin typeface="Arial" charset="0"/>
              </a:defRPr>
            </a:lvl6pPr>
            <a:lvl7pPr marL="2971800" indent="-228600" eaLnBrk="0" fontAlgn="base" hangingPunct="0">
              <a:spcBef>
                <a:spcPct val="0"/>
              </a:spcBef>
              <a:spcAft>
                <a:spcPct val="0"/>
              </a:spcAft>
              <a:defRPr sz="1000">
                <a:solidFill>
                  <a:schemeClr val="tx1"/>
                </a:solidFill>
                <a:latin typeface="Arial" charset="0"/>
              </a:defRPr>
            </a:lvl7pPr>
            <a:lvl8pPr marL="3429000" indent="-228600" eaLnBrk="0" fontAlgn="base" hangingPunct="0">
              <a:spcBef>
                <a:spcPct val="0"/>
              </a:spcBef>
              <a:spcAft>
                <a:spcPct val="0"/>
              </a:spcAft>
              <a:defRPr sz="1000">
                <a:solidFill>
                  <a:schemeClr val="tx1"/>
                </a:solidFill>
                <a:latin typeface="Arial" charset="0"/>
              </a:defRPr>
            </a:lvl8pPr>
            <a:lvl9pPr marL="3886200" indent="-228600" eaLnBrk="0" fontAlgn="base" hangingPunct="0">
              <a:spcBef>
                <a:spcPct val="0"/>
              </a:spcBef>
              <a:spcAft>
                <a:spcPct val="0"/>
              </a:spcAft>
              <a:defRPr sz="1000">
                <a:solidFill>
                  <a:schemeClr val="tx1"/>
                </a:solidFill>
                <a:latin typeface="Arial" charset="0"/>
              </a:defRPr>
            </a:lvl9pPr>
          </a:lstStyle>
          <a:p>
            <a:pPr eaLnBrk="1" hangingPunct="1"/>
            <a:r>
              <a:rPr lang="en-US" dirty="0"/>
              <a:t>Output per Effective Worker (</a:t>
            </a:r>
            <a:r>
              <a:rPr lang="en-US" i="1" dirty="0"/>
              <a:t>y*</a:t>
            </a:r>
            <a:r>
              <a:rPr lang="en-US" dirty="0"/>
              <a:t>)</a:t>
            </a:r>
          </a:p>
        </p:txBody>
      </p:sp>
    </p:spTree>
    <p:extLst>
      <p:ext uri="{BB962C8B-B14F-4D97-AF65-F5344CB8AC3E}">
        <p14:creationId xmlns:p14="http://schemas.microsoft.com/office/powerpoint/2010/main" val="1057208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fontScale="90000"/>
          </a:bodyPr>
          <a:lstStyle/>
          <a:p>
            <a:r>
              <a:rPr lang="en-US" sz="3600" dirty="0">
                <a:solidFill>
                  <a:srgbClr val="2891AA"/>
                </a:solidFill>
                <a:effectLst/>
              </a:rPr>
              <a:t>Neoclassical growth with technical change</a:t>
            </a:r>
          </a:p>
        </p:txBody>
      </p:sp>
      <p:sp>
        <p:nvSpPr>
          <p:cNvPr id="6" name="Slide Number Placeholder 5"/>
          <p:cNvSpPr>
            <a:spLocks noGrp="1"/>
          </p:cNvSpPr>
          <p:nvPr>
            <p:ph type="sldNum" sz="quarter" idx="12"/>
          </p:nvPr>
        </p:nvSpPr>
        <p:spPr/>
        <p:txBody>
          <a:bodyPr/>
          <a:lstStyle/>
          <a:p>
            <a:fld id="{B3977D60-5343-49E1-BD8C-CA39C39BE7A5}" type="slidenum">
              <a:rPr lang="en-US" smtClean="0"/>
              <a:t>12</a:t>
            </a:fld>
            <a:endParaRPr lang="en-US"/>
          </a:p>
        </p:txBody>
      </p:sp>
      <mc:AlternateContent xmlns:mc="http://schemas.openxmlformats.org/markup-compatibility/2006" xmlns:a14="http://schemas.microsoft.com/office/drawing/2010/main">
        <mc:Choice Requires="a14">
          <p:sp>
            <p:nvSpPr>
              <p:cNvPr id="23" name="Content Placeholder 1"/>
              <p:cNvSpPr>
                <a:spLocks noGrp="1"/>
              </p:cNvSpPr>
              <p:nvPr>
                <p:ph idx="1"/>
              </p:nvPr>
            </p:nvSpPr>
            <p:spPr>
              <a:xfrm>
                <a:off x="457200" y="1481328"/>
                <a:ext cx="8229600" cy="4525963"/>
              </a:xfrm>
            </p:spPr>
            <p:txBody>
              <a:bodyPr>
                <a:normAutofit lnSpcReduction="10000"/>
              </a:bodyPr>
              <a:lstStyle/>
              <a:p>
                <a:pPr marL="342900" indent="-342900">
                  <a:buFont typeface="Wingdings 3" pitchFamily="18" charset="2"/>
                  <a:buChar char="}"/>
                </a:pPr>
                <a:r>
                  <a:rPr lang="en-US" sz="2400" dirty="0">
                    <a:latin typeface="Calibri" pitchFamily="34" charset="0"/>
                  </a:rPr>
                  <a:t>Steady state growth at the rate of technical change</a:t>
                </a:r>
              </a:p>
              <a:p>
                <a:pPr marL="598932" lvl="1" indent="-342900">
                  <a:buClr>
                    <a:schemeClr val="tx1"/>
                  </a:buClr>
                  <a:buFont typeface="Courier New" pitchFamily="49" charset="0"/>
                  <a:buChar char="o"/>
                </a:pPr>
                <a14:m>
                  <m:oMath xmlns:m="http://schemas.openxmlformats.org/officeDocument/2006/math">
                    <m:sSup>
                      <m:sSupPr>
                        <m:ctrlPr>
                          <a:rPr lang="en-US" sz="2000" i="1">
                            <a:latin typeface="Cambria Math" panose="02040503050406030204" pitchFamily="18" charset="0"/>
                          </a:rPr>
                        </m:ctrlPr>
                      </m:sSupPr>
                      <m:e>
                        <m:r>
                          <a:rPr lang="en-US" sz="2000" i="1">
                            <a:latin typeface="Cambria Math"/>
                          </a:rPr>
                          <m:t>𝑘</m:t>
                        </m:r>
                      </m:e>
                      <m:sup>
                        <m:r>
                          <a:rPr lang="en-US" sz="2000" i="1">
                            <a:latin typeface="Cambria Math"/>
                          </a:rPr>
                          <m:t>∗</m:t>
                        </m:r>
                      </m:sup>
                    </m:sSup>
                    <m:r>
                      <a:rPr lang="en-US" sz="2000" i="1">
                        <a:latin typeface="Cambria Math"/>
                      </a:rPr>
                      <m:t>=</m:t>
                    </m:r>
                    <m:f>
                      <m:fPr>
                        <m:ctrlPr>
                          <a:rPr lang="en-US" sz="2000" i="1">
                            <a:latin typeface="Cambria Math" panose="02040503050406030204" pitchFamily="18" charset="0"/>
                          </a:rPr>
                        </m:ctrlPr>
                      </m:fPr>
                      <m:num>
                        <m:r>
                          <a:rPr lang="en-US" sz="2000" i="1">
                            <a:latin typeface="Cambria Math"/>
                          </a:rPr>
                          <m:t>𝐾</m:t>
                        </m:r>
                      </m:num>
                      <m:den>
                        <m:r>
                          <a:rPr lang="en-US" sz="2000" i="1">
                            <a:latin typeface="Cambria Math"/>
                          </a:rPr>
                          <m:t>𝐴𝐿</m:t>
                        </m:r>
                      </m:den>
                    </m:f>
                  </m:oMath>
                </a14:m>
                <a:r>
                  <a:rPr lang="en-US" sz="2000" dirty="0">
                    <a:latin typeface="Calibri" pitchFamily="34" charset="0"/>
                  </a:rPr>
                  <a:t> is constant but </a:t>
                </a:r>
                <a:r>
                  <a:rPr lang="en-US" sz="2000" i="1" dirty="0">
                    <a:latin typeface="Calibri" pitchFamily="34" charset="0"/>
                  </a:rPr>
                  <a:t>A</a:t>
                </a:r>
                <a:r>
                  <a:rPr lang="en-US" sz="2000" dirty="0">
                    <a:latin typeface="Calibri" pitchFamily="34" charset="0"/>
                  </a:rPr>
                  <a:t> is rising at the rate </a:t>
                </a:r>
                <a:r>
                  <a:rPr lang="en-US" sz="2000" i="1" dirty="0">
                    <a:latin typeface="Calibri" pitchFamily="34" charset="0"/>
                  </a:rPr>
                  <a:t>g</a:t>
                </a:r>
                <a:r>
                  <a:rPr lang="en-US" sz="2000" dirty="0">
                    <a:latin typeface="Calibri" pitchFamily="34" charset="0"/>
                  </a:rPr>
                  <a:t>.</a:t>
                </a:r>
              </a:p>
              <a:p>
                <a:pPr marL="598932" lvl="1" indent="-342900">
                  <a:buClr>
                    <a:schemeClr val="tx1"/>
                  </a:buClr>
                  <a:buFont typeface="Courier New" pitchFamily="49" charset="0"/>
                  <a:buChar char="o"/>
                </a:pPr>
                <a:r>
                  <a:rPr lang="en-US" sz="2000" dirty="0">
                    <a:latin typeface="Calibri" pitchFamily="34" charset="0"/>
                  </a:rPr>
                  <a:t>This implies </a:t>
                </a:r>
                <a:r>
                  <a:rPr lang="en-US" sz="2000" i="1" dirty="0">
                    <a:latin typeface="Calibri" pitchFamily="34" charset="0"/>
                  </a:rPr>
                  <a:t>K/L</a:t>
                </a:r>
                <a:r>
                  <a:rPr lang="en-US" sz="2000" dirty="0">
                    <a:latin typeface="Calibri" pitchFamily="34" charset="0"/>
                  </a:rPr>
                  <a:t> and </a:t>
                </a:r>
                <a:r>
                  <a:rPr lang="en-US" sz="2000" i="1" dirty="0">
                    <a:latin typeface="Calibri" pitchFamily="34" charset="0"/>
                  </a:rPr>
                  <a:t>Y/L</a:t>
                </a:r>
                <a:r>
                  <a:rPr lang="en-US" sz="2000" dirty="0">
                    <a:latin typeface="Calibri" pitchFamily="34" charset="0"/>
                  </a:rPr>
                  <a:t> are rising at the rate </a:t>
                </a:r>
                <a:r>
                  <a:rPr lang="en-US" sz="2000" i="1" dirty="0">
                    <a:latin typeface="Calibri" pitchFamily="34" charset="0"/>
                  </a:rPr>
                  <a:t>g</a:t>
                </a:r>
                <a:r>
                  <a:rPr lang="en-US" sz="2000" dirty="0">
                    <a:latin typeface="Calibri" pitchFamily="34" charset="0"/>
                  </a:rPr>
                  <a:t>, too.</a:t>
                </a:r>
              </a:p>
              <a:p>
                <a:pPr marL="342900" indent="-342900">
                  <a:buFont typeface="Wingdings 3" pitchFamily="18" charset="2"/>
                  <a:buChar char="}"/>
                </a:pPr>
                <a:endParaRPr lang="en-US" sz="2400" dirty="0">
                  <a:latin typeface="Calibri" pitchFamily="34" charset="0"/>
                </a:endParaRPr>
              </a:p>
              <a:p>
                <a:pPr marL="342900" indent="-342900">
                  <a:buFont typeface="Wingdings 3" pitchFamily="18" charset="2"/>
                  <a:buChar char="}"/>
                </a:pPr>
                <a:r>
                  <a:rPr lang="en-US" sz="2400" dirty="0">
                    <a:latin typeface="Calibri" pitchFamily="34" charset="0"/>
                  </a:rPr>
                  <a:t>Neoclassical actors make good choices and deliver optimal growth (assuming all markets, including financial markets, work perfectly).</a:t>
                </a:r>
              </a:p>
              <a:p>
                <a:pPr marL="256032" lvl="1" indent="0">
                  <a:buNone/>
                </a:pPr>
                <a:endParaRPr lang="en-US" sz="2000" dirty="0">
                  <a:latin typeface="Calibri" pitchFamily="34" charset="0"/>
                </a:endParaRPr>
              </a:p>
              <a:p>
                <a:pPr marL="342900" indent="-342900">
                  <a:buFont typeface="Wingdings 3" pitchFamily="18" charset="2"/>
                  <a:buChar char="}"/>
                </a:pPr>
                <a:r>
                  <a:rPr lang="en-US" sz="2400" dirty="0">
                    <a:latin typeface="Calibri" pitchFamily="34" charset="0"/>
                  </a:rPr>
                  <a:t>After controlling for </a:t>
                </a:r>
                <a:r>
                  <a:rPr lang="en-US" sz="2400" i="1" dirty="0">
                    <a:latin typeface="Calibri" pitchFamily="34" charset="0"/>
                  </a:rPr>
                  <a:t>s </a:t>
                </a:r>
                <a:r>
                  <a:rPr lang="en-US" sz="2400" dirty="0">
                    <a:latin typeface="Calibri" pitchFamily="34" charset="0"/>
                  </a:rPr>
                  <a:t>and </a:t>
                </a:r>
                <a:r>
                  <a:rPr lang="en-US" sz="2400" i="1" dirty="0" err="1">
                    <a:latin typeface="Calibri" pitchFamily="34" charset="0"/>
                  </a:rPr>
                  <a:t>n+g+d</a:t>
                </a:r>
                <a:r>
                  <a:rPr lang="en-US" sz="2400" dirty="0">
                    <a:latin typeface="Calibri" pitchFamily="34" charset="0"/>
                  </a:rPr>
                  <a:t> (which determine steady state </a:t>
                </a:r>
                <a:r>
                  <a:rPr lang="en-US" sz="2400" i="1" dirty="0">
                    <a:latin typeface="Calibri" pitchFamily="34" charset="0"/>
                  </a:rPr>
                  <a:t>k*</a:t>
                </a:r>
                <a:r>
                  <a:rPr lang="en-US" sz="2400" dirty="0">
                    <a:latin typeface="Calibri" pitchFamily="34" charset="0"/>
                  </a:rPr>
                  <a:t>), poorer countries should grow faster (i.e. we should see conditional convergence), because where </a:t>
                </a:r>
                <a:r>
                  <a:rPr lang="en-US" sz="2400" i="1" dirty="0">
                    <a:latin typeface="Calibri" pitchFamily="34" charset="0"/>
                  </a:rPr>
                  <a:t>k* </a:t>
                </a:r>
                <a:r>
                  <a:rPr lang="en-US" sz="2400" dirty="0">
                    <a:latin typeface="Calibri" pitchFamily="34" charset="0"/>
                  </a:rPr>
                  <a:t>is lower, the growth rate of </a:t>
                </a:r>
                <a:r>
                  <a:rPr lang="en-US" sz="2400" i="1" dirty="0">
                    <a:latin typeface="Calibri" pitchFamily="34" charset="0"/>
                  </a:rPr>
                  <a:t>k*</a:t>
                </a:r>
                <a:r>
                  <a:rPr lang="en-US" sz="2400" dirty="0">
                    <a:latin typeface="Calibri" pitchFamily="34" charset="0"/>
                  </a:rPr>
                  <a:t> is higher.</a:t>
                </a:r>
              </a:p>
            </p:txBody>
          </p:sp>
        </mc:Choice>
        <mc:Fallback xmlns="">
          <p:sp>
            <p:nvSpPr>
              <p:cNvPr id="23" name="Content Placeholder 1"/>
              <p:cNvSpPr>
                <a:spLocks noGrp="1" noRot="1" noChangeAspect="1" noMove="1" noResize="1" noEditPoints="1" noAdjustHandles="1" noChangeArrowheads="1" noChangeShapeType="1" noTextEdit="1"/>
              </p:cNvSpPr>
              <p:nvPr>
                <p:ph idx="1"/>
              </p:nvPr>
            </p:nvSpPr>
            <p:spPr>
              <a:xfrm>
                <a:off x="457200" y="1481328"/>
                <a:ext cx="8229600" cy="4525963"/>
              </a:xfrm>
              <a:blipFill rotWithShape="1">
                <a:blip r:embed="rId3"/>
                <a:stretch>
                  <a:fillRect l="-296" t="-1887"/>
                </a:stretch>
              </a:blipFill>
            </p:spPr>
            <p:txBody>
              <a:bodyPr/>
              <a:lstStyle/>
              <a:p>
                <a:r>
                  <a:rPr lang="en-US">
                    <a:noFill/>
                  </a:rPr>
                  <a:t> </a:t>
                </a:r>
              </a:p>
            </p:txBody>
          </p:sp>
        </mc:Fallback>
      </mc:AlternateContent>
    </p:spTree>
    <p:extLst>
      <p:ext uri="{BB962C8B-B14F-4D97-AF65-F5344CB8AC3E}">
        <p14:creationId xmlns:p14="http://schemas.microsoft.com/office/powerpoint/2010/main" val="3064924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fontScale="90000"/>
          </a:bodyPr>
          <a:lstStyle/>
          <a:p>
            <a:r>
              <a:rPr lang="en-US" sz="3600" dirty="0">
                <a:solidFill>
                  <a:srgbClr val="2891AA"/>
                </a:solidFill>
                <a:effectLst/>
              </a:rPr>
              <a:t>Neoclassical growth with technical change and human capital</a:t>
            </a:r>
          </a:p>
        </p:txBody>
      </p:sp>
      <p:sp>
        <p:nvSpPr>
          <p:cNvPr id="6" name="Slide Number Placeholder 5"/>
          <p:cNvSpPr>
            <a:spLocks noGrp="1"/>
          </p:cNvSpPr>
          <p:nvPr>
            <p:ph type="sldNum" sz="quarter" idx="12"/>
          </p:nvPr>
        </p:nvSpPr>
        <p:spPr/>
        <p:txBody>
          <a:bodyPr/>
          <a:lstStyle/>
          <a:p>
            <a:fld id="{B3977D60-5343-49E1-BD8C-CA39C39BE7A5}" type="slidenum">
              <a:rPr lang="en-US" smtClean="0"/>
              <a:t>13</a:t>
            </a:fld>
            <a:endParaRPr lang="en-US"/>
          </a:p>
        </p:txBody>
      </p:sp>
      <mc:AlternateContent xmlns:mc="http://schemas.openxmlformats.org/markup-compatibility/2006" xmlns:a14="http://schemas.microsoft.com/office/drawing/2010/main">
        <mc:Choice Requires="a14">
          <p:sp>
            <p:nvSpPr>
              <p:cNvPr id="23" name="Content Placeholder 1"/>
              <p:cNvSpPr>
                <a:spLocks noGrp="1"/>
              </p:cNvSpPr>
              <p:nvPr>
                <p:ph idx="1"/>
              </p:nvPr>
            </p:nvSpPr>
            <p:spPr>
              <a:xfrm>
                <a:off x="457200" y="1493837"/>
                <a:ext cx="8229600" cy="4525963"/>
              </a:xfrm>
            </p:spPr>
            <p:txBody>
              <a:bodyPr>
                <a:normAutofit/>
              </a:bodyPr>
              <a:lstStyle/>
              <a:p>
                <a:pPr marL="342900" indent="-342900">
                  <a:buFont typeface="Wingdings 3" pitchFamily="18" charset="2"/>
                  <a:buChar char="}"/>
                </a:pPr>
                <a:r>
                  <a:rPr lang="en-US" sz="2400" dirty="0">
                    <a:latin typeface="Calibri" pitchFamily="34" charset="0"/>
                  </a:rPr>
                  <a:t>When we add human capital into the model, the story is much the same, except that we must worry about the rate of investment in human capital as well as the rate of investment in physical capital.</a:t>
                </a:r>
              </a:p>
              <a:p>
                <a:pPr marL="0" indent="0">
                  <a:buNone/>
                </a:pPr>
                <a:endParaRPr lang="en-US" sz="1200" dirty="0">
                  <a:latin typeface="Calibri" pitchFamily="34" charset="0"/>
                </a:endParaRPr>
              </a:p>
              <a:p>
                <a:pPr marL="0" indent="0">
                  <a:buNone/>
                </a:pPr>
                <a:r>
                  <a:rPr lang="en-US" sz="2000" dirty="0"/>
                  <a:t>	</a:t>
                </a:r>
                <a14:m>
                  <m:oMath xmlns:m="http://schemas.openxmlformats.org/officeDocument/2006/math">
                    <m:r>
                      <a:rPr lang="en-US" sz="2000" i="1">
                        <a:latin typeface="Cambria Math"/>
                      </a:rPr>
                      <m:t>𝑌</m:t>
                    </m:r>
                    <m:r>
                      <a:rPr lang="en-US" sz="2000" i="1">
                        <a:latin typeface="Cambria Math"/>
                      </a:rPr>
                      <m:t>=</m:t>
                    </m:r>
                    <m:r>
                      <a:rPr lang="en-US" sz="2000" i="1">
                        <a:latin typeface="Cambria Math"/>
                      </a:rPr>
                      <m:t>𝐹</m:t>
                    </m:r>
                    <m:d>
                      <m:dPr>
                        <m:ctrlPr>
                          <a:rPr lang="en-US" sz="2000" i="1">
                            <a:latin typeface="Cambria Math" panose="02040503050406030204" pitchFamily="18" charset="0"/>
                          </a:rPr>
                        </m:ctrlPr>
                      </m:dPr>
                      <m:e>
                        <m:r>
                          <a:rPr lang="en-US" sz="2000" i="1">
                            <a:latin typeface="Cambria Math"/>
                          </a:rPr>
                          <m:t>𝐾</m:t>
                        </m:r>
                        <m:r>
                          <a:rPr lang="en-US" sz="2000" i="1">
                            <a:latin typeface="Cambria Math"/>
                          </a:rPr>
                          <m:t>,</m:t>
                        </m:r>
                        <m:r>
                          <a:rPr lang="en-US" sz="2000" i="1">
                            <a:latin typeface="Cambria Math"/>
                          </a:rPr>
                          <m:t>𝐻</m:t>
                        </m:r>
                        <m:r>
                          <a:rPr lang="en-US" sz="2000" i="1">
                            <a:latin typeface="Cambria Math"/>
                          </a:rPr>
                          <m:t>,</m:t>
                        </m:r>
                        <m:r>
                          <a:rPr lang="en-US" sz="2000" i="1">
                            <a:latin typeface="Cambria Math"/>
                          </a:rPr>
                          <m:t>𝐿</m:t>
                        </m:r>
                      </m:e>
                    </m:d>
                  </m:oMath>
                </a14:m>
                <a:endParaRPr lang="en-US" sz="2000" dirty="0">
                  <a:latin typeface="Calibri" pitchFamily="34" charset="0"/>
                </a:endParaRPr>
              </a:p>
              <a:p>
                <a:pPr marL="342900" indent="-342900"/>
                <a:endParaRPr lang="en-US" sz="1600" dirty="0">
                  <a:latin typeface="Calibri" pitchFamily="34" charset="0"/>
                </a:endParaRPr>
              </a:p>
              <a:p>
                <a:pPr marL="342900" indent="-342900"/>
                <a:r>
                  <a:rPr lang="en-US" sz="2400" dirty="0">
                    <a:latin typeface="Calibri" pitchFamily="34" charset="0"/>
                  </a:rPr>
                  <a:t>Or, technical change as a by-product of investment in human capital:</a:t>
                </a:r>
              </a:p>
              <a:p>
                <a:pPr marL="0" indent="0">
                  <a:buNone/>
                </a:pPr>
                <a:endParaRPr lang="en-US" sz="1200" dirty="0">
                  <a:latin typeface="Calibri" pitchFamily="34" charset="0"/>
                </a:endParaRPr>
              </a:p>
              <a:p>
                <a:pPr marL="0" indent="0">
                  <a:buNone/>
                </a:pPr>
                <a:r>
                  <a:rPr lang="en-US" sz="2400" dirty="0">
                    <a:latin typeface="Calibri" pitchFamily="34" charset="0"/>
                  </a:rPr>
                  <a:t>	</a:t>
                </a:r>
                <a14:m>
                  <m:oMath xmlns:m="http://schemas.openxmlformats.org/officeDocument/2006/math">
                    <m:r>
                      <a:rPr lang="en-US" sz="2000" i="1">
                        <a:latin typeface="Cambria Math"/>
                      </a:rPr>
                      <m:t>𝑌</m:t>
                    </m:r>
                    <m:r>
                      <a:rPr lang="en-US" sz="2000" i="1">
                        <a:latin typeface="Cambria Math"/>
                      </a:rPr>
                      <m:t>=</m:t>
                    </m:r>
                    <m:r>
                      <a:rPr lang="en-US" sz="2000" i="1">
                        <a:solidFill>
                          <a:srgbClr val="C00000"/>
                        </a:solidFill>
                        <a:latin typeface="Cambria Math"/>
                      </a:rPr>
                      <m:t>𝐴</m:t>
                    </m:r>
                    <m:d>
                      <m:dPr>
                        <m:ctrlPr>
                          <a:rPr lang="en-US" sz="2000" i="1">
                            <a:solidFill>
                              <a:srgbClr val="C00000"/>
                            </a:solidFill>
                            <a:latin typeface="Cambria Math" panose="02040503050406030204" pitchFamily="18" charset="0"/>
                          </a:rPr>
                        </m:ctrlPr>
                      </m:dPr>
                      <m:e>
                        <m:r>
                          <a:rPr lang="en-US" sz="2000" i="1">
                            <a:solidFill>
                              <a:srgbClr val="C00000"/>
                            </a:solidFill>
                            <a:latin typeface="Cambria Math"/>
                          </a:rPr>
                          <m:t>𝐻</m:t>
                        </m:r>
                      </m:e>
                    </m:d>
                    <m:r>
                      <a:rPr lang="en-US" sz="2000" i="1">
                        <a:latin typeface="Cambria Math"/>
                      </a:rPr>
                      <m:t>𝐹</m:t>
                    </m:r>
                    <m:d>
                      <m:dPr>
                        <m:ctrlPr>
                          <a:rPr lang="en-US" sz="2000" i="1">
                            <a:latin typeface="Cambria Math" panose="02040503050406030204" pitchFamily="18" charset="0"/>
                          </a:rPr>
                        </m:ctrlPr>
                      </m:dPr>
                      <m:e>
                        <m:r>
                          <a:rPr lang="en-US" sz="2000" i="1">
                            <a:latin typeface="Cambria Math"/>
                          </a:rPr>
                          <m:t>𝐾</m:t>
                        </m:r>
                        <m:r>
                          <a:rPr lang="en-US" sz="2000" i="1">
                            <a:latin typeface="Cambria Math"/>
                          </a:rPr>
                          <m:t>,</m:t>
                        </m:r>
                        <m:r>
                          <a:rPr lang="en-US" sz="2000" i="1">
                            <a:latin typeface="Cambria Math"/>
                          </a:rPr>
                          <m:t>𝐻</m:t>
                        </m:r>
                        <m:r>
                          <a:rPr lang="en-US" sz="2000" i="1">
                            <a:latin typeface="Cambria Math"/>
                          </a:rPr>
                          <m:t>,</m:t>
                        </m:r>
                        <m:r>
                          <a:rPr lang="en-US" sz="2000" i="1">
                            <a:latin typeface="Cambria Math"/>
                          </a:rPr>
                          <m:t>𝐿</m:t>
                        </m:r>
                      </m:e>
                    </m:d>
                  </m:oMath>
                </a14:m>
                <a:endParaRPr lang="en-US" sz="2400" dirty="0"/>
              </a:p>
            </p:txBody>
          </p:sp>
        </mc:Choice>
        <mc:Fallback xmlns="">
          <p:sp>
            <p:nvSpPr>
              <p:cNvPr id="23" name="Content Placeholder 1"/>
              <p:cNvSpPr>
                <a:spLocks noGrp="1" noRot="1" noChangeAspect="1" noMove="1" noResize="1" noEditPoints="1" noAdjustHandles="1" noChangeArrowheads="1" noChangeShapeType="1" noTextEdit="1"/>
              </p:cNvSpPr>
              <p:nvPr>
                <p:ph idx="1"/>
              </p:nvPr>
            </p:nvSpPr>
            <p:spPr>
              <a:xfrm>
                <a:off x="457200" y="1493837"/>
                <a:ext cx="8229600" cy="4525963"/>
              </a:xfrm>
              <a:blipFill>
                <a:blip r:embed="rId3"/>
                <a:stretch>
                  <a:fillRect l="-370" t="-1077" r="-1778"/>
                </a:stretch>
              </a:blipFill>
            </p:spPr>
            <p:txBody>
              <a:bodyPr/>
              <a:lstStyle/>
              <a:p>
                <a:r>
                  <a:rPr lang="en-US">
                    <a:noFill/>
                  </a:rPr>
                  <a:t> </a:t>
                </a:r>
              </a:p>
            </p:txBody>
          </p:sp>
        </mc:Fallback>
      </mc:AlternateContent>
    </p:spTree>
    <p:extLst>
      <p:ext uri="{BB962C8B-B14F-4D97-AF65-F5344CB8AC3E}">
        <p14:creationId xmlns:p14="http://schemas.microsoft.com/office/powerpoint/2010/main" val="7377029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 Convergence (catch-up) theory</a:t>
            </a:r>
          </a:p>
        </p:txBody>
      </p:sp>
      <p:sp>
        <p:nvSpPr>
          <p:cNvPr id="6" name="Slide Number Placeholder 5"/>
          <p:cNvSpPr>
            <a:spLocks noGrp="1"/>
          </p:cNvSpPr>
          <p:nvPr>
            <p:ph type="sldNum" sz="quarter" idx="12"/>
          </p:nvPr>
        </p:nvSpPr>
        <p:spPr/>
        <p:txBody>
          <a:bodyPr/>
          <a:lstStyle/>
          <a:p>
            <a:fld id="{B3977D60-5343-49E1-BD8C-CA39C39BE7A5}" type="slidenum">
              <a:rPr lang="en-US" smtClean="0"/>
              <a:t>14</a:t>
            </a:fld>
            <a:endParaRPr lang="en-US"/>
          </a:p>
        </p:txBody>
      </p:sp>
      <p:sp>
        <p:nvSpPr>
          <p:cNvPr id="23" name="Content Placeholder 1"/>
          <p:cNvSpPr>
            <a:spLocks noGrp="1"/>
          </p:cNvSpPr>
          <p:nvPr>
            <p:ph idx="1"/>
          </p:nvPr>
        </p:nvSpPr>
        <p:spPr>
          <a:xfrm>
            <a:off x="457200" y="1493837"/>
            <a:ext cx="8229600" cy="4525963"/>
          </a:xfrm>
        </p:spPr>
        <p:txBody>
          <a:bodyPr>
            <a:normAutofit fontScale="92500" lnSpcReduction="20000"/>
          </a:bodyPr>
          <a:lstStyle/>
          <a:p>
            <a:pPr marL="342900" indent="-342900">
              <a:buFont typeface="Arial" pitchFamily="34" charset="0"/>
              <a:buChar char="•"/>
            </a:pPr>
            <a:endParaRPr lang="en-US" sz="2400" dirty="0"/>
          </a:p>
          <a:p>
            <a:pPr marL="342900" indent="-342900">
              <a:buFont typeface="Wingdings 3" pitchFamily="18" charset="2"/>
              <a:buChar char="}"/>
            </a:pPr>
            <a:r>
              <a:rPr lang="en-CA" sz="2600" dirty="0">
                <a:latin typeface="Calibri" pitchFamily="34" charset="0"/>
              </a:rPr>
              <a:t>Convergence: The tendency for per capita income (or output) to grow faster in lower-income countries than in higher-income countries so that lower-income countries are “catching up” over time. When countries are hypothesized to converge not in all cases but other things being equal (particularly savings rates, labor force growth, and production technologies), then the term </a:t>
            </a:r>
            <a:r>
              <a:rPr lang="en-CA" sz="2600" b="1" dirty="0">
                <a:latin typeface="Calibri" pitchFamily="34" charset="0"/>
              </a:rPr>
              <a:t>conditional convergence</a:t>
            </a:r>
            <a:r>
              <a:rPr lang="en-CA" sz="2600" dirty="0">
                <a:latin typeface="Calibri" pitchFamily="34" charset="0"/>
              </a:rPr>
              <a:t> is used.</a:t>
            </a:r>
          </a:p>
          <a:p>
            <a:pPr marL="598932" lvl="1" indent="-342900">
              <a:buFont typeface="Wingdings 3" pitchFamily="18" charset="2"/>
              <a:buChar char="}"/>
            </a:pPr>
            <a:r>
              <a:rPr lang="en-US" sz="2200" dirty="0">
                <a:latin typeface="Calibri" pitchFamily="34" charset="0"/>
              </a:rPr>
              <a:t>If lower-income countries consistently grew faster than higher-income countries, their average income levels would eventually catch up with developed country levels.</a:t>
            </a:r>
          </a:p>
          <a:p>
            <a:pPr marL="342900" indent="-342900">
              <a:buFont typeface="Wingdings 3" pitchFamily="18" charset="2"/>
              <a:buChar char="}"/>
            </a:pPr>
            <a:endParaRPr lang="en-US" sz="2800" dirty="0">
              <a:latin typeface="Calibri" pitchFamily="34" charset="0"/>
            </a:endParaRPr>
          </a:p>
          <a:p>
            <a:pPr marL="342900" indent="-342900">
              <a:buFont typeface="Wingdings 3" pitchFamily="18" charset="2"/>
              <a:buChar char="}"/>
            </a:pPr>
            <a:r>
              <a:rPr lang="en-US" sz="2600" dirty="0">
                <a:latin typeface="Calibri" pitchFamily="34" charset="0"/>
              </a:rPr>
              <a:t>Unfortunately, data on growth rates exhibit no strong tendency for poor countries to grow more rapidly.</a:t>
            </a:r>
          </a:p>
        </p:txBody>
      </p:sp>
    </p:spTree>
    <p:extLst>
      <p:ext uri="{BB962C8B-B14F-4D97-AF65-F5344CB8AC3E}">
        <p14:creationId xmlns:p14="http://schemas.microsoft.com/office/powerpoint/2010/main" val="2169389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fontScale="90000"/>
          </a:bodyPr>
          <a:lstStyle/>
          <a:p>
            <a:r>
              <a:rPr lang="en-US" sz="3600" dirty="0">
                <a:solidFill>
                  <a:srgbClr val="2891AA"/>
                </a:solidFill>
                <a:effectLst/>
              </a:rPr>
              <a:t>There is no systematic tendency for the poorest to catch up</a:t>
            </a:r>
          </a:p>
        </p:txBody>
      </p:sp>
      <p:sp>
        <p:nvSpPr>
          <p:cNvPr id="6" name="Slide Number Placeholder 5"/>
          <p:cNvSpPr>
            <a:spLocks noGrp="1"/>
          </p:cNvSpPr>
          <p:nvPr>
            <p:ph type="sldNum" sz="quarter" idx="12"/>
          </p:nvPr>
        </p:nvSpPr>
        <p:spPr/>
        <p:txBody>
          <a:bodyPr/>
          <a:lstStyle/>
          <a:p>
            <a:fld id="{B3977D60-5343-49E1-BD8C-CA39C39BE7A5}" type="slidenum">
              <a:rPr lang="en-US" smtClean="0"/>
              <a:t>15</a:t>
            </a:fld>
            <a:endParaRPr lang="en-US"/>
          </a:p>
        </p:txBody>
      </p:sp>
      <p:graphicFrame>
        <p:nvGraphicFramePr>
          <p:cNvPr id="11" name="Chart 10"/>
          <p:cNvGraphicFramePr/>
          <p:nvPr>
            <p:extLst/>
          </p:nvPr>
        </p:nvGraphicFramePr>
        <p:xfrm>
          <a:off x="1219200" y="1447800"/>
          <a:ext cx="7239000" cy="4648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6075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5036343"/>
          </a:xfrm>
        </p:spPr>
        <p:txBody>
          <a:bodyPr>
            <a:normAutofit fontScale="85000" lnSpcReduction="10000"/>
          </a:bodyPr>
          <a:lstStyle/>
          <a:p>
            <a:pPr marL="285750" indent="-285750"/>
            <a:r>
              <a:rPr lang="en-US" sz="2400" dirty="0">
                <a:latin typeface="Calibri" pitchFamily="34" charset="0"/>
              </a:rPr>
              <a:t>In the previous models, the rate of technical change was “exogenous”.</a:t>
            </a:r>
          </a:p>
          <a:p>
            <a:pPr marL="0" indent="0">
              <a:buNone/>
            </a:pPr>
            <a:endParaRPr lang="en-US" sz="1400" dirty="0">
              <a:latin typeface="Calibri" pitchFamily="34" charset="0"/>
            </a:endParaRPr>
          </a:p>
          <a:p>
            <a:pPr marL="285750" indent="-285750"/>
            <a:r>
              <a:rPr lang="en-US" sz="2400" dirty="0">
                <a:latin typeface="Calibri" pitchFamily="34" charset="0"/>
              </a:rPr>
              <a:t>In “endogenous” growth models, technology and productivity advances as the outcome of purposeful activities such as R&amp;D, technology transfer, etc.</a:t>
            </a:r>
          </a:p>
          <a:p>
            <a:pPr marL="541782" lvl="1" indent="-285750"/>
            <a:r>
              <a:rPr lang="en-US" sz="2100" dirty="0">
                <a:latin typeface="Calibri" pitchFamily="34" charset="0"/>
              </a:rPr>
              <a:t>Technology is characterized by increasing returns to scale and producers engage in imperfect competition.</a:t>
            </a:r>
          </a:p>
          <a:p>
            <a:pPr marL="541782" lvl="1" indent="-285750"/>
            <a:r>
              <a:rPr lang="en-US" sz="2100" dirty="0">
                <a:latin typeface="Calibri" pitchFamily="34" charset="0"/>
              </a:rPr>
              <a:t>Monopoly profits serve as the reward for creating technologies.</a:t>
            </a:r>
          </a:p>
          <a:p>
            <a:pPr marL="779526" lvl="2" indent="-285750"/>
            <a:r>
              <a:rPr lang="en-US" dirty="0">
                <a:latin typeface="Calibri" pitchFamily="34" charset="0"/>
              </a:rPr>
              <a:t>Though they may under-state the social benefit of invention, leading to under-investment in the absence of intervention.</a:t>
            </a:r>
          </a:p>
          <a:p>
            <a:pPr marL="541782" lvl="1" indent="-285750"/>
            <a:r>
              <a:rPr lang="en-US" sz="2000" dirty="0">
                <a:latin typeface="Calibri" pitchFamily="34" charset="0"/>
              </a:rPr>
              <a:t>Entrepreneurs keep devoting more labor to research and development activities.</a:t>
            </a:r>
          </a:p>
          <a:p>
            <a:pPr marL="285750" indent="-285750"/>
            <a:r>
              <a:rPr lang="en-US" sz="2400" dirty="0">
                <a:latin typeface="Calibri" pitchFamily="34" charset="0"/>
              </a:rPr>
              <a:t>Governments might have reason to intervene to improve research and growth outcomes.</a:t>
            </a:r>
          </a:p>
          <a:p>
            <a:pPr marL="541782" lvl="1" indent="-285750">
              <a:buClr>
                <a:schemeClr val="tx1"/>
              </a:buClr>
            </a:pPr>
            <a:r>
              <a:rPr lang="en-US" sz="2100" dirty="0">
                <a:latin typeface="Calibri" pitchFamily="34" charset="0"/>
              </a:rPr>
              <a:t>Markets do many things well, but not everything. </a:t>
            </a:r>
          </a:p>
          <a:p>
            <a:pPr marL="541782" lvl="1" indent="-285750">
              <a:buClr>
                <a:schemeClr val="tx1"/>
              </a:buClr>
            </a:pPr>
            <a:r>
              <a:rPr lang="en-US" sz="2100" dirty="0">
                <a:latin typeface="Calibri" pitchFamily="34" charset="0"/>
              </a:rPr>
              <a:t>Governments might consider patent protection as a way to create the profits that reward research and development.</a:t>
            </a:r>
          </a:p>
          <a:p>
            <a:pPr marL="285750" indent="-285750">
              <a:buClr>
                <a:schemeClr val="tx1"/>
              </a:buClr>
            </a:pPr>
            <a:r>
              <a:rPr lang="en-US" sz="2400" dirty="0">
                <a:latin typeface="Calibri" pitchFamily="34" charset="0"/>
              </a:rPr>
              <a:t>Under these assumptions countries might grow at different rates even in the long run.</a:t>
            </a:r>
          </a:p>
          <a:p>
            <a:pPr marL="541782" lvl="1" indent="-285750"/>
            <a:endParaRPr lang="en-US" sz="2000" dirty="0">
              <a:latin typeface="Calibri" pitchFamily="34" charset="0"/>
            </a:endParaRPr>
          </a:p>
        </p:txBody>
      </p:sp>
      <p:sp>
        <p:nvSpPr>
          <p:cNvPr id="3" name="Title 2"/>
          <p:cNvSpPr>
            <a:spLocks noGrp="1"/>
          </p:cNvSpPr>
          <p:nvPr>
            <p:ph type="title"/>
          </p:nvPr>
        </p:nvSpPr>
        <p:spPr>
          <a:xfrm>
            <a:off x="152400" y="228600"/>
            <a:ext cx="8915400" cy="1143000"/>
          </a:xfrm>
        </p:spPr>
        <p:txBody>
          <a:bodyPr>
            <a:normAutofit fontScale="90000"/>
          </a:bodyPr>
          <a:lstStyle/>
          <a:p>
            <a:r>
              <a:rPr lang="en-US" sz="2400" dirty="0">
                <a:solidFill>
                  <a:srgbClr val="2891AA"/>
                </a:solidFill>
                <a:effectLst/>
              </a:rPr>
              <a:t>Technical change as result of purposeful activity: R&amp;D, innovation, and productivity (endogenous versus exogenous growth models)</a:t>
            </a:r>
          </a:p>
        </p:txBody>
      </p:sp>
      <p:sp>
        <p:nvSpPr>
          <p:cNvPr id="6" name="Slide Number Placeholder 5"/>
          <p:cNvSpPr>
            <a:spLocks noGrp="1"/>
          </p:cNvSpPr>
          <p:nvPr>
            <p:ph type="sldNum" sz="quarter" idx="12"/>
          </p:nvPr>
        </p:nvSpPr>
        <p:spPr/>
        <p:txBody>
          <a:bodyPr/>
          <a:lstStyle/>
          <a:p>
            <a:fld id="{B3977D60-5343-49E1-BD8C-CA39C39BE7A5}" type="slidenum">
              <a:rPr lang="en-US" smtClean="0"/>
              <a:t>16</a:t>
            </a:fld>
            <a:endParaRPr lang="en-US"/>
          </a:p>
        </p:txBody>
      </p:sp>
    </p:spTree>
    <p:extLst>
      <p:ext uri="{BB962C8B-B14F-4D97-AF65-F5344CB8AC3E}">
        <p14:creationId xmlns:p14="http://schemas.microsoft.com/office/powerpoint/2010/main" val="37605667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Structural adjustment programs: </a:t>
            </a:r>
            <a:endParaRPr lang="en-CA" sz="3600" dirty="0">
              <a:solidFill>
                <a:srgbClr val="2891AA"/>
              </a:solidFill>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17</a:t>
            </a:fld>
            <a:endParaRPr lang="en-US"/>
          </a:p>
        </p:txBody>
      </p:sp>
      <p:sp>
        <p:nvSpPr>
          <p:cNvPr id="9" name="TextBox 8"/>
          <p:cNvSpPr txBox="1"/>
          <p:nvPr/>
        </p:nvSpPr>
        <p:spPr>
          <a:xfrm>
            <a:off x="381000" y="1066800"/>
            <a:ext cx="8534400" cy="3477875"/>
          </a:xfrm>
          <a:prstGeom prst="rect">
            <a:avLst/>
          </a:prstGeom>
          <a:noFill/>
        </p:spPr>
        <p:txBody>
          <a:bodyPr wrap="square" rtlCol="0">
            <a:spAutoFit/>
          </a:bodyPr>
          <a:lstStyle/>
          <a:p>
            <a:pPr marL="342900" lvl="0" indent="-342900">
              <a:buClr>
                <a:schemeClr val="accent1"/>
              </a:buClr>
              <a:buFont typeface="Wingdings 3" panose="05040102010807070707" pitchFamily="18" charset="2"/>
              <a:buChar char="}"/>
            </a:pPr>
            <a:r>
              <a:rPr lang="en-US" sz="2000" dirty="0">
                <a:latin typeface="Calibri" pitchFamily="34" charset="0"/>
              </a:rPr>
              <a:t>Structural adjustment programs (SAPs) consist of loans provided by the International Monetary Fund (IMF) and the World Bank to countries that experience economic crises to reduce the borrowing country’s fiscal imbalances in the short term and to adjust their economies for successful long-term growth.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SAPs generally recommend free market programs and policies such as privatization, deregulation, the reduction of trade barriers which limit the role of the state in the economy in the benefit of free market mechanisms. </a:t>
            </a:r>
            <a:endParaRPr lang="en-CA"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SAPs were often criticized for implementing generic free-market policies regardless of the socio-economic status, infrastructure, and required institutions in the target country (SAPRIN, 2004).</a:t>
            </a:r>
            <a:endParaRPr lang="en-CA" sz="2000" dirty="0">
              <a:latin typeface="Calibri" pitchFamily="34" charset="0"/>
            </a:endParaRPr>
          </a:p>
        </p:txBody>
      </p:sp>
    </p:spTree>
    <p:extLst>
      <p:ext uri="{BB962C8B-B14F-4D97-AF65-F5344CB8AC3E}">
        <p14:creationId xmlns:p14="http://schemas.microsoft.com/office/powerpoint/2010/main" val="41132307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Structural adjustment programs: </a:t>
            </a:r>
            <a:endParaRPr lang="en-CA" sz="3600" dirty="0">
              <a:solidFill>
                <a:srgbClr val="2891AA"/>
              </a:solidFill>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18</a:t>
            </a:fld>
            <a:endParaRPr lang="en-US"/>
          </a:p>
        </p:txBody>
      </p:sp>
      <p:sp>
        <p:nvSpPr>
          <p:cNvPr id="9" name="TextBox 8"/>
          <p:cNvSpPr txBox="1"/>
          <p:nvPr/>
        </p:nvSpPr>
        <p:spPr>
          <a:xfrm>
            <a:off x="381000" y="1066800"/>
            <a:ext cx="8534400" cy="4401205"/>
          </a:xfrm>
          <a:prstGeom prst="rect">
            <a:avLst/>
          </a:prstGeom>
          <a:noFill/>
        </p:spPr>
        <p:txBody>
          <a:bodyPr wrap="square" rtlCol="0">
            <a:spAutoFit/>
          </a:bodyPr>
          <a:lstStyle/>
          <a:p>
            <a:pPr marL="342900" lvl="0" indent="-342900">
              <a:buClr>
                <a:schemeClr val="accent1"/>
              </a:buClr>
              <a:buFont typeface="Wingdings 3" panose="05040102010807070707" pitchFamily="18" charset="2"/>
              <a:buChar char="}"/>
            </a:pPr>
            <a:r>
              <a:rPr lang="en-US" sz="2000" dirty="0">
                <a:latin typeface="Calibri" pitchFamily="34" charset="0"/>
              </a:rPr>
              <a:t>It is worth mentioning that in a recent report by the World Bank, it is argued that development thinking has shifted from modernization and structural adjustment programs to poverty reduction.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According to this report, “under the former system, poor countries were encouraged to undergo social and economic structural transformations as part of their development, creating industrialization and intentional industrial policy. </a:t>
            </a:r>
            <a:endParaRPr lang="en-CA"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Poverty reduction rejects this notion, consisting instead of direct budget support for social welfare programs that create macroeconomic stability leading to an increase in economic growth” (World Bank, 2012). More precisely, as Stone and Wright (2007) describe, “long gone are the ‘one-size-fits-all, silver-bullet policy packages regularly prescribed for all countries’ in </a:t>
            </a:r>
            <a:r>
              <a:rPr lang="en-US" sz="2000" dirty="0" err="1">
                <a:latin typeface="Calibri" pitchFamily="34" charset="0"/>
              </a:rPr>
              <a:t>favour</a:t>
            </a:r>
            <a:r>
              <a:rPr lang="en-US" sz="2000" dirty="0">
                <a:latin typeface="Calibri" pitchFamily="34" charset="0"/>
              </a:rPr>
              <a:t> of context-specific and more cross-disciplinary approaches to development”.</a:t>
            </a:r>
            <a:endParaRPr lang="en-CA" sz="2000" dirty="0">
              <a:latin typeface="Calibri" pitchFamily="34" charset="0"/>
            </a:endParaRPr>
          </a:p>
        </p:txBody>
      </p:sp>
    </p:spTree>
    <p:extLst>
      <p:ext uri="{BB962C8B-B14F-4D97-AF65-F5344CB8AC3E}">
        <p14:creationId xmlns:p14="http://schemas.microsoft.com/office/powerpoint/2010/main" val="21329441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Washington Consensus:</a:t>
            </a:r>
            <a:endParaRPr lang="en-CA" sz="3600" dirty="0">
              <a:solidFill>
                <a:srgbClr val="2891AA"/>
              </a:solidFill>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19</a:t>
            </a:fld>
            <a:endParaRPr lang="en-US"/>
          </a:p>
        </p:txBody>
      </p:sp>
      <p:sp>
        <p:nvSpPr>
          <p:cNvPr id="9" name="TextBox 8"/>
          <p:cNvSpPr txBox="1"/>
          <p:nvPr/>
        </p:nvSpPr>
        <p:spPr>
          <a:xfrm>
            <a:off x="381000" y="1066800"/>
            <a:ext cx="8534400" cy="3785652"/>
          </a:xfrm>
          <a:prstGeom prst="rect">
            <a:avLst/>
          </a:prstGeom>
          <a:noFill/>
        </p:spPr>
        <p:txBody>
          <a:bodyPr wrap="square" rtlCol="0">
            <a:spAutoFit/>
          </a:bodyPr>
          <a:lstStyle/>
          <a:p>
            <a:pPr marL="342900" lvl="0" indent="-342900">
              <a:buClr>
                <a:schemeClr val="accent1"/>
              </a:buClr>
              <a:buFont typeface="Wingdings 3" panose="05040102010807070707" pitchFamily="18" charset="2"/>
              <a:buChar char="}"/>
            </a:pPr>
            <a:r>
              <a:rPr lang="en-US" sz="2000" dirty="0">
                <a:latin typeface="Calibri" pitchFamily="34" charset="0"/>
              </a:rPr>
              <a:t>The Washington Consensus was originally a set of 10 economic policy prescriptions considered to constitute the "standard" reform package promoted for crisis-wracked developing countries by Washington, D.C.–based institutions such as the International Monetary Fund (IMF), World Bank, and key U.S. government agencies such as the US Treasury Department.</a:t>
            </a:r>
            <a:endParaRPr lang="en-CA" sz="2000" dirty="0">
              <a:latin typeface="Calibri" pitchFamily="34" charset="0"/>
            </a:endParaRPr>
          </a:p>
          <a:p>
            <a:pPr marL="342900" indent="-342900">
              <a:buClr>
                <a:schemeClr val="accent1"/>
              </a:buClr>
              <a:buFont typeface="Wingdings 3" panose="05040102010807070707" pitchFamily="18" charset="2"/>
              <a:buChar char="}"/>
            </a:pPr>
            <a:r>
              <a:rPr lang="en-US" sz="2000" dirty="0">
                <a:latin typeface="Calibri" pitchFamily="34" charset="0"/>
              </a:rPr>
              <a:t>The phrase “Washington Consensus” has come to be used fairly widely in a second, broader sense, to refer to a more general orientation towards a strongly market-based approach (sometimes described as market fundamentalism or neoliberalism).</a:t>
            </a:r>
          </a:p>
          <a:p>
            <a:pPr marL="342900" indent="-342900">
              <a:buClr>
                <a:schemeClr val="accent1"/>
              </a:buClr>
              <a:buFont typeface="Wingdings 3" panose="05040102010807070707" pitchFamily="18" charset="2"/>
              <a:buChar char="}"/>
            </a:pPr>
            <a:r>
              <a:rPr lang="en-US" sz="2000" dirty="0">
                <a:latin typeface="Calibri" pitchFamily="34" charset="0"/>
              </a:rPr>
              <a:t>However, it did not always accord with realities in developing countries that were successful.</a:t>
            </a:r>
          </a:p>
          <a:p>
            <a:pPr marL="342900" lvl="0" indent="-342900">
              <a:buClr>
                <a:schemeClr val="accent1"/>
              </a:buClr>
              <a:buFont typeface="Wingdings 3" panose="05040102010807070707" pitchFamily="18" charset="2"/>
              <a:buChar char="}"/>
            </a:pPr>
            <a:endParaRPr lang="en-CA" sz="2000" dirty="0">
              <a:latin typeface="Calibri" pitchFamily="34" charset="0"/>
            </a:endParaRPr>
          </a:p>
        </p:txBody>
      </p:sp>
    </p:spTree>
    <p:extLst>
      <p:ext uri="{BB962C8B-B14F-4D97-AF65-F5344CB8AC3E}">
        <p14:creationId xmlns:p14="http://schemas.microsoft.com/office/powerpoint/2010/main" val="776988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11705D9-B8BA-46C7-891F-FD4AF7BAC5D1}"/>
              </a:ext>
            </a:extLst>
          </p:cNvPr>
          <p:cNvSpPr>
            <a:spLocks noGrp="1"/>
          </p:cNvSpPr>
          <p:nvPr>
            <p:ph idx="1"/>
          </p:nvPr>
        </p:nvSpPr>
        <p:spPr>
          <a:xfrm>
            <a:off x="457200" y="1874837"/>
            <a:ext cx="8229600" cy="4525963"/>
          </a:xfrm>
        </p:spPr>
        <p:txBody>
          <a:bodyPr>
            <a:normAutofit/>
          </a:bodyPr>
          <a:lstStyle/>
          <a:p>
            <a:pPr marL="342900" lvl="2" indent="-342900">
              <a:buClr>
                <a:schemeClr val="accent1"/>
              </a:buClr>
              <a:buFont typeface="Wingdings 3" panose="05040102010807070707" pitchFamily="18" charset="2"/>
              <a:buChar char="}"/>
            </a:pPr>
            <a:r>
              <a:rPr lang="en-US" sz="2000" dirty="0">
                <a:latin typeface="Calibri" pitchFamily="34" charset="0"/>
              </a:rPr>
              <a:t>Toward “a new consensus”:</a:t>
            </a:r>
          </a:p>
          <a:p>
            <a:pPr marL="0" lvl="2" indent="0">
              <a:buClr>
                <a:schemeClr val="accent1"/>
              </a:buClr>
              <a:buNone/>
            </a:pPr>
            <a:endParaRPr lang="en-US" sz="1400" dirty="0">
              <a:latin typeface="Calibri" pitchFamily="34" charset="0"/>
            </a:endParaRPr>
          </a:p>
          <a:p>
            <a:pPr marL="626364" lvl="3" indent="-342900">
              <a:buClr>
                <a:schemeClr val="accent1"/>
              </a:buClr>
              <a:buFont typeface="Wingdings 3" panose="05040102010807070707" pitchFamily="18" charset="2"/>
              <a:buChar char="}"/>
            </a:pPr>
            <a:r>
              <a:rPr lang="en-US" sz="2000" dirty="0">
                <a:latin typeface="Calibri" pitchFamily="34" charset="0"/>
              </a:rPr>
              <a:t>New emphasis on government's responsibility toward poverty alleviation and inclusive growth</a:t>
            </a:r>
          </a:p>
          <a:p>
            <a:pPr marL="626364" lvl="3" indent="-342900">
              <a:buClr>
                <a:schemeClr val="accent1"/>
              </a:buClr>
              <a:buFont typeface="Wingdings 3" panose="05040102010807070707" pitchFamily="18" charset="2"/>
              <a:buChar char="}"/>
            </a:pPr>
            <a:r>
              <a:rPr lang="en-US" sz="2000" dirty="0">
                <a:latin typeface="Calibri" pitchFamily="34" charset="0"/>
              </a:rPr>
              <a:t>Provision of fundamental public goods</a:t>
            </a:r>
          </a:p>
          <a:p>
            <a:pPr marL="626364" lvl="3" indent="-342900">
              <a:buClr>
                <a:schemeClr val="accent1"/>
              </a:buClr>
              <a:buFont typeface="Wingdings 3" panose="05040102010807070707" pitchFamily="18" charset="2"/>
              <a:buChar char="}"/>
            </a:pPr>
            <a:r>
              <a:rPr lang="en-US" sz="2000" dirty="0">
                <a:latin typeface="Calibri" pitchFamily="34" charset="0"/>
              </a:rPr>
              <a:t>Importance of health and education</a:t>
            </a:r>
          </a:p>
          <a:p>
            <a:pPr marL="626364" lvl="3" indent="-342900">
              <a:buClr>
                <a:schemeClr val="accent1"/>
              </a:buClr>
              <a:buFont typeface="Wingdings 3" panose="05040102010807070707" pitchFamily="18" charset="2"/>
              <a:buChar char="}"/>
            </a:pPr>
            <a:r>
              <a:rPr lang="en-US" sz="2000" dirty="0">
                <a:latin typeface="Calibri" pitchFamily="34" charset="0"/>
              </a:rPr>
              <a:t>A recognition that markets can fail</a:t>
            </a:r>
          </a:p>
          <a:p>
            <a:pPr marL="626364" lvl="3" indent="-342900">
              <a:buClr>
                <a:schemeClr val="accent1"/>
              </a:buClr>
              <a:buFont typeface="Wingdings 3" panose="05040102010807070707" pitchFamily="18" charset="2"/>
              <a:buChar char="}"/>
            </a:pPr>
            <a:r>
              <a:rPr lang="en-US" sz="2000" dirty="0">
                <a:latin typeface="Calibri" pitchFamily="34" charset="0"/>
              </a:rPr>
              <a:t>Governments can help secure conditions for an effective market based economy</a:t>
            </a:r>
          </a:p>
        </p:txBody>
      </p:sp>
      <p:sp>
        <p:nvSpPr>
          <p:cNvPr id="4" name="Slide Number Placeholder 3">
            <a:extLst>
              <a:ext uri="{FF2B5EF4-FFF2-40B4-BE49-F238E27FC236}">
                <a16:creationId xmlns:a16="http://schemas.microsoft.com/office/drawing/2014/main" id="{22DE5767-4D61-482C-B8A0-45B6BB34033D}"/>
              </a:ext>
            </a:extLst>
          </p:cNvPr>
          <p:cNvSpPr>
            <a:spLocks noGrp="1"/>
          </p:cNvSpPr>
          <p:nvPr>
            <p:ph type="sldNum" sz="quarter" idx="12"/>
          </p:nvPr>
        </p:nvSpPr>
        <p:spPr/>
        <p:txBody>
          <a:bodyPr/>
          <a:lstStyle/>
          <a:p>
            <a:fld id="{B3977D60-5343-49E1-BD8C-CA39C39BE7A5}" type="slidenum">
              <a:rPr lang="en-US" smtClean="0"/>
              <a:t>20</a:t>
            </a:fld>
            <a:endParaRPr lang="en-US"/>
          </a:p>
        </p:txBody>
      </p:sp>
      <p:sp>
        <p:nvSpPr>
          <p:cNvPr id="5" name="Title 4">
            <a:extLst>
              <a:ext uri="{FF2B5EF4-FFF2-40B4-BE49-F238E27FC236}">
                <a16:creationId xmlns:a16="http://schemas.microsoft.com/office/drawing/2014/main" id="{04300530-3D67-450C-9274-5BC9A225DCA9}"/>
              </a:ext>
            </a:extLst>
          </p:cNvPr>
          <p:cNvSpPr>
            <a:spLocks noGrp="1"/>
          </p:cNvSpPr>
          <p:nvPr>
            <p:ph type="title"/>
          </p:nvPr>
        </p:nvSpPr>
        <p:spPr>
          <a:xfrm>
            <a:off x="457200" y="381000"/>
            <a:ext cx="8229600" cy="1143000"/>
          </a:xfrm>
        </p:spPr>
        <p:txBody>
          <a:bodyPr>
            <a:noAutofit/>
          </a:bodyPr>
          <a:lstStyle/>
          <a:p>
            <a:r>
              <a:rPr lang="en-US" sz="2400" dirty="0">
                <a:solidFill>
                  <a:srgbClr val="2891AA"/>
                </a:solidFill>
                <a:effectLst/>
              </a:rPr>
              <a:t>The Washington Consensus on the Role of the State in Development and Its Subsequent Evolution</a:t>
            </a:r>
          </a:p>
        </p:txBody>
      </p:sp>
    </p:spTree>
    <p:extLst>
      <p:ext uri="{BB962C8B-B14F-4D97-AF65-F5344CB8AC3E}">
        <p14:creationId xmlns:p14="http://schemas.microsoft.com/office/powerpoint/2010/main" val="27228860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New views on economic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21</a:t>
            </a:fld>
            <a:endParaRPr lang="en-US"/>
          </a:p>
        </p:txBody>
      </p:sp>
    </p:spTree>
    <p:extLst>
      <p:ext uri="{BB962C8B-B14F-4D97-AF65-F5344CB8AC3E}">
        <p14:creationId xmlns:p14="http://schemas.microsoft.com/office/powerpoint/2010/main" val="33060010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What causes rapid economic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22</a:t>
            </a:fld>
            <a:endParaRPr lang="en-US"/>
          </a:p>
        </p:txBody>
      </p:sp>
      <p:sp>
        <p:nvSpPr>
          <p:cNvPr id="9" name="TextBox 8"/>
          <p:cNvSpPr txBox="1"/>
          <p:nvPr/>
        </p:nvSpPr>
        <p:spPr>
          <a:xfrm>
            <a:off x="381000" y="1066800"/>
            <a:ext cx="8534400" cy="5262979"/>
          </a:xfrm>
          <a:prstGeom prst="rect">
            <a:avLst/>
          </a:prstGeom>
          <a:noFill/>
        </p:spPr>
        <p:txBody>
          <a:bodyPr wrap="square" rtlCol="0">
            <a:spAutoFit/>
          </a:bodyPr>
          <a:lstStyle/>
          <a:p>
            <a:r>
              <a:rPr lang="en-US" sz="2400" dirty="0">
                <a:solidFill>
                  <a:prstClr val="black"/>
                </a:solidFill>
                <a:latin typeface="Calibri" pitchFamily="34" charset="0"/>
              </a:rPr>
              <a:t>Answers at three levels:</a:t>
            </a:r>
          </a:p>
          <a:p>
            <a:endParaRPr lang="en-US" sz="2400" dirty="0">
              <a:solidFill>
                <a:prstClr val="black"/>
              </a:solidFill>
              <a:latin typeface="Calibri" pitchFamily="34" charset="0"/>
            </a:endParaRPr>
          </a:p>
          <a:p>
            <a:r>
              <a:rPr lang="en-US" sz="2400" dirty="0">
                <a:solidFill>
                  <a:schemeClr val="accent1"/>
                </a:solidFill>
                <a:latin typeface="Calibri" pitchFamily="34" charset="0"/>
              </a:rPr>
              <a:t>(Proximate sources) </a:t>
            </a:r>
            <a:r>
              <a:rPr lang="en-US" sz="2400" dirty="0">
                <a:solidFill>
                  <a:prstClr val="black"/>
                </a:solidFill>
                <a:latin typeface="Calibri" pitchFamily="34" charset="0"/>
              </a:rPr>
              <a:t>The kinds of change in socioeconomic activity that give rise to economic growth and the related choices through which those changes come about.</a:t>
            </a:r>
          </a:p>
          <a:p>
            <a:endParaRPr lang="en-US" sz="2400" dirty="0">
              <a:solidFill>
                <a:prstClr val="black"/>
              </a:solidFill>
              <a:latin typeface="Calibri" pitchFamily="34" charset="0"/>
            </a:endParaRPr>
          </a:p>
          <a:p>
            <a:r>
              <a:rPr lang="en-US" sz="2400" dirty="0">
                <a:solidFill>
                  <a:schemeClr val="accent1"/>
                </a:solidFill>
                <a:latin typeface="Calibri" pitchFamily="34" charset="0"/>
              </a:rPr>
              <a:t>(Economic determinants) </a:t>
            </a:r>
            <a:r>
              <a:rPr lang="en-US" sz="2400" dirty="0">
                <a:latin typeface="Calibri" pitchFamily="34" charset="0"/>
              </a:rPr>
              <a:t>The types of policies, institutions, external market conditions, and other circumstances that are taken as given by people within the socioeconomic system, and that affect how willing and able people are to make the choices associated with the proximate sources of growth.</a:t>
            </a:r>
            <a:endParaRPr lang="en-US" sz="2400" dirty="0">
              <a:solidFill>
                <a:schemeClr val="accent1"/>
              </a:solidFill>
              <a:latin typeface="Calibri" pitchFamily="34" charset="0"/>
            </a:endParaRPr>
          </a:p>
          <a:p>
            <a:endParaRPr lang="en-US" sz="2400" dirty="0">
              <a:solidFill>
                <a:prstClr val="black"/>
              </a:solidFill>
              <a:latin typeface="Calibri" pitchFamily="34" charset="0"/>
            </a:endParaRPr>
          </a:p>
          <a:p>
            <a:r>
              <a:rPr lang="en-US" sz="2400" dirty="0">
                <a:solidFill>
                  <a:schemeClr val="accent1"/>
                </a:solidFill>
                <a:latin typeface="Calibri" pitchFamily="34" charset="0"/>
              </a:rPr>
              <a:t>(Political determinants) </a:t>
            </a:r>
            <a:r>
              <a:rPr lang="en-US" sz="2400" dirty="0">
                <a:solidFill>
                  <a:prstClr val="black"/>
                </a:solidFill>
                <a:latin typeface="Calibri" pitchFamily="34" charset="0"/>
              </a:rPr>
              <a:t>The political conditions that lead policymakers to put good policies and institutions into place.</a:t>
            </a:r>
          </a:p>
        </p:txBody>
      </p:sp>
    </p:spTree>
    <p:extLst>
      <p:ext uri="{BB962C8B-B14F-4D97-AF65-F5344CB8AC3E}">
        <p14:creationId xmlns:p14="http://schemas.microsoft.com/office/powerpoint/2010/main" val="7755524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Proximate sources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23</a:t>
            </a:fld>
            <a:endParaRPr lang="en-US"/>
          </a:p>
        </p:txBody>
      </p:sp>
      <p:sp>
        <p:nvSpPr>
          <p:cNvPr id="2" name="TextBox 1"/>
          <p:cNvSpPr txBox="1"/>
          <p:nvPr/>
        </p:nvSpPr>
        <p:spPr>
          <a:xfrm>
            <a:off x="381000" y="1295400"/>
            <a:ext cx="8153400" cy="3647152"/>
          </a:xfrm>
          <a:prstGeom prst="rect">
            <a:avLst/>
          </a:prstGeom>
          <a:noFill/>
        </p:spPr>
        <p:txBody>
          <a:bodyPr wrap="square" rtlCol="0">
            <a:spAutoFit/>
          </a:bodyPr>
          <a:lstStyle/>
          <a:p>
            <a:r>
              <a:rPr lang="en-US" sz="2400" dirty="0">
                <a:latin typeface="Calibri" pitchFamily="34" charset="0"/>
              </a:rPr>
              <a:t>Output can grow through:</a:t>
            </a:r>
          </a:p>
          <a:p>
            <a:endParaRPr lang="en-US" sz="2400" dirty="0">
              <a:latin typeface="Calibri" pitchFamily="34" charset="0"/>
            </a:endParaRPr>
          </a:p>
          <a:p>
            <a:pPr marL="342900" indent="-342900">
              <a:spcBef>
                <a:spcPts val="600"/>
              </a:spcBef>
              <a:buClr>
                <a:schemeClr val="accent1"/>
              </a:buClr>
              <a:buFont typeface="Wingdings 3" panose="05040102010807070707" pitchFamily="18" charset="2"/>
              <a:buChar char="}"/>
            </a:pPr>
            <a:r>
              <a:rPr lang="en-US" sz="2400" dirty="0">
                <a:latin typeface="Calibri" pitchFamily="34" charset="0"/>
              </a:rPr>
              <a:t>Accumulation of physical capital (more rapid than the rate of growth of population)</a:t>
            </a:r>
          </a:p>
          <a:p>
            <a:pPr marL="342900" indent="-342900">
              <a:spcBef>
                <a:spcPts val="600"/>
              </a:spcBef>
              <a:buClr>
                <a:schemeClr val="accent1"/>
              </a:buClr>
              <a:buFont typeface="Wingdings 3" panose="05040102010807070707" pitchFamily="18" charset="2"/>
              <a:buChar char="}"/>
            </a:pPr>
            <a:r>
              <a:rPr lang="en-US" sz="2400" dirty="0">
                <a:latin typeface="Calibri" pitchFamily="34" charset="0"/>
              </a:rPr>
              <a:t>Accumulation of human capital (increasing average skill level of workforce)</a:t>
            </a:r>
          </a:p>
          <a:p>
            <a:pPr marL="342900" indent="-342900">
              <a:spcBef>
                <a:spcPts val="600"/>
              </a:spcBef>
              <a:buClr>
                <a:schemeClr val="accent1"/>
              </a:buClr>
              <a:buFont typeface="Wingdings 3" panose="05040102010807070707" pitchFamily="18" charset="2"/>
              <a:buChar char="}"/>
            </a:pPr>
            <a:r>
              <a:rPr lang="en-US" sz="2400" dirty="0">
                <a:latin typeface="Calibri" pitchFamily="34" charset="0"/>
              </a:rPr>
              <a:t>Improvements in technology and technical efficiency (through research, development, dissemination, purchase and adoption of new technologies)</a:t>
            </a:r>
          </a:p>
        </p:txBody>
      </p:sp>
    </p:spTree>
    <p:extLst>
      <p:ext uri="{BB962C8B-B14F-4D97-AF65-F5344CB8AC3E}">
        <p14:creationId xmlns:p14="http://schemas.microsoft.com/office/powerpoint/2010/main" val="34285831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Proximate sources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24</a:t>
            </a:fld>
            <a:endParaRPr lang="en-US"/>
          </a:p>
        </p:txBody>
      </p:sp>
      <p:sp>
        <p:nvSpPr>
          <p:cNvPr id="7" name="TextBox 6"/>
          <p:cNvSpPr txBox="1"/>
          <p:nvPr/>
        </p:nvSpPr>
        <p:spPr>
          <a:xfrm>
            <a:off x="602974" y="1548348"/>
            <a:ext cx="8077200" cy="3785652"/>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400" dirty="0">
                <a:latin typeface="Calibri" pitchFamily="34" charset="0"/>
              </a:rPr>
              <a:t>A </a:t>
            </a:r>
            <a:r>
              <a:rPr lang="en-US" sz="2400" b="1" dirty="0">
                <a:solidFill>
                  <a:schemeClr val="accent1"/>
                </a:solidFill>
                <a:latin typeface="Calibri" pitchFamily="34" charset="0"/>
              </a:rPr>
              <a:t>production function </a:t>
            </a:r>
            <a:r>
              <a:rPr lang="en-US" sz="2400" dirty="0">
                <a:latin typeface="Calibri" pitchFamily="34" charset="0"/>
              </a:rPr>
              <a:t>describes how the maximum quantity of output could be produced is related to the quantities of production factors it employs.</a:t>
            </a:r>
          </a:p>
          <a:p>
            <a:endParaRPr lang="en-US" sz="2400" dirty="0">
              <a:latin typeface="Calibri" pitchFamily="34" charset="0"/>
            </a:endParaRPr>
          </a:p>
          <a:p>
            <a:r>
              <a:rPr lang="en-US" sz="2400" dirty="0">
                <a:latin typeface="Calibri" pitchFamily="34" charset="0"/>
              </a:rPr>
              <a:t>	Y = F(L,K; A)</a:t>
            </a:r>
          </a:p>
          <a:p>
            <a:endParaRPr lang="en-US" sz="2400" dirty="0">
              <a:latin typeface="Calibri" pitchFamily="34" charset="0"/>
            </a:endParaRPr>
          </a:p>
          <a:p>
            <a:pPr marL="342900" indent="-342900">
              <a:buClr>
                <a:schemeClr val="accent1"/>
              </a:buClr>
              <a:buFont typeface="Wingdings 3" panose="05040102010807070707" pitchFamily="18" charset="2"/>
              <a:buChar char="}"/>
            </a:pPr>
            <a:r>
              <a:rPr lang="en-US" sz="2400" dirty="0">
                <a:latin typeface="Calibri" pitchFamily="34" charset="0"/>
              </a:rPr>
              <a:t>We expect:</a:t>
            </a:r>
          </a:p>
          <a:p>
            <a:pPr marL="800100" lvl="1" indent="-342900">
              <a:buFont typeface="Courier New" panose="02070309020205020404" pitchFamily="49" charset="0"/>
              <a:buChar char="o"/>
            </a:pPr>
            <a:r>
              <a:rPr lang="en-US" sz="2400" dirty="0">
                <a:latin typeface="Calibri" pitchFamily="34" charset="0"/>
              </a:rPr>
              <a:t>Positive but </a:t>
            </a:r>
            <a:r>
              <a:rPr lang="en-US" sz="2400" b="1" dirty="0">
                <a:solidFill>
                  <a:schemeClr val="accent1"/>
                </a:solidFill>
                <a:latin typeface="Calibri" pitchFamily="34" charset="0"/>
              </a:rPr>
              <a:t>diminishing marginal product of L</a:t>
            </a:r>
          </a:p>
          <a:p>
            <a:pPr marL="800100" lvl="1" indent="-342900">
              <a:buFont typeface="Courier New" panose="02070309020205020404" pitchFamily="49" charset="0"/>
              <a:buChar char="o"/>
            </a:pPr>
            <a:r>
              <a:rPr lang="en-US" sz="2400" dirty="0">
                <a:latin typeface="Calibri" pitchFamily="34" charset="0"/>
              </a:rPr>
              <a:t>Positive but </a:t>
            </a:r>
            <a:r>
              <a:rPr lang="en-US" sz="2400" b="1" dirty="0">
                <a:solidFill>
                  <a:schemeClr val="accent1"/>
                </a:solidFill>
                <a:latin typeface="Calibri" pitchFamily="34" charset="0"/>
              </a:rPr>
              <a:t>diminishing marginal product of K</a:t>
            </a:r>
          </a:p>
          <a:p>
            <a:pPr marL="800100" lvl="1" indent="-342900">
              <a:buFont typeface="Courier New" panose="02070309020205020404" pitchFamily="49" charset="0"/>
              <a:buChar char="o"/>
            </a:pPr>
            <a:r>
              <a:rPr lang="en-US" sz="2400" b="1" dirty="0">
                <a:solidFill>
                  <a:schemeClr val="accent1"/>
                </a:solidFill>
                <a:latin typeface="Calibri" pitchFamily="34" charset="0"/>
              </a:rPr>
              <a:t>Positive function of A</a:t>
            </a:r>
          </a:p>
        </p:txBody>
      </p:sp>
    </p:spTree>
    <p:extLst>
      <p:ext uri="{BB962C8B-B14F-4D97-AF65-F5344CB8AC3E}">
        <p14:creationId xmlns:p14="http://schemas.microsoft.com/office/powerpoint/2010/main" val="38659771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Proximate sources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25</a:t>
            </a:fld>
            <a:endParaRPr lang="en-US"/>
          </a:p>
        </p:txBody>
      </p:sp>
      <p:sp>
        <p:nvSpPr>
          <p:cNvPr id="2" name="TextBox 1"/>
          <p:cNvSpPr txBox="1"/>
          <p:nvPr/>
        </p:nvSpPr>
        <p:spPr>
          <a:xfrm>
            <a:off x="381000" y="1447800"/>
            <a:ext cx="8458200" cy="4493538"/>
          </a:xfrm>
          <a:prstGeom prst="rect">
            <a:avLst/>
          </a:prstGeom>
          <a:noFill/>
        </p:spPr>
        <p:txBody>
          <a:bodyPr wrap="square" rtlCol="0">
            <a:spAutoFit/>
          </a:bodyPr>
          <a:lstStyle/>
          <a:p>
            <a:r>
              <a:rPr lang="en-US" sz="2400" dirty="0">
                <a:latin typeface="Calibri" pitchFamily="34" charset="0"/>
              </a:rPr>
              <a:t>At the aggregate level, productivity may </a:t>
            </a:r>
            <a:r>
              <a:rPr lang="en-US" sz="2400" i="1" dirty="0">
                <a:latin typeface="Calibri" pitchFamily="34" charset="0"/>
              </a:rPr>
              <a:t>also </a:t>
            </a:r>
            <a:r>
              <a:rPr lang="en-US" sz="2400" dirty="0">
                <a:latin typeface="Calibri" pitchFamily="34" charset="0"/>
              </a:rPr>
              <a:t>grow through re-allocations of labor across activities that:</a:t>
            </a:r>
          </a:p>
          <a:p>
            <a:endParaRPr lang="en-US" sz="2400" dirty="0">
              <a:latin typeface="Calibri" pitchFamily="34" charset="0"/>
            </a:endParaRPr>
          </a:p>
          <a:p>
            <a:pPr marL="342900" indent="-342900">
              <a:spcBef>
                <a:spcPts val="1200"/>
              </a:spcBef>
              <a:buClr>
                <a:schemeClr val="accent1"/>
              </a:buClr>
              <a:buFont typeface="Wingdings 3" panose="05040102010807070707" pitchFamily="18" charset="2"/>
              <a:buChar char="}"/>
            </a:pPr>
            <a:r>
              <a:rPr lang="en-US" sz="2400" dirty="0">
                <a:latin typeface="Calibri" pitchFamily="34" charset="0"/>
              </a:rPr>
              <a:t>Shift labor from sectors or firms where the value of the marginal product of labor (VMPL) is lower to sectors or firms where the VMPL is higher</a:t>
            </a:r>
          </a:p>
          <a:p>
            <a:pPr marL="342900" indent="-342900">
              <a:spcBef>
                <a:spcPts val="1200"/>
              </a:spcBef>
              <a:buClr>
                <a:schemeClr val="accent1"/>
              </a:buClr>
              <a:buFont typeface="Wingdings 3" panose="05040102010807070707" pitchFamily="18" charset="2"/>
              <a:buChar char="}"/>
            </a:pPr>
            <a:r>
              <a:rPr lang="en-US" sz="2400" dirty="0">
                <a:latin typeface="Calibri" pitchFamily="34" charset="0"/>
              </a:rPr>
              <a:t>Shift labor out of unemployment into employment</a:t>
            </a:r>
          </a:p>
          <a:p>
            <a:pPr marL="342900" indent="-342900">
              <a:spcBef>
                <a:spcPts val="1200"/>
              </a:spcBef>
              <a:buClr>
                <a:schemeClr val="accent1"/>
              </a:buClr>
              <a:buFont typeface="Wingdings 3" panose="05040102010807070707" pitchFamily="18" charset="2"/>
              <a:buChar char="}"/>
            </a:pPr>
            <a:r>
              <a:rPr lang="en-US" sz="2400" dirty="0">
                <a:latin typeface="Calibri" pitchFamily="34" charset="0"/>
              </a:rPr>
              <a:t>Shift labor out of rent-seeking activities into productive activities</a:t>
            </a:r>
          </a:p>
          <a:p>
            <a:pPr marL="342900" indent="-342900">
              <a:buFont typeface="Arial" pitchFamily="34" charset="0"/>
              <a:buChar char="•"/>
            </a:pPr>
            <a:endParaRPr lang="en-US" sz="2000" dirty="0">
              <a:latin typeface="Calibri" pitchFamily="34" charset="0"/>
            </a:endParaRPr>
          </a:p>
          <a:p>
            <a:pPr marL="342900" indent="-342900">
              <a:buFont typeface="Arial" pitchFamily="34" charset="0"/>
              <a:buChar char="•"/>
            </a:pPr>
            <a:endParaRPr lang="en-US" sz="2000" dirty="0">
              <a:latin typeface="Calibri" pitchFamily="34" charset="0"/>
            </a:endParaRPr>
          </a:p>
        </p:txBody>
      </p:sp>
    </p:spTree>
    <p:extLst>
      <p:ext uri="{BB962C8B-B14F-4D97-AF65-F5344CB8AC3E}">
        <p14:creationId xmlns:p14="http://schemas.microsoft.com/office/powerpoint/2010/main" val="35438413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200" dirty="0">
                <a:solidFill>
                  <a:srgbClr val="2891AA"/>
                </a:solidFill>
                <a:effectLst/>
              </a:rPr>
              <a:t>Proximate sources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26</a:t>
            </a:fld>
            <a:endParaRPr lang="en-US"/>
          </a:p>
        </p:txBody>
      </p:sp>
      <p:sp>
        <p:nvSpPr>
          <p:cNvPr id="2" name="TextBox 1"/>
          <p:cNvSpPr txBox="1"/>
          <p:nvPr/>
        </p:nvSpPr>
        <p:spPr>
          <a:xfrm>
            <a:off x="381000" y="1524000"/>
            <a:ext cx="3657600" cy="3046988"/>
          </a:xfrm>
          <a:prstGeom prst="rect">
            <a:avLst/>
          </a:prstGeom>
          <a:noFill/>
        </p:spPr>
        <p:txBody>
          <a:bodyPr wrap="square" rtlCol="0">
            <a:spAutoFit/>
          </a:bodyPr>
          <a:lstStyle/>
          <a:p>
            <a:r>
              <a:rPr lang="en-US" sz="2400" b="1" dirty="0">
                <a:latin typeface="Calibri" pitchFamily="34" charset="0"/>
              </a:rPr>
              <a:t>Accumulation of assets</a:t>
            </a:r>
          </a:p>
          <a:p>
            <a:endParaRPr lang="en-US" sz="2400" dirty="0">
              <a:latin typeface="Calibri" pitchFamily="34" charset="0"/>
            </a:endParaRPr>
          </a:p>
          <a:p>
            <a:endParaRPr lang="en-US" sz="2400" dirty="0">
              <a:latin typeface="Calibri" pitchFamily="34" charset="0"/>
            </a:endParaRPr>
          </a:p>
          <a:p>
            <a:endParaRPr lang="en-US" sz="2400" dirty="0">
              <a:latin typeface="Calibri" pitchFamily="34" charset="0"/>
            </a:endParaRPr>
          </a:p>
          <a:p>
            <a:endParaRPr lang="en-US" sz="2400" dirty="0">
              <a:latin typeface="Calibri" pitchFamily="34" charset="0"/>
            </a:endParaRPr>
          </a:p>
          <a:p>
            <a:endParaRPr lang="en-US" sz="2400" b="1" dirty="0">
              <a:latin typeface="Calibri" pitchFamily="34" charset="0"/>
            </a:endParaRPr>
          </a:p>
          <a:p>
            <a:r>
              <a:rPr lang="en-US" sz="2400" b="1" dirty="0">
                <a:latin typeface="Calibri" pitchFamily="34" charset="0"/>
              </a:rPr>
              <a:t>Improved efficiency in utilization of assets</a:t>
            </a:r>
          </a:p>
        </p:txBody>
      </p:sp>
      <p:sp>
        <p:nvSpPr>
          <p:cNvPr id="4" name="TextBox 3"/>
          <p:cNvSpPr txBox="1"/>
          <p:nvPr/>
        </p:nvSpPr>
        <p:spPr>
          <a:xfrm>
            <a:off x="3600426" y="1612642"/>
            <a:ext cx="5257800" cy="5016758"/>
          </a:xfrm>
          <a:prstGeom prst="rect">
            <a:avLst/>
          </a:prstGeom>
          <a:noFill/>
        </p:spPr>
        <p:txBody>
          <a:bodyPr wrap="square" rtlCol="0">
            <a:spAutoFit/>
          </a:bodyPr>
          <a:lstStyle/>
          <a:p>
            <a:pPr marL="285750" indent="-285750">
              <a:buFont typeface="Arial" pitchFamily="34" charset="0"/>
              <a:buChar char="•"/>
            </a:pPr>
            <a:r>
              <a:rPr lang="en-US" sz="2000" dirty="0">
                <a:latin typeface="Calibri" pitchFamily="34" charset="0"/>
              </a:rPr>
              <a:t>Accumulation of physical capital</a:t>
            </a:r>
          </a:p>
          <a:p>
            <a:pPr marL="742950" lvl="1" indent="-285750">
              <a:buFont typeface="Arial" pitchFamily="34" charset="0"/>
              <a:buChar char="•"/>
            </a:pPr>
            <a:r>
              <a:rPr lang="en-US" sz="2000" dirty="0">
                <a:latin typeface="Calibri" pitchFamily="34" charset="0"/>
              </a:rPr>
              <a:t>Machines, inventory</a:t>
            </a:r>
          </a:p>
          <a:p>
            <a:pPr marL="742950" lvl="1" indent="-285750">
              <a:buFont typeface="Arial" pitchFamily="34" charset="0"/>
              <a:buChar char="•"/>
            </a:pPr>
            <a:r>
              <a:rPr lang="en-US" sz="2000" dirty="0">
                <a:latin typeface="Calibri" pitchFamily="34" charset="0"/>
              </a:rPr>
              <a:t>Infrastructure</a:t>
            </a:r>
          </a:p>
          <a:p>
            <a:pPr marL="285750" indent="-285750">
              <a:buFont typeface="Arial" pitchFamily="34" charset="0"/>
              <a:buChar char="•"/>
            </a:pPr>
            <a:r>
              <a:rPr lang="en-US" sz="2000" dirty="0">
                <a:latin typeface="Calibri" pitchFamily="34" charset="0"/>
              </a:rPr>
              <a:t>Accumulation of human capital</a:t>
            </a:r>
          </a:p>
          <a:p>
            <a:endParaRPr lang="en-US" sz="2000" dirty="0">
              <a:latin typeface="Calibri" pitchFamily="34" charset="0"/>
            </a:endParaRPr>
          </a:p>
          <a:p>
            <a:pPr marL="285750" indent="-285750">
              <a:buFont typeface="Arial" pitchFamily="34" charset="0"/>
              <a:buChar char="•"/>
            </a:pPr>
            <a:endParaRPr lang="en-US" sz="2000" dirty="0">
              <a:latin typeface="Calibri" pitchFamily="34" charset="0"/>
            </a:endParaRPr>
          </a:p>
          <a:p>
            <a:pPr marL="285750" indent="-285750">
              <a:buFont typeface="Arial" pitchFamily="34" charset="0"/>
              <a:buChar char="•"/>
            </a:pPr>
            <a:endParaRPr lang="en-US" sz="2000" dirty="0">
              <a:latin typeface="Calibri" pitchFamily="34" charset="0"/>
            </a:endParaRPr>
          </a:p>
          <a:p>
            <a:pPr marL="285750" indent="-285750">
              <a:buFont typeface="Arial" pitchFamily="34" charset="0"/>
              <a:buChar char="•"/>
            </a:pPr>
            <a:r>
              <a:rPr lang="en-US" sz="2000" dirty="0">
                <a:latin typeface="Calibri" pitchFamily="34" charset="0"/>
              </a:rPr>
              <a:t>Improvements in technology</a:t>
            </a:r>
          </a:p>
          <a:p>
            <a:pPr marL="285750" indent="-285750">
              <a:buFont typeface="Arial" pitchFamily="34" charset="0"/>
              <a:buChar char="•"/>
            </a:pPr>
            <a:endParaRPr lang="en-US" sz="2000" dirty="0">
              <a:latin typeface="Calibri" pitchFamily="34" charset="0"/>
            </a:endParaRPr>
          </a:p>
          <a:p>
            <a:pPr marL="285750" indent="-285750">
              <a:buFont typeface="Arial" pitchFamily="34" charset="0"/>
              <a:buChar char="•"/>
            </a:pPr>
            <a:r>
              <a:rPr lang="en-US" sz="2000" dirty="0">
                <a:latin typeface="Calibri" pitchFamily="34" charset="0"/>
              </a:rPr>
              <a:t>Shifting labor from less to more productive uses</a:t>
            </a:r>
          </a:p>
          <a:p>
            <a:pPr marL="742950" lvl="1" indent="-285750">
              <a:buFont typeface="Arial" pitchFamily="34" charset="0"/>
              <a:buChar char="•"/>
            </a:pPr>
            <a:r>
              <a:rPr lang="en-US" sz="2000" dirty="0">
                <a:latin typeface="Calibri" pitchFamily="34" charset="0"/>
              </a:rPr>
              <a:t>between sectors, between firms</a:t>
            </a:r>
          </a:p>
          <a:p>
            <a:pPr marL="285750" indent="-285750">
              <a:buFont typeface="Arial" pitchFamily="34" charset="0"/>
              <a:buChar char="•"/>
            </a:pPr>
            <a:r>
              <a:rPr lang="en-US" sz="2000" dirty="0">
                <a:latin typeface="Calibri" pitchFamily="34" charset="0"/>
              </a:rPr>
              <a:t>Reducing waste</a:t>
            </a:r>
          </a:p>
          <a:p>
            <a:pPr marL="742950" lvl="1" indent="-285750">
              <a:buFont typeface="Arial" pitchFamily="34" charset="0"/>
              <a:buChar char="•"/>
            </a:pPr>
            <a:r>
              <a:rPr lang="en-US" sz="2000" dirty="0">
                <a:latin typeface="Calibri" pitchFamily="34" charset="0"/>
              </a:rPr>
              <a:t>reducing corruption</a:t>
            </a:r>
          </a:p>
          <a:p>
            <a:pPr marL="742950" lvl="1" indent="-285750">
              <a:buFont typeface="Arial" pitchFamily="34" charset="0"/>
              <a:buChar char="•"/>
            </a:pPr>
            <a:r>
              <a:rPr lang="en-US" sz="2000" dirty="0">
                <a:latin typeface="Calibri" pitchFamily="34" charset="0"/>
              </a:rPr>
              <a:t>reducing “rent-seeking”</a:t>
            </a:r>
          </a:p>
          <a:p>
            <a:pPr marL="742950" lvl="1" indent="-285750">
              <a:buFont typeface="Arial" pitchFamily="34" charset="0"/>
              <a:buChar char="•"/>
            </a:pPr>
            <a:r>
              <a:rPr lang="en-US" sz="2000" dirty="0">
                <a:latin typeface="Calibri" pitchFamily="34" charset="0"/>
              </a:rPr>
              <a:t>reducing unemployment</a:t>
            </a:r>
            <a:endParaRPr lang="en-US" dirty="0"/>
          </a:p>
        </p:txBody>
      </p:sp>
    </p:spTree>
    <p:extLst>
      <p:ext uri="{BB962C8B-B14F-4D97-AF65-F5344CB8AC3E}">
        <p14:creationId xmlns:p14="http://schemas.microsoft.com/office/powerpoint/2010/main" val="414642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Proximate sources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27</a:t>
            </a:fld>
            <a:endParaRPr lang="en-US"/>
          </a:p>
        </p:txBody>
      </p:sp>
      <p:sp>
        <p:nvSpPr>
          <p:cNvPr id="2" name="TextBox 1"/>
          <p:cNvSpPr txBox="1"/>
          <p:nvPr/>
        </p:nvSpPr>
        <p:spPr>
          <a:xfrm>
            <a:off x="304800" y="1676400"/>
            <a:ext cx="8534400" cy="4524315"/>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400" b="1" dirty="0">
                <a:solidFill>
                  <a:schemeClr val="accent1"/>
                </a:solidFill>
                <a:latin typeface="Calibri" pitchFamily="34" charset="0"/>
              </a:rPr>
              <a:t>Growth and development accounting studies </a:t>
            </a:r>
            <a:r>
              <a:rPr lang="en-US" sz="2400" dirty="0">
                <a:latin typeface="Calibri" pitchFamily="34" charset="0"/>
              </a:rPr>
              <a:t>seek to quantify the relative importance of </a:t>
            </a:r>
            <a:r>
              <a:rPr lang="en-US" sz="2400" b="1" dirty="0">
                <a:solidFill>
                  <a:schemeClr val="accent1"/>
                </a:solidFill>
                <a:latin typeface="Calibri" pitchFamily="34" charset="0"/>
              </a:rPr>
              <a:t>factor accumulation </a:t>
            </a:r>
            <a:r>
              <a:rPr lang="en-US" sz="2400" dirty="0">
                <a:latin typeface="Calibri" pitchFamily="34" charset="0"/>
              </a:rPr>
              <a:t>(i.e. rising quantities of physical or human capital per worker) and growth in </a:t>
            </a:r>
            <a:r>
              <a:rPr lang="en-US" sz="2400" b="1" dirty="0">
                <a:solidFill>
                  <a:schemeClr val="accent1"/>
                </a:solidFill>
                <a:latin typeface="Calibri" pitchFamily="34" charset="0"/>
              </a:rPr>
              <a:t>total factor productivity</a:t>
            </a:r>
            <a:r>
              <a:rPr lang="en-US" sz="2400" dirty="0">
                <a:solidFill>
                  <a:schemeClr val="accent1"/>
                </a:solidFill>
                <a:latin typeface="Calibri" pitchFamily="34" charset="0"/>
              </a:rPr>
              <a:t> </a:t>
            </a:r>
            <a:r>
              <a:rPr lang="en-US" sz="2400" dirty="0">
                <a:latin typeface="Calibri" pitchFamily="34" charset="0"/>
              </a:rPr>
              <a:t>(i.e. all other proximate sources of growth) for explaining historical growth and differences across countries in GDP per worker.</a:t>
            </a:r>
          </a:p>
          <a:p>
            <a:pPr marL="342900" indent="-342900">
              <a:buClr>
                <a:schemeClr val="accent1"/>
              </a:buClr>
              <a:buFont typeface="Wingdings 3" panose="05040102010807070707" pitchFamily="18" charset="2"/>
              <a:buChar char="}"/>
            </a:pPr>
            <a:endParaRPr lang="en-US" sz="2400" dirty="0">
              <a:latin typeface="Calibri" pitchFamily="34" charset="0"/>
            </a:endParaRPr>
          </a:p>
          <a:p>
            <a:pPr marL="342900" indent="-342900">
              <a:buClr>
                <a:schemeClr val="accent1"/>
              </a:buClr>
              <a:buFont typeface="Wingdings 3" panose="05040102010807070707" pitchFamily="18" charset="2"/>
              <a:buChar char="}"/>
            </a:pPr>
            <a:r>
              <a:rPr lang="en-US" sz="2400" dirty="0">
                <a:latin typeface="Calibri" pitchFamily="34" charset="0"/>
              </a:rPr>
              <a:t>Often they find that factor accumulation and TFP growth each explain about half of </a:t>
            </a:r>
            <a:r>
              <a:rPr lang="en-US" sz="2400" u="sng" dirty="0">
                <a:latin typeface="Calibri" pitchFamily="34" charset="0"/>
              </a:rPr>
              <a:t>overall growth</a:t>
            </a:r>
            <a:r>
              <a:rPr lang="en-US" sz="2400" dirty="0">
                <a:latin typeface="Calibri" pitchFamily="34" charset="0"/>
              </a:rPr>
              <a:t>.</a:t>
            </a:r>
          </a:p>
          <a:p>
            <a:pPr marL="342900" indent="-342900">
              <a:buClr>
                <a:schemeClr val="accent1"/>
              </a:buClr>
              <a:buFont typeface="Wingdings 3" panose="05040102010807070707" pitchFamily="18" charset="2"/>
              <a:buChar char="}"/>
            </a:pPr>
            <a:r>
              <a:rPr lang="en-US" sz="2400" dirty="0">
                <a:latin typeface="Calibri" pitchFamily="34" charset="0"/>
              </a:rPr>
              <a:t>They also find that differences in capital per worker and differences in TFP each explain about half of the </a:t>
            </a:r>
            <a:r>
              <a:rPr lang="en-US" sz="2400" u="sng" dirty="0">
                <a:latin typeface="Calibri" pitchFamily="34" charset="0"/>
              </a:rPr>
              <a:t>cross-country</a:t>
            </a:r>
            <a:r>
              <a:rPr lang="en-US" sz="2400" dirty="0">
                <a:latin typeface="Calibri" pitchFamily="34" charset="0"/>
              </a:rPr>
              <a:t> differences.</a:t>
            </a:r>
            <a:endParaRPr lang="en-US" b="1" dirty="0"/>
          </a:p>
        </p:txBody>
      </p:sp>
    </p:spTree>
    <p:extLst>
      <p:ext uri="{BB962C8B-B14F-4D97-AF65-F5344CB8AC3E}">
        <p14:creationId xmlns:p14="http://schemas.microsoft.com/office/powerpoint/2010/main" val="27906847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Proximate sources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28</a:t>
            </a:fld>
            <a:endParaRPr lang="en-US"/>
          </a:p>
        </p:txBody>
      </p:sp>
      <p:sp>
        <p:nvSpPr>
          <p:cNvPr id="2" name="TextBox 1"/>
          <p:cNvSpPr txBox="1"/>
          <p:nvPr/>
        </p:nvSpPr>
        <p:spPr>
          <a:xfrm>
            <a:off x="381000" y="1783080"/>
            <a:ext cx="8153400" cy="3139321"/>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400" dirty="0">
                <a:latin typeface="Calibri" pitchFamily="34" charset="0"/>
              </a:rPr>
              <a:t>Empirical observations suggest that developing countries have room to improve in all of these areas:</a:t>
            </a:r>
          </a:p>
          <a:p>
            <a:pPr marL="800100" lvl="1" indent="-342900">
              <a:spcBef>
                <a:spcPts val="600"/>
              </a:spcBef>
              <a:buFont typeface="Courier New" pitchFamily="49" charset="0"/>
              <a:buChar char="o"/>
            </a:pPr>
            <a:r>
              <a:rPr lang="en-US" sz="2000" dirty="0">
                <a:latin typeface="Calibri" pitchFamily="34" charset="0"/>
              </a:rPr>
              <a:t>Physical capital per worker</a:t>
            </a:r>
          </a:p>
          <a:p>
            <a:pPr marL="800100" lvl="1" indent="-342900">
              <a:spcBef>
                <a:spcPts val="600"/>
              </a:spcBef>
              <a:buFont typeface="Courier New" pitchFamily="49" charset="0"/>
              <a:buChar char="o"/>
            </a:pPr>
            <a:r>
              <a:rPr lang="en-US" sz="2000" dirty="0">
                <a:latin typeface="Calibri" pitchFamily="34" charset="0"/>
              </a:rPr>
              <a:t>Human capital per worker</a:t>
            </a:r>
          </a:p>
          <a:p>
            <a:pPr marL="800100" lvl="1" indent="-342900">
              <a:spcBef>
                <a:spcPts val="600"/>
              </a:spcBef>
              <a:buFont typeface="Courier New" pitchFamily="49" charset="0"/>
              <a:buChar char="o"/>
            </a:pPr>
            <a:r>
              <a:rPr lang="en-US" sz="2000" dirty="0">
                <a:latin typeface="Calibri" pitchFamily="34" charset="0"/>
              </a:rPr>
              <a:t>Level </a:t>
            </a:r>
            <a:r>
              <a:rPr lang="en-US" sz="2000">
                <a:latin typeface="Calibri" pitchFamily="34" charset="0"/>
              </a:rPr>
              <a:t>of technology and technical </a:t>
            </a:r>
            <a:r>
              <a:rPr lang="en-US" sz="2000" dirty="0">
                <a:latin typeface="Calibri" pitchFamily="34" charset="0"/>
              </a:rPr>
              <a:t>efficiency</a:t>
            </a:r>
          </a:p>
          <a:p>
            <a:pPr marL="800100" lvl="1" indent="-342900">
              <a:spcBef>
                <a:spcPts val="600"/>
              </a:spcBef>
              <a:buFont typeface="Courier New" pitchFamily="49" charset="0"/>
              <a:buChar char="o"/>
            </a:pPr>
            <a:r>
              <a:rPr lang="en-US" sz="2000" dirty="0">
                <a:latin typeface="Calibri" pitchFamily="34" charset="0"/>
              </a:rPr>
              <a:t>Efficiency in allocation of labor across sectors and firms</a:t>
            </a:r>
          </a:p>
          <a:p>
            <a:pPr marL="800100" lvl="1" indent="-342900">
              <a:spcBef>
                <a:spcPts val="600"/>
              </a:spcBef>
              <a:buFont typeface="Courier New" pitchFamily="49" charset="0"/>
              <a:buChar char="o"/>
            </a:pPr>
            <a:r>
              <a:rPr lang="en-US" sz="2000" dirty="0">
                <a:latin typeface="Calibri" pitchFamily="34" charset="0"/>
              </a:rPr>
              <a:t>Unemployment and under-employment</a:t>
            </a:r>
          </a:p>
          <a:p>
            <a:pPr marL="800100" lvl="1" indent="-342900">
              <a:spcBef>
                <a:spcPts val="600"/>
              </a:spcBef>
              <a:buFont typeface="Courier New" pitchFamily="49" charset="0"/>
              <a:buChar char="o"/>
            </a:pPr>
            <a:r>
              <a:rPr lang="en-US" sz="2000" dirty="0">
                <a:latin typeface="Calibri" pitchFamily="34" charset="0"/>
              </a:rPr>
              <a:t>Rent-seeking and other wasteful activities</a:t>
            </a:r>
          </a:p>
        </p:txBody>
      </p:sp>
    </p:spTree>
    <p:extLst>
      <p:ext uri="{BB962C8B-B14F-4D97-AF65-F5344CB8AC3E}">
        <p14:creationId xmlns:p14="http://schemas.microsoft.com/office/powerpoint/2010/main" val="1004052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0"/>
            <a:ext cx="8915400" cy="1143000"/>
          </a:xfrm>
        </p:spPr>
        <p:txBody>
          <a:bodyPr>
            <a:normAutofit/>
          </a:bodyPr>
          <a:lstStyle/>
          <a:p>
            <a:r>
              <a:rPr lang="en-US" sz="3600" dirty="0">
                <a:solidFill>
                  <a:srgbClr val="2891AA"/>
                </a:solidFill>
                <a:effectLst/>
              </a:rPr>
              <a:t>Determinants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29</a:t>
            </a:fld>
            <a:endParaRPr lang="en-US"/>
          </a:p>
        </p:txBody>
      </p:sp>
      <p:sp>
        <p:nvSpPr>
          <p:cNvPr id="2" name="TextBox 1"/>
          <p:cNvSpPr txBox="1"/>
          <p:nvPr/>
        </p:nvSpPr>
        <p:spPr>
          <a:xfrm>
            <a:off x="381000" y="1219200"/>
            <a:ext cx="8153400" cy="4462760"/>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400" dirty="0">
                <a:latin typeface="Calibri" pitchFamily="34" charset="0"/>
              </a:rPr>
              <a:t>Why do capital accumulation, technical change, improvements in efficiency and reductions in waste happen more rapidly in some countries than others?</a:t>
            </a:r>
          </a:p>
          <a:p>
            <a:pPr marL="342900" indent="-342900">
              <a:buClr>
                <a:schemeClr val="accent1"/>
              </a:buClr>
              <a:buFont typeface="Wingdings 3" panose="05040102010807070707" pitchFamily="18" charset="2"/>
              <a:buChar char="}"/>
            </a:pPr>
            <a:endParaRPr lang="en-US" sz="2400" dirty="0">
              <a:latin typeface="Calibri" pitchFamily="34" charset="0"/>
            </a:endParaRPr>
          </a:p>
          <a:p>
            <a:pPr marL="342900" indent="-342900">
              <a:buClr>
                <a:schemeClr val="accent1"/>
              </a:buClr>
              <a:buFont typeface="Wingdings 3" panose="05040102010807070707" pitchFamily="18" charset="2"/>
              <a:buChar char="}"/>
            </a:pPr>
            <a:r>
              <a:rPr lang="en-US" sz="2400" dirty="0">
                <a:latin typeface="Calibri" pitchFamily="34" charset="0"/>
              </a:rPr>
              <a:t>Determinants considered in cross-country growth regression literature:</a:t>
            </a:r>
          </a:p>
          <a:p>
            <a:pPr marL="800100" lvl="1" indent="-342900">
              <a:buFont typeface="Courier New" pitchFamily="49" charset="0"/>
              <a:buChar char="o"/>
            </a:pPr>
            <a:r>
              <a:rPr lang="en-US" sz="2000" dirty="0">
                <a:latin typeface="Calibri" pitchFamily="34" charset="0"/>
              </a:rPr>
              <a:t>Current policy (openness to international trade, fiscal discipline)</a:t>
            </a:r>
          </a:p>
          <a:p>
            <a:pPr marL="800100" lvl="1" indent="-342900">
              <a:buFont typeface="Courier New" pitchFamily="49" charset="0"/>
              <a:buChar char="o"/>
            </a:pPr>
            <a:r>
              <a:rPr lang="en-US" sz="2000" dirty="0">
                <a:latin typeface="Calibri" pitchFamily="34" charset="0"/>
              </a:rPr>
              <a:t>Geography (distance from equator, landlocked)</a:t>
            </a:r>
          </a:p>
          <a:p>
            <a:pPr marL="800100" lvl="1" indent="-342900">
              <a:buFont typeface="Courier New" pitchFamily="49" charset="0"/>
              <a:buChar char="o"/>
            </a:pPr>
            <a:r>
              <a:rPr lang="en-US" sz="2000" dirty="0">
                <a:latin typeface="Calibri" pitchFamily="34" charset="0"/>
              </a:rPr>
              <a:t>Long-lasting social characteristics (languages, religions)</a:t>
            </a:r>
          </a:p>
          <a:p>
            <a:pPr marL="800100" lvl="1" indent="-342900">
              <a:buFont typeface="Courier New" pitchFamily="49" charset="0"/>
              <a:buChar char="o"/>
            </a:pPr>
            <a:r>
              <a:rPr lang="en-US" sz="2000" dirty="0">
                <a:latin typeface="Calibri" pitchFamily="34" charset="0"/>
              </a:rPr>
              <a:t>Legacy of earlier policies (education stock)</a:t>
            </a:r>
          </a:p>
          <a:p>
            <a:pPr marL="800100" lvl="1" indent="-342900">
              <a:buFont typeface="Courier New" pitchFamily="49" charset="0"/>
              <a:buChar char="o"/>
            </a:pPr>
            <a:r>
              <a:rPr lang="en-US" sz="2000" dirty="0">
                <a:latin typeface="Calibri" pitchFamily="34" charset="0"/>
              </a:rPr>
              <a:t>Institutional heritage (colonizers, legal systems)</a:t>
            </a:r>
          </a:p>
          <a:p>
            <a:pPr marL="800100" lvl="1" indent="-342900">
              <a:buFont typeface="Courier New" pitchFamily="49" charset="0"/>
              <a:buChar char="o"/>
            </a:pPr>
            <a:r>
              <a:rPr lang="en-US" sz="2000" dirty="0">
                <a:latin typeface="Calibri" pitchFamily="34" charset="0"/>
              </a:rPr>
              <a:t>Current institutions beyond codified policies (property rights, corruption, bureaucracy)</a:t>
            </a:r>
          </a:p>
        </p:txBody>
      </p:sp>
    </p:spTree>
    <p:extLst>
      <p:ext uri="{BB962C8B-B14F-4D97-AF65-F5344CB8AC3E}">
        <p14:creationId xmlns:p14="http://schemas.microsoft.com/office/powerpoint/2010/main" val="4300382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Determinants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30</a:t>
            </a:fld>
            <a:endParaRPr lang="en-US"/>
          </a:p>
        </p:txBody>
      </p:sp>
      <p:sp>
        <p:nvSpPr>
          <p:cNvPr id="2" name="TextBox 1"/>
          <p:cNvSpPr txBox="1"/>
          <p:nvPr/>
        </p:nvSpPr>
        <p:spPr>
          <a:xfrm>
            <a:off x="381000" y="1183243"/>
            <a:ext cx="8153400" cy="4985980"/>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400" dirty="0">
                <a:latin typeface="Calibri" pitchFamily="34" charset="0"/>
              </a:rPr>
              <a:t>Researchers have run many cross-country growth regression studies, but this literature allows researchers to draw few strong policy conclusions, because the literature:  </a:t>
            </a:r>
          </a:p>
          <a:p>
            <a:pPr marL="800100" lvl="1" indent="-342900">
              <a:buFont typeface="Courier New" pitchFamily="49" charset="0"/>
              <a:buChar char="o"/>
            </a:pPr>
            <a:r>
              <a:rPr lang="en-US" sz="2000" dirty="0">
                <a:latin typeface="Calibri" pitchFamily="34" charset="0"/>
              </a:rPr>
              <a:t>Has no single guiding framework</a:t>
            </a:r>
          </a:p>
          <a:p>
            <a:pPr marL="800100" lvl="1" indent="-342900">
              <a:buFont typeface="Courier New" pitchFamily="49" charset="0"/>
              <a:buChar char="o"/>
            </a:pPr>
            <a:r>
              <a:rPr lang="en-US" sz="2000" dirty="0">
                <a:latin typeface="Calibri" pitchFamily="34" charset="0"/>
              </a:rPr>
              <a:t>Suffers from econometric problems </a:t>
            </a:r>
          </a:p>
          <a:p>
            <a:pPr marL="800100" lvl="1" indent="-342900">
              <a:buFont typeface="Courier New" pitchFamily="49" charset="0"/>
              <a:buChar char="o"/>
            </a:pPr>
            <a:r>
              <a:rPr lang="en-US" sz="2000" dirty="0">
                <a:latin typeface="Calibri" pitchFamily="34" charset="0"/>
              </a:rPr>
              <a:t>Has generated results that differ from study to study</a:t>
            </a:r>
          </a:p>
          <a:p>
            <a:pPr marL="800100" lvl="1" indent="-342900">
              <a:buFont typeface="Courier New" pitchFamily="49" charset="0"/>
              <a:buChar char="o"/>
            </a:pPr>
            <a:r>
              <a:rPr lang="en-US" sz="2000" dirty="0">
                <a:latin typeface="Calibri" pitchFamily="34" charset="0"/>
              </a:rPr>
              <a:t>Employs only very crude policy measures</a:t>
            </a:r>
          </a:p>
          <a:p>
            <a:endParaRPr lang="en-US" sz="2400" dirty="0">
              <a:latin typeface="Calibri" pitchFamily="34" charset="0"/>
            </a:endParaRPr>
          </a:p>
          <a:p>
            <a:pPr marL="342900" indent="-342900">
              <a:buClr>
                <a:schemeClr val="accent1"/>
              </a:buClr>
              <a:buFont typeface="Wingdings 3" panose="05040102010807070707" pitchFamily="18" charset="2"/>
              <a:buChar char="}"/>
            </a:pPr>
            <a:r>
              <a:rPr lang="en-US" sz="2400" dirty="0">
                <a:latin typeface="Calibri" pitchFamily="34" charset="0"/>
              </a:rPr>
              <a:t>Nonetheless, some consensus seems to be emerging:</a:t>
            </a:r>
          </a:p>
          <a:p>
            <a:pPr marL="800100" lvl="1" indent="-342900">
              <a:buFont typeface="Courier New" pitchFamily="49" charset="0"/>
              <a:buChar char="o"/>
            </a:pPr>
            <a:r>
              <a:rPr lang="en-US" sz="2000" dirty="0">
                <a:latin typeface="Calibri" pitchFamily="34" charset="0"/>
              </a:rPr>
              <a:t>Humanly devised policies and institutions more important than geography and physical constraints.</a:t>
            </a:r>
          </a:p>
          <a:p>
            <a:pPr marL="800100" lvl="1" indent="-342900">
              <a:buFont typeface="Courier New" pitchFamily="49" charset="0"/>
              <a:buChar char="o"/>
            </a:pPr>
            <a:r>
              <a:rPr lang="en-US" sz="2000" dirty="0">
                <a:latin typeface="Calibri" pitchFamily="34" charset="0"/>
              </a:rPr>
              <a:t>Education, openness to trade, macroeconomic stability, and respect for property rights may be especially important.</a:t>
            </a:r>
          </a:p>
          <a:p>
            <a:pPr marL="1714500" lvl="3" indent="-342900">
              <a:buClr>
                <a:schemeClr val="accent1"/>
              </a:buClr>
              <a:buFont typeface="Arial" pitchFamily="34" charset="0"/>
              <a:buChar char="•"/>
            </a:pPr>
            <a:r>
              <a:rPr lang="en-US" sz="2000" dirty="0">
                <a:latin typeface="Calibri" pitchFamily="34" charset="0"/>
              </a:rPr>
              <a:t>But how helpful are conclusions at this level of generality?</a:t>
            </a:r>
          </a:p>
          <a:p>
            <a:endParaRPr lang="en-US" dirty="0"/>
          </a:p>
        </p:txBody>
      </p:sp>
    </p:spTree>
    <p:extLst>
      <p:ext uri="{BB962C8B-B14F-4D97-AF65-F5344CB8AC3E}">
        <p14:creationId xmlns:p14="http://schemas.microsoft.com/office/powerpoint/2010/main" val="24874215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Determinants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31</a:t>
            </a:fld>
            <a:endParaRPr lang="en-US"/>
          </a:p>
        </p:txBody>
      </p:sp>
      <p:sp>
        <p:nvSpPr>
          <p:cNvPr id="2" name="TextBox 1"/>
          <p:cNvSpPr txBox="1"/>
          <p:nvPr/>
        </p:nvSpPr>
        <p:spPr>
          <a:xfrm>
            <a:off x="381000" y="1371600"/>
            <a:ext cx="8153400" cy="4555093"/>
          </a:xfrm>
          <a:prstGeom prst="rect">
            <a:avLst/>
          </a:prstGeom>
          <a:noFill/>
        </p:spPr>
        <p:txBody>
          <a:bodyPr wrap="square" rtlCol="0">
            <a:spAutoFit/>
          </a:bodyPr>
          <a:lstStyle/>
          <a:p>
            <a:pPr marL="342900" indent="-342900">
              <a:buClr>
                <a:schemeClr val="accent1"/>
              </a:buClr>
              <a:buFont typeface="Wingdings 3" panose="05040102010807070707" pitchFamily="18" charset="2"/>
              <a:buChar char="}"/>
            </a:pPr>
            <a:r>
              <a:rPr lang="en-US" sz="2400" dirty="0">
                <a:latin typeface="Calibri" pitchFamily="34" charset="0"/>
              </a:rPr>
              <a:t>What </a:t>
            </a:r>
            <a:r>
              <a:rPr lang="en-US" sz="2400" b="1" dirty="0">
                <a:solidFill>
                  <a:schemeClr val="accent1"/>
                </a:solidFill>
                <a:latin typeface="Calibri" pitchFamily="34" charset="0"/>
              </a:rPr>
              <a:t>decisions</a:t>
            </a:r>
            <a:r>
              <a:rPr lang="en-US" sz="2400" dirty="0">
                <a:latin typeface="Calibri" pitchFamily="34" charset="0"/>
              </a:rPr>
              <a:t> must be made, and by which </a:t>
            </a:r>
            <a:r>
              <a:rPr lang="en-US" sz="2400" b="1" dirty="0">
                <a:solidFill>
                  <a:schemeClr val="accent1"/>
                </a:solidFill>
                <a:latin typeface="Calibri" pitchFamily="34" charset="0"/>
              </a:rPr>
              <a:t>decision makers</a:t>
            </a:r>
            <a:r>
              <a:rPr lang="en-US" sz="2400" dirty="0">
                <a:latin typeface="Calibri" pitchFamily="34" charset="0"/>
              </a:rPr>
              <a:t>, to:</a:t>
            </a:r>
          </a:p>
          <a:p>
            <a:pPr marL="800100" lvl="1" indent="-342900">
              <a:buFont typeface="Courier New" panose="02070309020205020404" pitchFamily="49" charset="0"/>
              <a:buChar char="o"/>
            </a:pPr>
            <a:r>
              <a:rPr lang="en-US" sz="2000" dirty="0">
                <a:latin typeface="Calibri" pitchFamily="34" charset="0"/>
              </a:rPr>
              <a:t>Accumulate physical capital</a:t>
            </a:r>
          </a:p>
          <a:p>
            <a:pPr marL="800100" lvl="1" indent="-342900">
              <a:buFont typeface="Courier New" panose="02070309020205020404" pitchFamily="49" charset="0"/>
              <a:buChar char="o"/>
            </a:pPr>
            <a:r>
              <a:rPr lang="en-US" sz="2000" dirty="0">
                <a:latin typeface="Calibri" pitchFamily="34" charset="0"/>
              </a:rPr>
              <a:t>Accumulate human capital</a:t>
            </a:r>
          </a:p>
          <a:p>
            <a:pPr marL="800100" lvl="1" indent="-342900">
              <a:buFont typeface="Courier New" panose="02070309020205020404" pitchFamily="49" charset="0"/>
              <a:buChar char="o"/>
            </a:pPr>
            <a:r>
              <a:rPr lang="en-US" sz="2000" dirty="0">
                <a:latin typeface="Calibri" pitchFamily="34" charset="0"/>
              </a:rPr>
              <a:t>Advance technology</a:t>
            </a:r>
          </a:p>
          <a:p>
            <a:pPr marL="800100" lvl="1" indent="-342900">
              <a:buFont typeface="Courier New" panose="02070309020205020404" pitchFamily="49" charset="0"/>
              <a:buChar char="o"/>
            </a:pPr>
            <a:r>
              <a:rPr lang="en-US" sz="2000" dirty="0">
                <a:latin typeface="Calibri" pitchFamily="34" charset="0"/>
              </a:rPr>
              <a:t>Move labor from less to more productive activities</a:t>
            </a:r>
          </a:p>
          <a:p>
            <a:pPr marL="742950" lvl="1" indent="-285750">
              <a:buFont typeface="Arial" pitchFamily="34" charset="0"/>
              <a:buChar char="•"/>
            </a:pPr>
            <a:endParaRPr lang="en-US" dirty="0">
              <a:latin typeface="Calibri" pitchFamily="34" charset="0"/>
            </a:endParaRPr>
          </a:p>
          <a:p>
            <a:pPr marL="342900" indent="-342900">
              <a:buClr>
                <a:schemeClr val="accent1"/>
              </a:buClr>
              <a:buFont typeface="Wingdings 3" panose="05040102010807070707" pitchFamily="18" charset="2"/>
              <a:buChar char="}"/>
            </a:pPr>
            <a:r>
              <a:rPr lang="en-US" sz="2400" dirty="0">
                <a:latin typeface="Calibri" pitchFamily="34" charset="0"/>
              </a:rPr>
              <a:t>Notice that all of these activities require </a:t>
            </a:r>
            <a:r>
              <a:rPr lang="en-US" sz="2400" b="1" dirty="0">
                <a:solidFill>
                  <a:schemeClr val="accent1"/>
                </a:solidFill>
                <a:latin typeface="Calibri" pitchFamily="34" charset="0"/>
              </a:rPr>
              <a:t>investment </a:t>
            </a:r>
            <a:r>
              <a:rPr lang="en-US" sz="2400" dirty="0">
                <a:latin typeface="Calibri" pitchFamily="34" charset="0"/>
              </a:rPr>
              <a:t>at the micro level.</a:t>
            </a:r>
          </a:p>
          <a:p>
            <a:endParaRPr lang="en-US" sz="2400" dirty="0">
              <a:latin typeface="Calibri" pitchFamily="34" charset="0"/>
            </a:endParaRPr>
          </a:p>
          <a:p>
            <a:pPr marL="342900" indent="-342900">
              <a:buClr>
                <a:schemeClr val="accent1"/>
              </a:buClr>
              <a:buFont typeface="Wingdings 3" panose="05040102010807070707" pitchFamily="18" charset="2"/>
              <a:buChar char="}"/>
            </a:pPr>
            <a:r>
              <a:rPr lang="en-US" sz="2400" dirty="0">
                <a:latin typeface="Calibri" pitchFamily="34" charset="0"/>
              </a:rPr>
              <a:t>To understand growth we must understand what encourages and discourages people from undertaking investments of many types.</a:t>
            </a:r>
          </a:p>
        </p:txBody>
      </p:sp>
    </p:spTree>
    <p:extLst>
      <p:ext uri="{BB962C8B-B14F-4D97-AF65-F5344CB8AC3E}">
        <p14:creationId xmlns:p14="http://schemas.microsoft.com/office/powerpoint/2010/main" val="7214969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a:bodyPr>
          <a:lstStyle/>
          <a:p>
            <a:r>
              <a:rPr lang="en-US" sz="3600" dirty="0">
                <a:solidFill>
                  <a:srgbClr val="2891AA"/>
                </a:solidFill>
                <a:effectLst/>
              </a:rPr>
              <a:t>Deeper determinants of growth</a:t>
            </a:r>
          </a:p>
        </p:txBody>
      </p:sp>
      <p:sp>
        <p:nvSpPr>
          <p:cNvPr id="6" name="Slide Number Placeholder 5"/>
          <p:cNvSpPr>
            <a:spLocks noGrp="1"/>
          </p:cNvSpPr>
          <p:nvPr>
            <p:ph type="sldNum" sz="quarter" idx="12"/>
          </p:nvPr>
        </p:nvSpPr>
        <p:spPr/>
        <p:txBody>
          <a:bodyPr/>
          <a:lstStyle/>
          <a:p>
            <a:fld id="{B3977D60-5343-49E1-BD8C-CA39C39BE7A5}" type="slidenum">
              <a:rPr lang="en-US" smtClean="0"/>
              <a:t>32</a:t>
            </a:fld>
            <a:endParaRPr lang="en-US"/>
          </a:p>
        </p:txBody>
      </p:sp>
      <p:sp>
        <p:nvSpPr>
          <p:cNvPr id="7" name="Content Placeholder 1"/>
          <p:cNvSpPr>
            <a:spLocks noGrp="1"/>
          </p:cNvSpPr>
          <p:nvPr>
            <p:ph idx="1"/>
          </p:nvPr>
        </p:nvSpPr>
        <p:spPr>
          <a:xfrm>
            <a:off x="457200" y="1646237"/>
            <a:ext cx="8229600" cy="4525963"/>
          </a:xfrm>
        </p:spPr>
        <p:txBody>
          <a:bodyPr>
            <a:normAutofit/>
          </a:bodyPr>
          <a:lstStyle/>
          <a:p>
            <a:pPr marL="342900" indent="-342900">
              <a:buFont typeface="Wingdings 3" pitchFamily="18" charset="2"/>
              <a:buChar char="}"/>
            </a:pPr>
            <a:r>
              <a:rPr lang="en-US" sz="2400" dirty="0">
                <a:latin typeface="Calibri" pitchFamily="34" charset="0"/>
              </a:rPr>
              <a:t>If good policy is capable of encouraging investment and productivity advance, what prevents some countries from undertaking good policies?</a:t>
            </a:r>
          </a:p>
          <a:p>
            <a:pPr marL="342900" indent="-342900">
              <a:buFont typeface="Wingdings 3" pitchFamily="18" charset="2"/>
              <a:buChar char="}"/>
            </a:pPr>
            <a:endParaRPr lang="en-US" sz="2400" dirty="0">
              <a:latin typeface="Calibri" pitchFamily="34" charset="0"/>
            </a:endParaRPr>
          </a:p>
        </p:txBody>
      </p:sp>
    </p:spTree>
    <p:extLst>
      <p:ext uri="{BB962C8B-B14F-4D97-AF65-F5344CB8AC3E}">
        <p14:creationId xmlns:p14="http://schemas.microsoft.com/office/powerpoint/2010/main" val="26251940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76200"/>
            <a:ext cx="8915400" cy="1143000"/>
          </a:xfrm>
        </p:spPr>
        <p:txBody>
          <a:bodyPr>
            <a:normAutofit/>
          </a:bodyPr>
          <a:lstStyle/>
          <a:p>
            <a:r>
              <a:rPr lang="en-US" sz="3600" dirty="0">
                <a:solidFill>
                  <a:srgbClr val="2891AA"/>
                </a:solidFill>
                <a:effectLst/>
              </a:rPr>
              <a:t>5. Institutional theory of development</a:t>
            </a:r>
            <a:endParaRPr lang="en-CA" sz="3600" dirty="0">
              <a:solidFill>
                <a:srgbClr val="2891AA"/>
              </a:solidFill>
              <a:effectLst/>
            </a:endParaRPr>
          </a:p>
        </p:txBody>
      </p:sp>
      <p:sp>
        <p:nvSpPr>
          <p:cNvPr id="6" name="Slide Number Placeholder 5"/>
          <p:cNvSpPr>
            <a:spLocks noGrp="1"/>
          </p:cNvSpPr>
          <p:nvPr>
            <p:ph type="sldNum" sz="quarter" idx="12"/>
          </p:nvPr>
        </p:nvSpPr>
        <p:spPr/>
        <p:txBody>
          <a:bodyPr/>
          <a:lstStyle/>
          <a:p>
            <a:fld id="{B3977D60-5343-49E1-BD8C-CA39C39BE7A5}" type="slidenum">
              <a:rPr lang="en-US" smtClean="0"/>
              <a:t>33</a:t>
            </a:fld>
            <a:endParaRPr lang="en-US"/>
          </a:p>
        </p:txBody>
      </p:sp>
      <p:sp>
        <p:nvSpPr>
          <p:cNvPr id="9" name="TextBox 8"/>
          <p:cNvSpPr txBox="1"/>
          <p:nvPr/>
        </p:nvSpPr>
        <p:spPr>
          <a:xfrm>
            <a:off x="381000" y="1066800"/>
            <a:ext cx="8534400" cy="4401205"/>
          </a:xfrm>
          <a:prstGeom prst="rect">
            <a:avLst/>
          </a:prstGeom>
          <a:noFill/>
        </p:spPr>
        <p:txBody>
          <a:bodyPr wrap="square" rtlCol="0">
            <a:spAutoFit/>
          </a:bodyPr>
          <a:lstStyle/>
          <a:p>
            <a:pPr marL="342900" lvl="0" indent="-342900">
              <a:buClr>
                <a:schemeClr val="accent1"/>
              </a:buClr>
              <a:buFont typeface="Wingdings 3" panose="05040102010807070707" pitchFamily="18" charset="2"/>
              <a:buChar char="}"/>
            </a:pPr>
            <a:r>
              <a:rPr lang="en-US" sz="2000" dirty="0">
                <a:latin typeface="Calibri" pitchFamily="34" charset="0"/>
              </a:rPr>
              <a:t>Since the late 1990s, the view that poor-quality institutions are the root cause of economic problems in developing countries has become widespread (Chang, 2011).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Institutional theorists suggest that the institutional environment can strongly influence the development of formal structures, often stronger than other factors including market forces.</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For example, </a:t>
            </a:r>
            <a:r>
              <a:rPr lang="en-US" sz="2000" dirty="0" err="1">
                <a:latin typeface="Calibri" pitchFamily="34" charset="0"/>
              </a:rPr>
              <a:t>Acemoglu</a:t>
            </a:r>
            <a:r>
              <a:rPr lang="en-US" sz="2000" dirty="0">
                <a:latin typeface="Calibri" pitchFamily="34" charset="0"/>
              </a:rPr>
              <a:t> et al. (2005) argue that although cultural and geographical factors may matter for economic performance, differences in economic institutions are the major source of cross-country differences in economic growth and prosperity. </a:t>
            </a:r>
            <a:endParaRPr lang="en-CA" sz="2000" dirty="0">
              <a:latin typeface="Calibri" pitchFamily="34" charset="0"/>
            </a:endParaRPr>
          </a:p>
          <a:p>
            <a:pPr marL="342900" lvl="0" indent="-342900">
              <a:buClr>
                <a:schemeClr val="accent1"/>
              </a:buClr>
              <a:buFont typeface="Wingdings 3" panose="05040102010807070707" pitchFamily="18" charset="2"/>
              <a:buChar char="}"/>
            </a:pPr>
            <a:r>
              <a:rPr lang="en-US" sz="2000" dirty="0">
                <a:latin typeface="Calibri" pitchFamily="34" charset="0"/>
              </a:rPr>
              <a:t>The World Bank also recognizes that effective, transparent, and accountable institutions lie at the core of development. According to the World Bank (2012), institutions “establish the formal and informal rules that determine whether the public sector acts in its own interests or on behalf of all citizens”.</a:t>
            </a:r>
            <a:endParaRPr lang="en-CA" sz="2000" dirty="0">
              <a:latin typeface="Calibri" pitchFamily="34" charset="0"/>
            </a:endParaRPr>
          </a:p>
        </p:txBody>
      </p:sp>
    </p:spTree>
    <p:extLst>
      <p:ext uri="{BB962C8B-B14F-4D97-AF65-F5344CB8AC3E}">
        <p14:creationId xmlns:p14="http://schemas.microsoft.com/office/powerpoint/2010/main" val="22084137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dirty="0"/>
              <a:t>Poverty trap</a:t>
            </a:r>
          </a:p>
        </p:txBody>
      </p:sp>
      <p:sp>
        <p:nvSpPr>
          <p:cNvPr id="6" name="Slide Number Placeholder 5"/>
          <p:cNvSpPr>
            <a:spLocks noGrp="1"/>
          </p:cNvSpPr>
          <p:nvPr>
            <p:ph type="sldNum" sz="quarter" idx="12"/>
          </p:nvPr>
        </p:nvSpPr>
        <p:spPr/>
        <p:txBody>
          <a:bodyPr/>
          <a:lstStyle/>
          <a:p>
            <a:fld id="{B3977D60-5343-49E1-BD8C-CA39C39BE7A5}" type="slidenum">
              <a:rPr lang="en-US" smtClean="0"/>
              <a:t>34</a:t>
            </a:fld>
            <a:endParaRPr lang="en-US"/>
          </a:p>
        </p:txBody>
      </p:sp>
    </p:spTree>
    <p:extLst>
      <p:ext uri="{BB962C8B-B14F-4D97-AF65-F5344CB8AC3E}">
        <p14:creationId xmlns:p14="http://schemas.microsoft.com/office/powerpoint/2010/main" val="13638461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52400" y="228600"/>
            <a:ext cx="8915400" cy="1143000"/>
          </a:xfrm>
        </p:spPr>
        <p:txBody>
          <a:bodyPr>
            <a:normAutofit fontScale="90000"/>
          </a:bodyPr>
          <a:lstStyle/>
          <a:p>
            <a:r>
              <a:rPr lang="en-US" sz="3600" dirty="0">
                <a:solidFill>
                  <a:srgbClr val="2891AA"/>
                </a:solidFill>
                <a:effectLst/>
              </a:rPr>
              <a:t>Poverty traps: is poverty self-enforcing?</a:t>
            </a:r>
          </a:p>
        </p:txBody>
      </p:sp>
      <p:sp>
        <p:nvSpPr>
          <p:cNvPr id="6" name="Slide Number Placeholder 5"/>
          <p:cNvSpPr>
            <a:spLocks noGrp="1"/>
          </p:cNvSpPr>
          <p:nvPr>
            <p:ph type="sldNum" sz="quarter" idx="12"/>
          </p:nvPr>
        </p:nvSpPr>
        <p:spPr/>
        <p:txBody>
          <a:bodyPr/>
          <a:lstStyle/>
          <a:p>
            <a:fld id="{B3977D60-5343-49E1-BD8C-CA39C39BE7A5}" type="slidenum">
              <a:rPr lang="en-US" smtClean="0"/>
              <a:t>35</a:t>
            </a:fld>
            <a:endParaRPr lang="en-US"/>
          </a:p>
        </p:txBody>
      </p:sp>
      <p:sp>
        <p:nvSpPr>
          <p:cNvPr id="7" name="Content Placeholder 1"/>
          <p:cNvSpPr>
            <a:spLocks noGrp="1"/>
          </p:cNvSpPr>
          <p:nvPr>
            <p:ph idx="1"/>
          </p:nvPr>
        </p:nvSpPr>
        <p:spPr>
          <a:xfrm>
            <a:off x="457200" y="1371601"/>
            <a:ext cx="8229600" cy="4876800"/>
          </a:xfrm>
        </p:spPr>
        <p:txBody>
          <a:bodyPr>
            <a:normAutofit/>
          </a:bodyPr>
          <a:lstStyle/>
          <a:p>
            <a:pPr marL="342900" indent="-342900"/>
            <a:r>
              <a:rPr lang="en-US" sz="2000" dirty="0">
                <a:latin typeface="Calibri" pitchFamily="34" charset="0"/>
              </a:rPr>
              <a:t>Macro poverty traps</a:t>
            </a:r>
          </a:p>
          <a:p>
            <a:pPr marL="541782" lvl="1" indent="-285750"/>
            <a:r>
              <a:rPr lang="en-US" sz="1800" dirty="0">
                <a:latin typeface="Calibri" pitchFamily="34" charset="0"/>
              </a:rPr>
              <a:t>Why do some countries seem stuck with low rates of investment, innovation and growth?</a:t>
            </a:r>
          </a:p>
          <a:p>
            <a:pPr marL="541782" lvl="1" indent="-285750"/>
            <a:r>
              <a:rPr lang="en-US" sz="1800" dirty="0">
                <a:latin typeface="Calibri" pitchFamily="34" charset="0"/>
              </a:rPr>
              <a:t>Is it possible that poverty is itself a barrier to growth?</a:t>
            </a:r>
          </a:p>
          <a:p>
            <a:pPr marL="541782" lvl="1" indent="-285750"/>
            <a:endParaRPr lang="en-US" sz="1800" dirty="0">
              <a:latin typeface="Calibri" pitchFamily="34" charset="0"/>
            </a:endParaRPr>
          </a:p>
          <a:p>
            <a:pPr marL="342900" indent="-342900"/>
            <a:r>
              <a:rPr lang="en-US" sz="2000" dirty="0">
                <a:latin typeface="Calibri" pitchFamily="34" charset="0"/>
              </a:rPr>
              <a:t>Macro poverty traps</a:t>
            </a:r>
          </a:p>
          <a:p>
            <a:pPr marL="541782" lvl="1" indent="-285750"/>
            <a:r>
              <a:rPr lang="en-US" sz="1800" dirty="0">
                <a:latin typeface="Calibri" pitchFamily="34" charset="0"/>
              </a:rPr>
              <a:t>Why do some households seem to be stuck in deep poverty, failing to grow their incomes, even while their richer neighbors manage to save, invest and grow their incomes?</a:t>
            </a:r>
          </a:p>
          <a:p>
            <a:pPr marL="541782" lvl="1" indent="-285750"/>
            <a:r>
              <a:rPr lang="en-US" sz="1800" dirty="0">
                <a:latin typeface="Calibri" pitchFamily="34" charset="0"/>
              </a:rPr>
              <a:t>Why might they fail to make high-return investments?</a:t>
            </a:r>
          </a:p>
          <a:p>
            <a:pPr marL="541782" lvl="1" indent="-285750"/>
            <a:endParaRPr lang="en-US" sz="2000" dirty="0">
              <a:latin typeface="Calibri" pitchFamily="34" charset="0"/>
            </a:endParaRPr>
          </a:p>
          <a:p>
            <a:pPr marL="342900" indent="-342900"/>
            <a:r>
              <a:rPr lang="en-US" sz="2000" dirty="0">
                <a:latin typeface="Calibri" pitchFamily="34" charset="0"/>
              </a:rPr>
              <a:t>Poverty trap: two equilibria</a:t>
            </a:r>
          </a:p>
          <a:p>
            <a:pPr marL="541782" lvl="1" indent="-285750"/>
            <a:endParaRPr lang="en-US" sz="2000" dirty="0">
              <a:latin typeface="Calibri" pitchFamily="34" charset="0"/>
            </a:endParaRPr>
          </a:p>
          <a:p>
            <a:pPr marL="342900" indent="-342900"/>
            <a:r>
              <a:rPr lang="en-US" sz="2000" dirty="0">
                <a:latin typeface="Calibri" pitchFamily="34" charset="0"/>
              </a:rPr>
              <a:t>“Big push” theory</a:t>
            </a:r>
          </a:p>
          <a:p>
            <a:pPr marL="256032" lvl="1" indent="0">
              <a:buNone/>
            </a:pPr>
            <a:endParaRPr lang="en-US" sz="1800" dirty="0"/>
          </a:p>
        </p:txBody>
      </p:sp>
    </p:spTree>
    <p:extLst>
      <p:ext uri="{BB962C8B-B14F-4D97-AF65-F5344CB8AC3E}">
        <p14:creationId xmlns:p14="http://schemas.microsoft.com/office/powerpoint/2010/main" val="7057902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Concourse</Template>
  <TotalTime>4795</TotalTime>
  <Words>2645</Words>
  <Application>Microsoft Office PowerPoint</Application>
  <PresentationFormat>全屏显示(4:3)</PresentationFormat>
  <Paragraphs>347</Paragraphs>
  <Slides>35</Slides>
  <Notes>35</Notes>
  <HiddenSlides>0</HiddenSlides>
  <MMClips>0</MMClips>
  <ScaleCrop>false</ScaleCrop>
  <HeadingPairs>
    <vt:vector size="4" baseType="variant">
      <vt:variant>
        <vt:lpstr>主题</vt:lpstr>
      </vt:variant>
      <vt:variant>
        <vt:i4>1</vt:i4>
      </vt:variant>
      <vt:variant>
        <vt:lpstr>幻灯片标题</vt:lpstr>
      </vt:variant>
      <vt:variant>
        <vt:i4>35</vt:i4>
      </vt:variant>
    </vt:vector>
  </HeadingPairs>
  <TitlesOfParts>
    <vt:vector size="36" baseType="lpstr">
      <vt:lpstr>Concourse</vt:lpstr>
      <vt:lpstr>PowerPoint 演示文稿</vt:lpstr>
      <vt:lpstr>PowerPoint 演示文稿</vt:lpstr>
      <vt:lpstr>4. Neoclassical theory of development</vt:lpstr>
      <vt:lpstr>4. Neoclassical theory of development</vt:lpstr>
      <vt:lpstr>The 1960s and 1970s</vt:lpstr>
      <vt:lpstr>The simple neoclassical growth model</vt:lpstr>
      <vt:lpstr>Simple neoclassical growth model</vt:lpstr>
      <vt:lpstr>Simple neoclassical growth model</vt:lpstr>
      <vt:lpstr>Simple neoclassical growth model</vt:lpstr>
      <vt:lpstr>Neoclassical growth with technical change</vt:lpstr>
      <vt:lpstr>Neoclassical growth with technical change</vt:lpstr>
      <vt:lpstr>Neoclassical growth with technical change</vt:lpstr>
      <vt:lpstr>Neoclassical growth with technical change and human capital</vt:lpstr>
      <vt:lpstr> Convergence (catch-up) theory</vt:lpstr>
      <vt:lpstr>There is no systematic tendency for the poorest to catch up</vt:lpstr>
      <vt:lpstr>Technical change as result of purposeful activity: R&amp;D, innovation, and productivity (endogenous versus exogenous growth models)</vt:lpstr>
      <vt:lpstr>Structural adjustment programs: </vt:lpstr>
      <vt:lpstr>Structural adjustment programs: </vt:lpstr>
      <vt:lpstr>Washington Consensus:</vt:lpstr>
      <vt:lpstr>The Washington Consensus on the Role of the State in Development and Its Subsequent Evolution</vt:lpstr>
      <vt:lpstr>New views on economic growth</vt:lpstr>
      <vt:lpstr>What causes rapid economic growth?</vt:lpstr>
      <vt:lpstr>Proximate sources of growth</vt:lpstr>
      <vt:lpstr>Proximate sources of growth</vt:lpstr>
      <vt:lpstr>Proximate sources of growth</vt:lpstr>
      <vt:lpstr>Proximate sources of growth</vt:lpstr>
      <vt:lpstr>Proximate sources of growth</vt:lpstr>
      <vt:lpstr>Proximate sources of growth</vt:lpstr>
      <vt:lpstr>Determinants of growth</vt:lpstr>
      <vt:lpstr>Determinants of growth</vt:lpstr>
      <vt:lpstr>Determinants of growth</vt:lpstr>
      <vt:lpstr>Deeper determinants of growth</vt:lpstr>
      <vt:lpstr>5. Institutional theory of development</vt:lpstr>
      <vt:lpstr>Poverty trap</vt:lpstr>
      <vt:lpstr>Poverty traps: is poverty self-enforcing?</vt:lpstr>
    </vt:vector>
  </TitlesOfParts>
  <Company>Tufts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3 Economic growth</dc:title>
  <dc:creator>Julie Schaffner</dc:creator>
  <cp:lastModifiedBy>Shiying Wang</cp:lastModifiedBy>
  <cp:revision>185</cp:revision>
  <dcterms:created xsi:type="dcterms:W3CDTF">2013-06-05T14:58:57Z</dcterms:created>
  <dcterms:modified xsi:type="dcterms:W3CDTF">2018-11-22T19:45:15Z</dcterms:modified>
</cp:coreProperties>
</file>