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336" r:id="rId2"/>
    <p:sldId id="334" r:id="rId3"/>
    <p:sldId id="327" r:id="rId4"/>
    <p:sldId id="328" r:id="rId5"/>
    <p:sldId id="331" r:id="rId6"/>
    <p:sldId id="352" r:id="rId7"/>
    <p:sldId id="316" r:id="rId8"/>
    <p:sldId id="317" r:id="rId9"/>
    <p:sldId id="318" r:id="rId10"/>
    <p:sldId id="304" r:id="rId11"/>
    <p:sldId id="349" r:id="rId12"/>
    <p:sldId id="350" r:id="rId13"/>
    <p:sldId id="351" r:id="rId14"/>
    <p:sldId id="261" r:id="rId15"/>
    <p:sldId id="260" r:id="rId16"/>
    <p:sldId id="262" r:id="rId17"/>
    <p:sldId id="309" r:id="rId18"/>
    <p:sldId id="264" r:id="rId19"/>
    <p:sldId id="265" r:id="rId20"/>
    <p:sldId id="310" r:id="rId21"/>
    <p:sldId id="300" r:id="rId22"/>
    <p:sldId id="344" r:id="rId23"/>
    <p:sldId id="289" r:id="rId24"/>
    <p:sldId id="290" r:id="rId25"/>
    <p:sldId id="291" r:id="rId26"/>
    <p:sldId id="345" r:id="rId27"/>
    <p:sldId id="306" r:id="rId28"/>
    <p:sldId id="340" r:id="rId29"/>
    <p:sldId id="301" r:id="rId30"/>
    <p:sldId id="303" r:id="rId31"/>
    <p:sldId id="347" r:id="rId32"/>
    <p:sldId id="315" r:id="rId3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16" autoAdjust="0"/>
    <p:restoredTop sz="83099" autoAdjust="0"/>
  </p:normalViewPr>
  <p:slideViewPr>
    <p:cSldViewPr>
      <p:cViewPr varScale="1">
        <p:scale>
          <a:sx n="97" d="100"/>
          <a:sy n="97" d="100"/>
        </p:scale>
        <p:origin x="-2250"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2D3F6F7-2CA4-491F-998C-206429218F84}" type="datetimeFigureOut">
              <a:rPr lang="en-US" smtClean="0"/>
              <a:pPr/>
              <a:t>9/11/2012</a:t>
            </a:fld>
            <a:endParaRPr lang="en-CA"/>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CA"/>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E88566C-25C3-442D-82E9-E8585EE8D3D3}" type="slidenum">
              <a:rPr lang="en-CA" smtClean="0"/>
              <a:pPr/>
              <a:t>‹#›</a:t>
            </a:fld>
            <a:endParaRPr lang="en-CA"/>
          </a:p>
        </p:txBody>
      </p:sp>
    </p:spTree>
    <p:extLst>
      <p:ext uri="{BB962C8B-B14F-4D97-AF65-F5344CB8AC3E}">
        <p14:creationId xmlns:p14="http://schemas.microsoft.com/office/powerpoint/2010/main" val="2226461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2</a:t>
            </a:fld>
            <a:endParaRPr lang="en-CA"/>
          </a:p>
        </p:txBody>
      </p:sp>
    </p:spTree>
    <p:extLst>
      <p:ext uri="{BB962C8B-B14F-4D97-AF65-F5344CB8AC3E}">
        <p14:creationId xmlns:p14="http://schemas.microsoft.com/office/powerpoint/2010/main" val="1397114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5</a:t>
            </a:fld>
            <a:endParaRPr lang="en-CA"/>
          </a:p>
        </p:txBody>
      </p:sp>
    </p:spTree>
    <p:extLst>
      <p:ext uri="{BB962C8B-B14F-4D97-AF65-F5344CB8AC3E}">
        <p14:creationId xmlns:p14="http://schemas.microsoft.com/office/powerpoint/2010/main" val="2538889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6</a:t>
            </a:fld>
            <a:endParaRPr lang="en-CA"/>
          </a:p>
        </p:txBody>
      </p:sp>
    </p:spTree>
    <p:extLst>
      <p:ext uri="{BB962C8B-B14F-4D97-AF65-F5344CB8AC3E}">
        <p14:creationId xmlns:p14="http://schemas.microsoft.com/office/powerpoint/2010/main" val="3286782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8</a:t>
            </a:fld>
            <a:endParaRPr lang="en-CA"/>
          </a:p>
        </p:txBody>
      </p:sp>
    </p:spTree>
    <p:extLst>
      <p:ext uri="{BB962C8B-B14F-4D97-AF65-F5344CB8AC3E}">
        <p14:creationId xmlns:p14="http://schemas.microsoft.com/office/powerpoint/2010/main" val="1742167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10</a:t>
            </a:fld>
            <a:endParaRPr lang="en-CA"/>
          </a:p>
        </p:txBody>
      </p:sp>
    </p:spTree>
    <p:extLst>
      <p:ext uri="{BB962C8B-B14F-4D97-AF65-F5344CB8AC3E}">
        <p14:creationId xmlns:p14="http://schemas.microsoft.com/office/powerpoint/2010/main" val="715606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lnSpcReduction="10000"/>
          </a:bodyPr>
          <a:lstStyle/>
          <a:p>
            <a:pPr>
              <a:defRPr/>
            </a:pPr>
            <a:endParaRPr lang="en-US" sz="1600" dirty="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F8EC75B-C8A6-40C8-89FC-1F51165CD57D}" type="slidenum">
              <a:rPr lang="en-US"/>
              <a:pPr fontAlgn="base">
                <a:spcBef>
                  <a:spcPct val="0"/>
                </a:spcBef>
                <a:spcAft>
                  <a:spcPct val="0"/>
                </a:spcAft>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12</a:t>
            </a:fld>
            <a:endParaRPr lang="en-CA"/>
          </a:p>
        </p:txBody>
      </p:sp>
    </p:spTree>
    <p:extLst>
      <p:ext uri="{BB962C8B-B14F-4D97-AF65-F5344CB8AC3E}">
        <p14:creationId xmlns:p14="http://schemas.microsoft.com/office/powerpoint/2010/main" val="32062956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13</a:t>
            </a:fld>
            <a:endParaRPr lang="en-CA"/>
          </a:p>
        </p:txBody>
      </p:sp>
    </p:spTree>
    <p:extLst>
      <p:ext uri="{BB962C8B-B14F-4D97-AF65-F5344CB8AC3E}">
        <p14:creationId xmlns:p14="http://schemas.microsoft.com/office/powerpoint/2010/main" val="2395823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14</a:t>
            </a:fld>
            <a:endParaRPr lang="en-CA"/>
          </a:p>
        </p:txBody>
      </p:sp>
    </p:spTree>
    <p:extLst>
      <p:ext uri="{BB962C8B-B14F-4D97-AF65-F5344CB8AC3E}">
        <p14:creationId xmlns:p14="http://schemas.microsoft.com/office/powerpoint/2010/main" val="15227703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15</a:t>
            </a:fld>
            <a:endParaRPr lang="en-CA"/>
          </a:p>
        </p:txBody>
      </p:sp>
    </p:spTree>
    <p:extLst>
      <p:ext uri="{BB962C8B-B14F-4D97-AF65-F5344CB8AC3E}">
        <p14:creationId xmlns:p14="http://schemas.microsoft.com/office/powerpoint/2010/main" val="1545704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CA" dirty="0" smtClean="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3022616-DB95-431B-85D2-82FC9333C6E4}" type="slidenum">
              <a:rPr lang="en-CA"/>
              <a:pPr fontAlgn="base">
                <a:spcBef>
                  <a:spcPct val="0"/>
                </a:spcBef>
                <a:spcAft>
                  <a:spcPct val="0"/>
                </a:spcAft>
              </a:pPr>
              <a:t>16</a:t>
            </a:fld>
            <a:endParaRPr lang="en-CA"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17</a:t>
            </a:fld>
            <a:endParaRPr lang="en-CA"/>
          </a:p>
        </p:txBody>
      </p:sp>
    </p:spTree>
    <p:extLst>
      <p:ext uri="{BB962C8B-B14F-4D97-AF65-F5344CB8AC3E}">
        <p14:creationId xmlns:p14="http://schemas.microsoft.com/office/powerpoint/2010/main" val="940306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18</a:t>
            </a:fld>
            <a:endParaRPr lang="en-CA"/>
          </a:p>
        </p:txBody>
      </p:sp>
    </p:spTree>
    <p:extLst>
      <p:ext uri="{BB962C8B-B14F-4D97-AF65-F5344CB8AC3E}">
        <p14:creationId xmlns:p14="http://schemas.microsoft.com/office/powerpoint/2010/main" val="3368907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19</a:t>
            </a:fld>
            <a:endParaRPr lang="en-CA"/>
          </a:p>
        </p:txBody>
      </p:sp>
    </p:spTree>
    <p:extLst>
      <p:ext uri="{BB962C8B-B14F-4D97-AF65-F5344CB8AC3E}">
        <p14:creationId xmlns:p14="http://schemas.microsoft.com/office/powerpoint/2010/main" val="42416057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20</a:t>
            </a:fld>
            <a:endParaRPr lang="en-CA"/>
          </a:p>
        </p:txBody>
      </p:sp>
    </p:spTree>
    <p:extLst>
      <p:ext uri="{BB962C8B-B14F-4D97-AF65-F5344CB8AC3E}">
        <p14:creationId xmlns:p14="http://schemas.microsoft.com/office/powerpoint/2010/main" val="3270219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21</a:t>
            </a:fld>
            <a:endParaRPr lang="en-CA"/>
          </a:p>
        </p:txBody>
      </p:sp>
    </p:spTree>
    <p:extLst>
      <p:ext uri="{BB962C8B-B14F-4D97-AF65-F5344CB8AC3E}">
        <p14:creationId xmlns:p14="http://schemas.microsoft.com/office/powerpoint/2010/main" val="1383021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22</a:t>
            </a:fld>
            <a:endParaRPr lang="en-CA"/>
          </a:p>
        </p:txBody>
      </p:sp>
    </p:spTree>
    <p:extLst>
      <p:ext uri="{BB962C8B-B14F-4D97-AF65-F5344CB8AC3E}">
        <p14:creationId xmlns:p14="http://schemas.microsoft.com/office/powerpoint/2010/main" val="728631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23</a:t>
            </a:fld>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24</a:t>
            </a:fld>
            <a:endParaRPr lang="en-CA"/>
          </a:p>
        </p:txBody>
      </p:sp>
    </p:spTree>
    <p:extLst>
      <p:ext uri="{BB962C8B-B14F-4D97-AF65-F5344CB8AC3E}">
        <p14:creationId xmlns:p14="http://schemas.microsoft.com/office/powerpoint/2010/main" val="12903648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25</a:t>
            </a:fld>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26</a:t>
            </a:fld>
            <a:endParaRPr lang="en-CA"/>
          </a:p>
        </p:txBody>
      </p:sp>
    </p:spTree>
    <p:extLst>
      <p:ext uri="{BB962C8B-B14F-4D97-AF65-F5344CB8AC3E}">
        <p14:creationId xmlns:p14="http://schemas.microsoft.com/office/powerpoint/2010/main" val="36010812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27</a:t>
            </a:fld>
            <a:endParaRPr lang="en-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28</a:t>
            </a:fld>
            <a:endParaRPr lang="en-CA"/>
          </a:p>
        </p:txBody>
      </p:sp>
    </p:spTree>
    <p:extLst>
      <p:ext uri="{BB962C8B-B14F-4D97-AF65-F5344CB8AC3E}">
        <p14:creationId xmlns:p14="http://schemas.microsoft.com/office/powerpoint/2010/main" val="25694278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E88566C-25C3-442D-82E9-E8585EE8D3D3}" type="slidenum">
              <a:rPr lang="en-CA" smtClean="0"/>
              <a:pPr/>
              <a:t>29</a:t>
            </a:fld>
            <a:endParaRPr lang="en-CA"/>
          </a:p>
        </p:txBody>
      </p:sp>
    </p:spTree>
    <p:extLst>
      <p:ext uri="{BB962C8B-B14F-4D97-AF65-F5344CB8AC3E}">
        <p14:creationId xmlns:p14="http://schemas.microsoft.com/office/powerpoint/2010/main" val="41571395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 ‘NO NATIVES’ sign was found this week taped</a:t>
            </a:r>
            <a:r>
              <a:rPr lang="en-US" baseline="0" dirty="0" smtClean="0"/>
              <a:t> to outside window of a </a:t>
            </a:r>
            <a:r>
              <a:rPr lang="en-US" dirty="0" smtClean="0"/>
              <a:t>Lakefield (near Peterborough) Ontario restaurant</a:t>
            </a:r>
            <a:r>
              <a:rPr lang="en-US" baseline="0" dirty="0" smtClean="0"/>
              <a:t> on Wednesday March 16, 2001. Lakefield-Peterborough police are investigating.</a:t>
            </a:r>
          </a:p>
        </p:txBody>
      </p:sp>
      <p:sp>
        <p:nvSpPr>
          <p:cNvPr id="4" name="Slide Number Placeholder 3"/>
          <p:cNvSpPr>
            <a:spLocks noGrp="1"/>
          </p:cNvSpPr>
          <p:nvPr>
            <p:ph type="sldNum" sz="quarter" idx="10"/>
          </p:nvPr>
        </p:nvSpPr>
        <p:spPr/>
        <p:txBody>
          <a:bodyPr/>
          <a:lstStyle/>
          <a:p>
            <a:pPr>
              <a:defRPr/>
            </a:pPr>
            <a:fld id="{EC932BA8-2511-4BDC-AE53-EAD980F7E793}" type="slidenum">
              <a:rPr lang="en-CA" smtClean="0"/>
              <a:pPr>
                <a:defRPr/>
              </a:pPr>
              <a:t>30</a:t>
            </a:fld>
            <a:endParaRPr lang="en-CA"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31</a:t>
            </a:fld>
            <a:endParaRPr lang="en-CA"/>
          </a:p>
        </p:txBody>
      </p:sp>
    </p:spTree>
    <p:extLst>
      <p:ext uri="{BB962C8B-B14F-4D97-AF65-F5344CB8AC3E}">
        <p14:creationId xmlns:p14="http://schemas.microsoft.com/office/powerpoint/2010/main" val="29934242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E88566C-25C3-442D-82E9-E8585EE8D3D3}" type="slidenum">
              <a:rPr lang="en-CA" smtClean="0"/>
              <a:pPr/>
              <a:t>32</a:t>
            </a:fld>
            <a:endParaRPr lang="en-CA"/>
          </a:p>
        </p:txBody>
      </p:sp>
    </p:spTree>
    <p:extLst>
      <p:ext uri="{BB962C8B-B14F-4D97-AF65-F5344CB8AC3E}">
        <p14:creationId xmlns:p14="http://schemas.microsoft.com/office/powerpoint/2010/main" val="204034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0FEB1E4-E6A0-4E0D-BBBB-3A810B55D83B}" type="datetimeFigureOut">
              <a:rPr lang="en-US" smtClean="0"/>
              <a:pPr/>
              <a:t>9/11/2012</a:t>
            </a:fld>
            <a:endParaRPr lang="en-CA"/>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CA"/>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4CB72C7D-7E1A-4983-BCEB-C0AA91133367}" type="slidenum">
              <a:rPr lang="en-CA" smtClean="0"/>
              <a:pPr/>
              <a:t>‹#›</a:t>
            </a:fld>
            <a:endParaRPr lang="en-CA"/>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0FEB1E4-E6A0-4E0D-BBBB-3A810B55D83B}" type="datetimeFigureOut">
              <a:rPr lang="en-US" smtClean="0"/>
              <a:pPr/>
              <a:t>9/11/2012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CB72C7D-7E1A-4983-BCEB-C0AA91133367}" type="slidenum">
              <a:rPr lang="en-CA" smtClean="0"/>
              <a:pPr/>
              <a:t>‹#›</a:t>
            </a:fld>
            <a:endParaRPr lang="en-CA"/>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0FEB1E4-E6A0-4E0D-BBBB-3A810B55D83B}" type="datetimeFigureOut">
              <a:rPr lang="en-US" smtClean="0"/>
              <a:pPr/>
              <a:t>9/11/2012</a:t>
            </a:fld>
            <a:endParaRPr lang="en-CA"/>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4CB72C7D-7E1A-4983-BCEB-C0AA91133367}" type="slidenum">
              <a:rPr lang="en-CA" smtClean="0"/>
              <a:pPr/>
              <a:t>‹#›</a:t>
            </a:fld>
            <a:endParaRPr lang="en-CA"/>
          </a:p>
        </p:txBody>
      </p:sp>
      <p:sp>
        <p:nvSpPr>
          <p:cNvPr id="14" name="Footer Placeholder 13"/>
          <p:cNvSpPr>
            <a:spLocks noGrp="1"/>
          </p:cNvSpPr>
          <p:nvPr>
            <p:ph type="ftr" sz="quarter" idx="12"/>
          </p:nvPr>
        </p:nvSpPr>
        <p:spPr/>
        <p:txBody>
          <a:bodyPr/>
          <a:lstStyle/>
          <a:p>
            <a:endParaRPr lang="en-CA"/>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E0FEB1E4-E6A0-4E0D-BBBB-3A810B55D83B}" type="datetimeFigureOut">
              <a:rPr lang="en-US" smtClean="0"/>
              <a:pPr/>
              <a:t>9/11/2012</a:t>
            </a:fld>
            <a:endParaRPr lang="en-CA"/>
          </a:p>
        </p:txBody>
      </p:sp>
      <p:sp>
        <p:nvSpPr>
          <p:cNvPr id="10" name="Slide Number Placeholder 9"/>
          <p:cNvSpPr>
            <a:spLocks noGrp="1"/>
          </p:cNvSpPr>
          <p:nvPr>
            <p:ph type="sldNum" sz="quarter" idx="16"/>
          </p:nvPr>
        </p:nvSpPr>
        <p:spPr/>
        <p:txBody>
          <a:bodyPr rtlCol="0"/>
          <a:lstStyle/>
          <a:p>
            <a:fld id="{4CB72C7D-7E1A-4983-BCEB-C0AA91133367}" type="slidenum">
              <a:rPr lang="en-CA" smtClean="0"/>
              <a:pPr/>
              <a:t>‹#›</a:t>
            </a:fld>
            <a:endParaRPr lang="en-CA"/>
          </a:p>
        </p:txBody>
      </p:sp>
      <p:sp>
        <p:nvSpPr>
          <p:cNvPr id="12" name="Footer Placeholder 11"/>
          <p:cNvSpPr>
            <a:spLocks noGrp="1"/>
          </p:cNvSpPr>
          <p:nvPr>
            <p:ph type="ftr" sz="quarter" idx="17"/>
          </p:nvPr>
        </p:nvSpPr>
        <p:spPr/>
        <p:txBody>
          <a:bodyPr rtlCol="0"/>
          <a:lstStyle/>
          <a:p>
            <a:endParaRPr lang="en-CA"/>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E0FEB1E4-E6A0-4E0D-BBBB-3A810B55D83B}" type="datetimeFigureOut">
              <a:rPr lang="en-US" smtClean="0"/>
              <a:pPr/>
              <a:t>9/11/2012</a:t>
            </a:fld>
            <a:endParaRPr lang="en-CA"/>
          </a:p>
        </p:txBody>
      </p:sp>
      <p:sp>
        <p:nvSpPr>
          <p:cNvPr id="12" name="Slide Number Placeholder 11"/>
          <p:cNvSpPr>
            <a:spLocks noGrp="1"/>
          </p:cNvSpPr>
          <p:nvPr>
            <p:ph type="sldNum" sz="quarter" idx="16"/>
          </p:nvPr>
        </p:nvSpPr>
        <p:spPr/>
        <p:txBody>
          <a:bodyPr rtlCol="0"/>
          <a:lstStyle/>
          <a:p>
            <a:fld id="{4CB72C7D-7E1A-4983-BCEB-C0AA91133367}" type="slidenum">
              <a:rPr lang="en-CA" smtClean="0"/>
              <a:pPr/>
              <a:t>‹#›</a:t>
            </a:fld>
            <a:endParaRPr lang="en-CA"/>
          </a:p>
        </p:txBody>
      </p:sp>
      <p:sp>
        <p:nvSpPr>
          <p:cNvPr id="14" name="Footer Placeholder 13"/>
          <p:cNvSpPr>
            <a:spLocks noGrp="1"/>
          </p:cNvSpPr>
          <p:nvPr>
            <p:ph type="ftr" sz="quarter" idx="17"/>
          </p:nvPr>
        </p:nvSpPr>
        <p:spPr/>
        <p:txBody>
          <a:bodyPr rtlCol="0"/>
          <a:lstStyle/>
          <a:p>
            <a:endParaRPr lang="en-CA"/>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0FEB1E4-E6A0-4E0D-BBBB-3A810B55D83B}" type="datetimeFigureOut">
              <a:rPr lang="en-US" smtClean="0"/>
              <a:pPr/>
              <a:t>9/11/2012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4CB72C7D-7E1A-4983-BCEB-C0AA91133367}" type="slidenum">
              <a:rPr lang="en-CA" smtClean="0"/>
              <a:pPr/>
              <a:t>‹#›</a:t>
            </a:fld>
            <a:endParaRPr lang="en-CA"/>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FEB1E4-E6A0-4E0D-BBBB-3A810B55D83B}" type="datetimeFigureOut">
              <a:rPr lang="en-US" smtClean="0"/>
              <a:pPr/>
              <a:t>9/11/2012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4CB72C7D-7E1A-4983-BCEB-C0AA91133367}" type="slidenum">
              <a:rPr lang="en-CA" smtClean="0"/>
              <a:pPr/>
              <a:t>‹#›</a:t>
            </a:fld>
            <a:endParaRPr lang="en-CA"/>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0FEB1E4-E6A0-4E0D-BBBB-3A810B55D83B}" type="datetimeFigureOut">
              <a:rPr lang="en-US" smtClean="0"/>
              <a:pPr/>
              <a:t>9/11/2012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4CB72C7D-7E1A-4983-BCEB-C0AA91133367}" type="slidenum">
              <a:rPr lang="en-CA" smtClean="0"/>
              <a:pPr/>
              <a:t>‹#›</a:t>
            </a:fld>
            <a:endParaRPr lang="en-CA"/>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0FEB1E4-E6A0-4E0D-BBBB-3A810B55D83B}" type="datetimeFigureOut">
              <a:rPr lang="en-US" smtClean="0"/>
              <a:pPr/>
              <a:t>9/11/2012</a:t>
            </a:fld>
            <a:endParaRPr lang="en-CA"/>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4CB72C7D-7E1A-4983-BCEB-C0AA91133367}" type="slidenum">
              <a:rPr lang="en-CA" smtClean="0"/>
              <a:pPr/>
              <a:t>‹#›</a:t>
            </a:fld>
            <a:endParaRPr lang="en-CA"/>
          </a:p>
        </p:txBody>
      </p:sp>
      <p:sp>
        <p:nvSpPr>
          <p:cNvPr id="14" name="Footer Placeholder 13"/>
          <p:cNvSpPr>
            <a:spLocks noGrp="1"/>
          </p:cNvSpPr>
          <p:nvPr>
            <p:ph type="ftr" sz="quarter" idx="12"/>
          </p:nvPr>
        </p:nvSpPr>
        <p:spPr>
          <a:xfrm>
            <a:off x="1600200" y="6248206"/>
            <a:ext cx="4572000" cy="365125"/>
          </a:xfrm>
        </p:spPr>
        <p:txBody>
          <a:bodyPr rtlCol="0"/>
          <a:lstStyle/>
          <a:p>
            <a:endParaRPr lang="en-CA"/>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FEB1E4-E6A0-4E0D-BBBB-3A810B55D83B}" type="datetimeFigureOut">
              <a:rPr lang="en-US" smtClean="0"/>
              <a:pPr/>
              <a:t>9/11/2012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4CB72C7D-7E1A-4983-BCEB-C0AA91133367}" type="slidenum">
              <a:rPr lang="en-CA" smtClean="0"/>
              <a:pPr/>
              <a:t>‹#›</a:t>
            </a:fld>
            <a:endParaRPr lang="en-CA"/>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0FEB1E4-E6A0-4E0D-BBBB-3A810B55D83B}" type="datetimeFigureOut">
              <a:rPr lang="en-US" smtClean="0"/>
              <a:pPr/>
              <a:t>9/11/2012</a:t>
            </a:fld>
            <a:endParaRPr lang="en-CA"/>
          </a:p>
        </p:txBody>
      </p:sp>
      <p:sp>
        <p:nvSpPr>
          <p:cNvPr id="5" name="Footer Placeholder 4"/>
          <p:cNvSpPr>
            <a:spLocks noGrp="1"/>
          </p:cNvSpPr>
          <p:nvPr>
            <p:ph type="ftr" sz="quarter" idx="11"/>
          </p:nvPr>
        </p:nvSpPr>
        <p:spPr>
          <a:xfrm>
            <a:off x="457201" y="6248207"/>
            <a:ext cx="5573483" cy="365125"/>
          </a:xfrm>
        </p:spPr>
        <p:txBody>
          <a:bodyPr/>
          <a:lstStyle/>
          <a:p>
            <a:endParaRPr lang="en-CA"/>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4CB72C7D-7E1A-4983-BCEB-C0AA91133367}"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0FEB1E4-E6A0-4E0D-BBBB-3A810B55D83B}" type="datetimeFigureOut">
              <a:rPr lang="en-US" smtClean="0"/>
              <a:pPr/>
              <a:t>9/11/2012</a:t>
            </a:fld>
            <a:endParaRPr lang="en-CA"/>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CA"/>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4CB72C7D-7E1A-4983-BCEB-C0AA91133367}"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xStyles>
    <p:titleStyle>
      <a:lvl1pPr algn="l" rtl="0" eaLnBrk="1" latinLnBrk="0" hangingPunct="1">
        <a:spcBef>
          <a:spcPct val="0"/>
        </a:spcBef>
        <a:buNone/>
        <a:defRPr kumimoji="0" sz="4400" kern="1200">
          <a:solidFill>
            <a:schemeClr val="tx2"/>
          </a:solidFill>
          <a:latin typeface="Arial" pitchFamily="34" charset="0"/>
          <a:ea typeface="+mj-ea"/>
          <a:cs typeface="Arial" pitchFamily="34" charset="0"/>
        </a:defRPr>
      </a:lvl1pPr>
    </p:titleStyle>
    <p:bodyStyle>
      <a:lvl1pPr marL="320040" indent="-320040" algn="l" rtl="0" eaLnBrk="1" latinLnBrk="0" hangingPunct="1">
        <a:spcBef>
          <a:spcPts val="700"/>
        </a:spcBef>
        <a:buClr>
          <a:schemeClr val="accent2"/>
        </a:buClr>
        <a:buSzPct val="60000"/>
        <a:buFont typeface="Wingdings"/>
        <a:buChar char=""/>
        <a:defRPr kumimoji="0" sz="3200" kern="1200">
          <a:solidFill>
            <a:schemeClr val="tx1"/>
          </a:solidFill>
          <a:latin typeface="Arial" pitchFamily="34" charset="0"/>
          <a:ea typeface="+mn-ea"/>
          <a:cs typeface="Arial" pitchFamily="34" charset="0"/>
        </a:defRPr>
      </a:lvl1pPr>
      <a:lvl2pPr marL="640080" indent="-274320" algn="l" rtl="0" eaLnBrk="1" latinLnBrk="0" hangingPunct="1">
        <a:spcBef>
          <a:spcPts val="550"/>
        </a:spcBef>
        <a:buClr>
          <a:schemeClr val="accent1"/>
        </a:buClr>
        <a:buSzPct val="70000"/>
        <a:buFont typeface="Wingdings 2"/>
        <a:buChar char=""/>
        <a:defRPr kumimoji="0" sz="3000" kern="1200">
          <a:solidFill>
            <a:schemeClr val="tx1"/>
          </a:solidFill>
          <a:latin typeface="Arial" pitchFamily="34" charset="0"/>
          <a:ea typeface="+mn-ea"/>
          <a:cs typeface="Arial" pitchFamily="34" charset="0"/>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Arial" pitchFamily="34" charset="0"/>
          <a:ea typeface="+mn-ea"/>
          <a:cs typeface="Arial" pitchFamily="34" charset="0"/>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Arial" pitchFamily="34" charset="0"/>
          <a:ea typeface="+mn-ea"/>
          <a:cs typeface="Arial" pitchFamily="34" charset="0"/>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Arial" pitchFamily="34" charset="0"/>
          <a:ea typeface="+mn-ea"/>
          <a:cs typeface="Arial" pitchFamily="34" charset="0"/>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mc@carleton.ca"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ailto:ccs_service_desk@carleton.ca"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3"/>
          <p:cNvSpPr>
            <a:spLocks noGrp="1"/>
          </p:cNvSpPr>
          <p:nvPr>
            <p:ph type="ctrTitle"/>
          </p:nvPr>
        </p:nvSpPr>
        <p:spPr>
          <a:xfrm>
            <a:off x="685800" y="2130425"/>
            <a:ext cx="7772400" cy="1655765"/>
          </a:xfrm>
        </p:spPr>
        <p:txBody>
          <a:bodyPr>
            <a:normAutofit fontScale="90000"/>
          </a:bodyPr>
          <a:lstStyle/>
          <a:p>
            <a:r>
              <a:rPr lang="en-US" dirty="0" smtClean="0"/>
              <a:t>Sociology 1001B</a:t>
            </a:r>
            <a:br>
              <a:rPr lang="en-US" dirty="0" smtClean="0"/>
            </a:br>
            <a:r>
              <a:rPr lang="en-US" dirty="0" smtClean="0"/>
              <a:t>Introduction to Sociology </a:t>
            </a:r>
            <a:r>
              <a:rPr lang="en-US" dirty="0"/>
              <a:t/>
            </a:r>
            <a:br>
              <a:rPr lang="en-US" dirty="0"/>
            </a:br>
            <a:r>
              <a:rPr lang="en-US" dirty="0" smtClean="0"/>
              <a:t>Tuesdays 2:35-4:25</a:t>
            </a:r>
            <a:endParaRPr lang="en-CA" dirty="0" smtClean="0"/>
          </a:p>
        </p:txBody>
      </p:sp>
      <p:sp>
        <p:nvSpPr>
          <p:cNvPr id="5" name="Subtitle 4"/>
          <p:cNvSpPr>
            <a:spLocks noGrp="1"/>
          </p:cNvSpPr>
          <p:nvPr>
            <p:ph type="subTitle" idx="1"/>
          </p:nvPr>
        </p:nvSpPr>
        <p:spPr>
          <a:xfrm>
            <a:off x="571472" y="3786190"/>
            <a:ext cx="6705600" cy="1857388"/>
          </a:xfrm>
        </p:spPr>
        <p:txBody>
          <a:bodyPr>
            <a:normAutofit fontScale="92500"/>
          </a:bodyPr>
          <a:lstStyle/>
          <a:p>
            <a:endParaRPr lang="en-US" dirty="0" smtClean="0"/>
          </a:p>
          <a:p>
            <a:r>
              <a:rPr lang="en-US" dirty="0" smtClean="0"/>
              <a:t>Tamy Superle</a:t>
            </a:r>
          </a:p>
          <a:p>
            <a:r>
              <a:rPr lang="en-US" dirty="0" smtClean="0"/>
              <a:t>Office: Loeb A701</a:t>
            </a:r>
          </a:p>
          <a:p>
            <a:r>
              <a:rPr lang="en-US" dirty="0" smtClean="0"/>
              <a:t>Office Hours: Tuesdays 1-2 or by appointment</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CA"/>
          </a:p>
        </p:txBody>
      </p:sp>
      <p:sp>
        <p:nvSpPr>
          <p:cNvPr id="3" name="Title 2"/>
          <p:cNvSpPr>
            <a:spLocks noGrp="1"/>
          </p:cNvSpPr>
          <p:nvPr>
            <p:ph type="title"/>
          </p:nvPr>
        </p:nvSpPr>
        <p:spPr/>
        <p:txBody>
          <a:bodyPr/>
          <a:lstStyle/>
          <a:p>
            <a:r>
              <a:rPr lang="en-CA" dirty="0" smtClean="0">
                <a:solidFill>
                  <a:schemeClr val="tx1"/>
                </a:solidFill>
              </a:rPr>
              <a:t>What is Sociology? </a:t>
            </a:r>
            <a:endParaRPr lang="en-CA" dirty="0">
              <a:solidFill>
                <a:schemeClr val="tx1"/>
              </a:solidFill>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1026"/>
          <p:cNvSpPr>
            <a:spLocks noGrp="1" noChangeArrowheads="1"/>
          </p:cNvSpPr>
          <p:nvPr>
            <p:ph type="title"/>
          </p:nvPr>
        </p:nvSpPr>
        <p:spPr/>
        <p:txBody>
          <a:bodyPr/>
          <a:lstStyle/>
          <a:p>
            <a:r>
              <a:rPr lang="en-CA" smtClean="0"/>
              <a:t>So, Sociology is...</a:t>
            </a:r>
            <a:endParaRPr lang="en-US" dirty="0"/>
          </a:p>
        </p:txBody>
      </p:sp>
      <p:sp>
        <p:nvSpPr>
          <p:cNvPr id="70659" name="Rectangle 1027"/>
          <p:cNvSpPr>
            <a:spLocks noGrp="1" noChangeArrowheads="1"/>
          </p:cNvSpPr>
          <p:nvPr>
            <p:ph idx="1"/>
          </p:nvPr>
        </p:nvSpPr>
        <p:spPr/>
        <p:txBody>
          <a:bodyPr/>
          <a:lstStyle/>
          <a:p>
            <a:r>
              <a:rPr lang="en-US" dirty="0" smtClean="0"/>
              <a:t>Most generally: the study of society</a:t>
            </a:r>
          </a:p>
          <a:p>
            <a:r>
              <a:rPr lang="en-CA" dirty="0"/>
              <a:t>More </a:t>
            </a:r>
            <a:r>
              <a:rPr lang="en-CA" dirty="0" smtClean="0"/>
              <a:t>specifically… </a:t>
            </a:r>
            <a:r>
              <a:rPr lang="en-CA" dirty="0"/>
              <a:t>It’s the </a:t>
            </a:r>
            <a:r>
              <a:rPr lang="en-CA" u="sng" dirty="0" smtClean="0"/>
              <a:t>systematic</a:t>
            </a:r>
            <a:r>
              <a:rPr lang="en-CA" dirty="0" smtClean="0"/>
              <a:t> study </a:t>
            </a:r>
            <a:r>
              <a:rPr lang="en-CA" dirty="0"/>
              <a:t>of human behaviour, collective action, interaction,  and the consequences of these behaviours, actions and interactions. </a:t>
            </a:r>
          </a:p>
          <a:p>
            <a:endParaRPr lang="en-US" dirty="0" smtClean="0"/>
          </a:p>
          <a:p>
            <a:endParaRPr lang="en-US" dirty="0" smtClean="0"/>
          </a:p>
          <a:p>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06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06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does Sociology Do?</a:t>
            </a:r>
            <a:endParaRPr lang="en-CA" dirty="0"/>
          </a:p>
        </p:txBody>
      </p:sp>
      <p:sp>
        <p:nvSpPr>
          <p:cNvPr id="3" name="Content Placeholder 2"/>
          <p:cNvSpPr>
            <a:spLocks noGrp="1"/>
          </p:cNvSpPr>
          <p:nvPr>
            <p:ph sz="quarter" idx="1"/>
          </p:nvPr>
        </p:nvSpPr>
        <p:spPr>
          <a:xfrm>
            <a:off x="612648" y="1600200"/>
            <a:ext cx="8153400" cy="4686320"/>
          </a:xfrm>
        </p:spPr>
        <p:txBody>
          <a:bodyPr>
            <a:normAutofit/>
          </a:bodyPr>
          <a:lstStyle/>
          <a:p>
            <a:r>
              <a:rPr lang="en-CA" dirty="0" smtClean="0"/>
              <a:t>More helpful to talk about what sociology does</a:t>
            </a:r>
          </a:p>
          <a:p>
            <a:endParaRPr lang="en-CA" dirty="0" smtClean="0"/>
          </a:p>
          <a:p>
            <a:r>
              <a:rPr lang="en-CA" dirty="0" smtClean="0"/>
              <a:t>Sociology is a particular way of seeing and studying the social world.</a:t>
            </a:r>
          </a:p>
          <a:p>
            <a:endParaRPr lang="en-US" sz="3200" dirty="0" smtClean="0"/>
          </a:p>
          <a:p>
            <a:pPr>
              <a:buNone/>
            </a:pPr>
            <a:endParaRPr lang="en-US" sz="3200" dirty="0" smtClean="0"/>
          </a:p>
          <a:p>
            <a:endParaRPr lang="en-CA"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Looking behind the curtain </a:t>
            </a:r>
            <a:endParaRPr lang="en-CA" dirty="0"/>
          </a:p>
        </p:txBody>
      </p:sp>
      <p:pic>
        <p:nvPicPr>
          <p:cNvPr id="5" name="Picture 2"/>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1763688" y="1793969"/>
            <a:ext cx="5472608" cy="447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normAutofit fontScale="90000"/>
          </a:bodyPr>
          <a:lstStyle/>
          <a:p>
            <a:r>
              <a:rPr lang="en-US" smtClean="0"/>
              <a:t>Why is Sociology Important?: </a:t>
            </a:r>
            <a:br>
              <a:rPr lang="en-US" smtClean="0"/>
            </a:br>
            <a:r>
              <a:rPr lang="en-US" smtClean="0"/>
              <a:t>Goals of Sociology</a:t>
            </a:r>
            <a:endParaRPr lang="en-US" dirty="0"/>
          </a:p>
        </p:txBody>
      </p:sp>
      <p:sp>
        <p:nvSpPr>
          <p:cNvPr id="71683" name="Rectangle 3"/>
          <p:cNvSpPr>
            <a:spLocks noGrp="1" noChangeArrowheads="1"/>
          </p:cNvSpPr>
          <p:nvPr>
            <p:ph idx="1"/>
          </p:nvPr>
        </p:nvSpPr>
        <p:spPr>
          <a:xfrm>
            <a:off x="428596" y="1600200"/>
            <a:ext cx="8337452" cy="4829196"/>
          </a:xfrm>
        </p:spPr>
        <p:txBody>
          <a:bodyPr>
            <a:normAutofit/>
          </a:bodyPr>
          <a:lstStyle/>
          <a:p>
            <a:r>
              <a:rPr lang="en-CA" dirty="0" smtClean="0"/>
              <a:t>Sociology helps us understand ourselves, our relationships, and our world.</a:t>
            </a:r>
          </a:p>
          <a:p>
            <a:endParaRPr lang="en-CA" dirty="0" smtClean="0"/>
          </a:p>
          <a:p>
            <a:r>
              <a:rPr lang="en-CA" dirty="0" smtClean="0"/>
              <a:t>Sociology gives us knowledge into:</a:t>
            </a:r>
          </a:p>
          <a:p>
            <a:pPr lvl="1"/>
            <a:r>
              <a:rPr lang="en-CA" dirty="0" smtClean="0"/>
              <a:t>How societies work.</a:t>
            </a:r>
          </a:p>
          <a:p>
            <a:pPr lvl="1"/>
            <a:r>
              <a:rPr lang="en-CA" dirty="0" smtClean="0"/>
              <a:t>How people are organized.</a:t>
            </a:r>
          </a:p>
          <a:p>
            <a:pPr lvl="1"/>
            <a:r>
              <a:rPr lang="en-CA" dirty="0" smtClean="0"/>
              <a:t>How societies change.  </a:t>
            </a:r>
          </a:p>
          <a:p>
            <a:pPr lvl="1"/>
            <a:endParaRPr lang="en-CA" dirty="0" smtClean="0"/>
          </a:p>
        </p:txBody>
      </p:sp>
    </p:spTree>
    <p:extLst>
      <p:ext uri="{BB962C8B-B14F-4D97-AF65-F5344CB8AC3E}">
        <p14:creationId xmlns:p14="http://schemas.microsoft.com/office/powerpoint/2010/main" val="20496353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6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68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68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68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168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What’s the Point?: Goals of this Course</a:t>
            </a:r>
            <a:endParaRPr lang="en-CA" dirty="0"/>
          </a:p>
        </p:txBody>
      </p:sp>
      <p:sp>
        <p:nvSpPr>
          <p:cNvPr id="3" name="Content Placeholder 2"/>
          <p:cNvSpPr>
            <a:spLocks noGrp="1"/>
          </p:cNvSpPr>
          <p:nvPr>
            <p:ph sz="quarter" idx="1"/>
          </p:nvPr>
        </p:nvSpPr>
        <p:spPr/>
        <p:txBody>
          <a:bodyPr>
            <a:normAutofit fontScale="85000" lnSpcReduction="10000"/>
          </a:bodyPr>
          <a:lstStyle/>
          <a:p>
            <a:pPr lvl="0"/>
            <a:r>
              <a:rPr lang="en-CA" dirty="0"/>
              <a:t>To present an overview of sociological thinking</a:t>
            </a:r>
          </a:p>
          <a:p>
            <a:pPr lvl="0"/>
            <a:r>
              <a:rPr lang="en-CA" dirty="0"/>
              <a:t>To introduce you to sociological concepts, terms, people and perspectives</a:t>
            </a:r>
          </a:p>
          <a:p>
            <a:pPr lvl="0"/>
            <a:r>
              <a:rPr lang="en-CA" dirty="0"/>
              <a:t>Familiarize you with </a:t>
            </a:r>
            <a:r>
              <a:rPr lang="en-CA" i="1" dirty="0"/>
              <a:t>sociological paradigms</a:t>
            </a:r>
            <a:r>
              <a:rPr lang="en-CA" dirty="0"/>
              <a:t>, or ‘ways of seeing’ society</a:t>
            </a:r>
          </a:p>
          <a:p>
            <a:pPr lvl="0"/>
            <a:r>
              <a:rPr lang="en-CA" dirty="0"/>
              <a:t>Challenge you to see the world around you in new ways</a:t>
            </a:r>
          </a:p>
          <a:p>
            <a:pPr lvl="0"/>
            <a:r>
              <a:rPr lang="en-CA" dirty="0"/>
              <a:t>Develop critical thinking skills </a:t>
            </a:r>
          </a:p>
          <a:p>
            <a:pPr lvl="0"/>
            <a:r>
              <a:rPr lang="en-CA" dirty="0"/>
              <a:t>Introduce you to university‐level expectations of reading, writing and comprehension skills</a:t>
            </a:r>
          </a:p>
          <a:p>
            <a:pPr marL="0" indent="0">
              <a:buNone/>
            </a:pPr>
            <a:endParaRPr lang="en-CA"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solidFill>
                  <a:schemeClr val="tx1"/>
                </a:solidFill>
              </a:rPr>
              <a:t>What good is sociology in the ‘real world’?:  Sociological Skills</a:t>
            </a:r>
            <a:endParaRPr lang="en-CA" dirty="0">
              <a:solidFill>
                <a:schemeClr val="tx1"/>
              </a:solidFill>
            </a:endParaRPr>
          </a:p>
        </p:txBody>
      </p:sp>
      <p:sp>
        <p:nvSpPr>
          <p:cNvPr id="3" name="Content Placeholder 2"/>
          <p:cNvSpPr>
            <a:spLocks noGrp="1"/>
          </p:cNvSpPr>
          <p:nvPr>
            <p:ph idx="1"/>
          </p:nvPr>
        </p:nvSpPr>
        <p:spPr/>
        <p:txBody>
          <a:bodyPr anchor="ctr">
            <a:normAutofit/>
          </a:bodyPr>
          <a:lstStyle/>
          <a:p>
            <a:r>
              <a:rPr lang="en-CA" dirty="0" smtClean="0"/>
              <a:t>Ability to recognize trends and patterns</a:t>
            </a:r>
          </a:p>
          <a:p>
            <a:r>
              <a:rPr lang="en-CA" dirty="0" smtClean="0"/>
              <a:t>Ability to create concise reports and essays</a:t>
            </a:r>
          </a:p>
          <a:p>
            <a:r>
              <a:rPr lang="en-CA" dirty="0" smtClean="0"/>
              <a:t>Strong critical thinking skills</a:t>
            </a:r>
          </a:p>
          <a:p>
            <a:r>
              <a:rPr lang="en-CA" dirty="0" smtClean="0"/>
              <a:t>Research skills</a:t>
            </a:r>
          </a:p>
          <a:p>
            <a:r>
              <a:rPr lang="en-CA" dirty="0" smtClean="0"/>
              <a:t>Grant writing skills</a:t>
            </a:r>
            <a:endParaRPr lang="en-CA"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Sociological Jobs</a:t>
            </a:r>
            <a:endParaRPr lang="en-CA" dirty="0"/>
          </a:p>
        </p:txBody>
      </p:sp>
      <p:sp>
        <p:nvSpPr>
          <p:cNvPr id="3" name="Content Placeholder 2"/>
          <p:cNvSpPr>
            <a:spLocks noGrp="1"/>
          </p:cNvSpPr>
          <p:nvPr>
            <p:ph sz="quarter" idx="1"/>
          </p:nvPr>
        </p:nvSpPr>
        <p:spPr/>
        <p:txBody>
          <a:bodyPr>
            <a:normAutofit fontScale="92500" lnSpcReduction="10000"/>
          </a:bodyPr>
          <a:lstStyle/>
          <a:p>
            <a:r>
              <a:rPr lang="en-CA" dirty="0" smtClean="0"/>
              <a:t>Work in the public sphere:</a:t>
            </a:r>
          </a:p>
          <a:p>
            <a:pPr lvl="1"/>
            <a:r>
              <a:rPr lang="en-CA" dirty="0" smtClean="0"/>
              <a:t>Community and social services</a:t>
            </a:r>
          </a:p>
          <a:p>
            <a:pPr lvl="1"/>
            <a:r>
              <a:rPr lang="en-CA" dirty="0" smtClean="0"/>
              <a:t>Education</a:t>
            </a:r>
          </a:p>
          <a:p>
            <a:pPr lvl="1"/>
            <a:r>
              <a:rPr lang="en-CA" dirty="0" smtClean="0"/>
              <a:t>Health</a:t>
            </a:r>
          </a:p>
          <a:p>
            <a:pPr lvl="1"/>
            <a:r>
              <a:rPr lang="en-CA" dirty="0" smtClean="0"/>
              <a:t>Government</a:t>
            </a:r>
          </a:p>
          <a:p>
            <a:pPr lvl="1"/>
            <a:r>
              <a:rPr lang="en-CA" dirty="0" smtClean="0"/>
              <a:t>Criminal justice system.  </a:t>
            </a:r>
          </a:p>
        </p:txBody>
      </p:sp>
      <p:sp>
        <p:nvSpPr>
          <p:cNvPr id="4" name="Content Placeholder 3"/>
          <p:cNvSpPr>
            <a:spLocks noGrp="1"/>
          </p:cNvSpPr>
          <p:nvPr>
            <p:ph sz="quarter" idx="2"/>
          </p:nvPr>
        </p:nvSpPr>
        <p:spPr/>
        <p:txBody>
          <a:bodyPr>
            <a:normAutofit fontScale="92500" lnSpcReduction="10000"/>
          </a:bodyPr>
          <a:lstStyle/>
          <a:p>
            <a:r>
              <a:rPr lang="en-CA" dirty="0" smtClean="0"/>
              <a:t>In the business world:  </a:t>
            </a:r>
          </a:p>
          <a:p>
            <a:pPr lvl="1"/>
            <a:r>
              <a:rPr lang="en-CA" dirty="0" smtClean="0"/>
              <a:t>Marketing</a:t>
            </a:r>
          </a:p>
          <a:p>
            <a:pPr lvl="1"/>
            <a:r>
              <a:rPr lang="en-CA" dirty="0" smtClean="0"/>
              <a:t>Advertising,</a:t>
            </a:r>
          </a:p>
          <a:p>
            <a:pPr lvl="1"/>
            <a:r>
              <a:rPr lang="en-CA" dirty="0" smtClean="0"/>
              <a:t>Media</a:t>
            </a:r>
          </a:p>
          <a:p>
            <a:pPr lvl="1"/>
            <a:r>
              <a:rPr lang="en-CA" dirty="0" smtClean="0"/>
              <a:t>Environmental</a:t>
            </a:r>
          </a:p>
          <a:p>
            <a:pPr lvl="1"/>
            <a:r>
              <a:rPr lang="en-CA" dirty="0" smtClean="0"/>
              <a:t>Financial </a:t>
            </a:r>
          </a:p>
          <a:p>
            <a:pPr lvl="1"/>
            <a:r>
              <a:rPr lang="en-CA" dirty="0" smtClean="0"/>
              <a:t>Work in corporations large and small</a:t>
            </a:r>
            <a:endParaRPr lang="en-CA"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p:txBody>
          <a:bodyPr/>
          <a:lstStyle/>
          <a:p>
            <a:endParaRPr lang="en-CA" dirty="0"/>
          </a:p>
        </p:txBody>
      </p:sp>
      <p:sp>
        <p:nvSpPr>
          <p:cNvPr id="2" name="Title 1"/>
          <p:cNvSpPr>
            <a:spLocks noGrp="1"/>
          </p:cNvSpPr>
          <p:nvPr>
            <p:ph type="title"/>
          </p:nvPr>
        </p:nvSpPr>
        <p:spPr/>
        <p:txBody>
          <a:bodyPr>
            <a:normAutofit/>
          </a:bodyPr>
          <a:lstStyle/>
          <a:p>
            <a:r>
              <a:rPr lang="en-CA" dirty="0" smtClean="0">
                <a:solidFill>
                  <a:schemeClr val="tx1"/>
                </a:solidFill>
              </a:rPr>
              <a:t>Some practicalities:</a:t>
            </a:r>
            <a:endParaRPr lang="en-CA" dirty="0">
              <a:solidFill>
                <a:schemeClr val="tx1"/>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Textbook</a:t>
            </a:r>
            <a:endParaRPr lang="en-US" dirty="0"/>
          </a:p>
        </p:txBody>
      </p:sp>
      <p:sp>
        <p:nvSpPr>
          <p:cNvPr id="3" name="Content Placeholder 2"/>
          <p:cNvSpPr>
            <a:spLocks noGrp="1"/>
          </p:cNvSpPr>
          <p:nvPr>
            <p:ph sz="quarter" idx="1"/>
          </p:nvPr>
        </p:nvSpPr>
        <p:spPr/>
        <p:txBody>
          <a:bodyPr>
            <a:normAutofit fontScale="92500" lnSpcReduction="20000"/>
          </a:bodyPr>
          <a:lstStyle/>
          <a:p>
            <a:r>
              <a:rPr lang="en-CA" i="1" dirty="0" smtClean="0"/>
              <a:t>Sociology in Our Times, Fifth Canadian Edition. </a:t>
            </a:r>
            <a:r>
              <a:rPr lang="en-CA" dirty="0" smtClean="0"/>
              <a:t>2011.</a:t>
            </a:r>
            <a:r>
              <a:rPr lang="en-CA" i="1" dirty="0" smtClean="0"/>
              <a:t> </a:t>
            </a:r>
            <a:r>
              <a:rPr lang="en-CA" dirty="0" smtClean="0"/>
              <a:t>Jane Lothian Murray, Rick Linden and Diana Kendall.</a:t>
            </a:r>
          </a:p>
          <a:p>
            <a:r>
              <a:rPr lang="en-CA" dirty="0" smtClean="0"/>
              <a:t>The </a:t>
            </a:r>
            <a:r>
              <a:rPr lang="en-CA" dirty="0"/>
              <a:t>text is available at </a:t>
            </a:r>
            <a:r>
              <a:rPr lang="en-CA" dirty="0" smtClean="0"/>
              <a:t>The University Bookstore</a:t>
            </a:r>
            <a:endParaRPr lang="en-CA" dirty="0"/>
          </a:p>
          <a:p>
            <a:r>
              <a:rPr lang="en-CA" dirty="0"/>
              <a:t> Additional readings are on </a:t>
            </a:r>
            <a:r>
              <a:rPr lang="en-CA" dirty="0" err="1"/>
              <a:t>Webct</a:t>
            </a:r>
            <a:r>
              <a:rPr lang="en-CA" dirty="0"/>
              <a:t>.</a:t>
            </a:r>
          </a:p>
          <a:p>
            <a:endParaRPr lang="en-US" dirty="0" smtClean="0"/>
          </a:p>
        </p:txBody>
      </p:sp>
      <p:pic>
        <p:nvPicPr>
          <p:cNvPr id="2050" name="Picture 2" descr="http://t1.gstatic.com/images?q=tbn:ANd9GcR7YxUjY9CPGtUGKiWCEquuLDzQ_rT22O76HgTPg7JADL305mDXww"/>
          <p:cNvPicPr>
            <a:picLocks noGrp="1" noChangeAspect="1" noChangeArrowheads="1"/>
          </p:cNvPicPr>
          <p:nvPr>
            <p:ph sz="quarter" idx="2"/>
          </p:nvPr>
        </p:nvPicPr>
        <p:blipFill>
          <a:blip r:embed="rId3"/>
          <a:srcRect/>
          <a:stretch>
            <a:fillRect/>
          </a:stretch>
        </p:blipFill>
        <p:spPr bwMode="auto">
          <a:xfrm>
            <a:off x="5500694" y="1785926"/>
            <a:ext cx="2698273" cy="3500462"/>
          </a:xfrm>
          <a:prstGeom prst="rect">
            <a:avLst/>
          </a:prstGeom>
          <a:noFill/>
        </p:spPr>
      </p:pic>
    </p:spTree>
    <p:extLst>
      <p:ext uri="{BB962C8B-B14F-4D97-AF65-F5344CB8AC3E}">
        <p14:creationId xmlns:p14="http://schemas.microsoft.com/office/powerpoint/2010/main" val="3330614124"/>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220981228"/>
              </p:ext>
            </p:extLst>
          </p:nvPr>
        </p:nvGraphicFramePr>
        <p:xfrm>
          <a:off x="323528" y="188640"/>
          <a:ext cx="8358246" cy="6579660"/>
        </p:xfrm>
        <a:graphic>
          <a:graphicData uri="http://schemas.openxmlformats.org/drawingml/2006/table">
            <a:tbl>
              <a:tblPr firstRow="1" bandRow="1">
                <a:tableStyleId>{21E4AEA4-8DFA-4A89-87EB-49C32662AFE0}</a:tableStyleId>
              </a:tblPr>
              <a:tblGrid>
                <a:gridCol w="2786082"/>
                <a:gridCol w="2786082"/>
                <a:gridCol w="2786082"/>
              </a:tblGrid>
              <a:tr h="868722">
                <a:tc>
                  <a:txBody>
                    <a:bodyPr/>
                    <a:lstStyle/>
                    <a:p>
                      <a:pPr algn="ctr"/>
                      <a:r>
                        <a:rPr lang="en-CA" sz="2800" dirty="0" smtClean="0">
                          <a:solidFill>
                            <a:schemeClr val="tx1"/>
                          </a:solidFill>
                        </a:rPr>
                        <a:t>Assignment</a:t>
                      </a:r>
                      <a:endParaRPr lang="en-CA" sz="2800" dirty="0">
                        <a:solidFill>
                          <a:schemeClr val="tx1"/>
                        </a:solidFill>
                      </a:endParaRPr>
                    </a:p>
                  </a:txBody>
                  <a:tcPr/>
                </a:tc>
                <a:tc>
                  <a:txBody>
                    <a:bodyPr/>
                    <a:lstStyle/>
                    <a:p>
                      <a:pPr algn="ctr"/>
                      <a:r>
                        <a:rPr lang="en-CA" sz="2800" dirty="0" smtClean="0">
                          <a:solidFill>
                            <a:schemeClr val="tx1"/>
                          </a:solidFill>
                        </a:rPr>
                        <a:t>Weight</a:t>
                      </a:r>
                      <a:endParaRPr lang="en-CA" sz="2800" dirty="0">
                        <a:solidFill>
                          <a:schemeClr val="tx1"/>
                        </a:solidFill>
                      </a:endParaRPr>
                    </a:p>
                  </a:txBody>
                  <a:tcPr/>
                </a:tc>
                <a:tc>
                  <a:txBody>
                    <a:bodyPr/>
                    <a:lstStyle/>
                    <a:p>
                      <a:pPr algn="ctr"/>
                      <a:r>
                        <a:rPr lang="en-CA" sz="2800" dirty="0" smtClean="0">
                          <a:solidFill>
                            <a:schemeClr val="tx1"/>
                          </a:solidFill>
                        </a:rPr>
                        <a:t>Due Date</a:t>
                      </a:r>
                      <a:endParaRPr lang="en-CA" sz="2800" dirty="0">
                        <a:solidFill>
                          <a:schemeClr val="tx1"/>
                        </a:solidFill>
                      </a:endParaRPr>
                    </a:p>
                  </a:txBody>
                  <a:tcPr/>
                </a:tc>
              </a:tr>
              <a:tr h="366285">
                <a:tc>
                  <a:txBody>
                    <a:bodyPr/>
                    <a:lstStyle/>
                    <a:p>
                      <a:endParaRPr lang="en-CA"/>
                    </a:p>
                  </a:txBody>
                  <a:tcPr/>
                </a:tc>
                <a:tc>
                  <a:txBody>
                    <a:bodyPr/>
                    <a:lstStyle/>
                    <a:p>
                      <a:endParaRPr lang="en-CA" dirty="0"/>
                    </a:p>
                  </a:txBody>
                  <a:tcPr/>
                </a:tc>
                <a:tc>
                  <a:txBody>
                    <a:bodyPr/>
                    <a:lstStyle/>
                    <a:p>
                      <a:endParaRPr lang="en-CA" dirty="0"/>
                    </a:p>
                  </a:txBody>
                  <a:tcPr/>
                </a:tc>
              </a:tr>
              <a:tr h="824173">
                <a:tc>
                  <a:txBody>
                    <a:bodyPr/>
                    <a:lstStyle/>
                    <a:p>
                      <a:r>
                        <a:rPr kumimoji="0" lang="en-US" sz="2400" b="1" kern="1200" dirty="0" smtClean="0">
                          <a:solidFill>
                            <a:schemeClr val="dk1"/>
                          </a:solidFill>
                          <a:latin typeface="+mn-lt"/>
                          <a:ea typeface="+mn-ea"/>
                          <a:cs typeface="+mn-cs"/>
                        </a:rPr>
                        <a:t>Tutorial Attendance and Participation</a:t>
                      </a:r>
                      <a:endParaRPr lang="en-CA" sz="2400" dirty="0"/>
                    </a:p>
                  </a:txBody>
                  <a:tcPr/>
                </a:tc>
                <a:tc>
                  <a:txBody>
                    <a:bodyPr/>
                    <a:lstStyle/>
                    <a:p>
                      <a:r>
                        <a:rPr lang="en-CA" sz="2400" dirty="0" smtClean="0"/>
                        <a:t>10%</a:t>
                      </a:r>
                      <a:endParaRPr lang="en-CA" sz="2400" dirty="0"/>
                    </a:p>
                  </a:txBody>
                  <a:tcPr/>
                </a:tc>
                <a:tc>
                  <a:txBody>
                    <a:bodyPr/>
                    <a:lstStyle/>
                    <a:p>
                      <a:r>
                        <a:rPr lang="en-CA" sz="2400" dirty="0" smtClean="0"/>
                        <a:t>Weekly</a:t>
                      </a:r>
                      <a:endParaRPr lang="en-CA" sz="2400" dirty="0"/>
                    </a:p>
                  </a:txBody>
                  <a:tcPr/>
                </a:tc>
              </a:tr>
              <a:tr h="477497">
                <a:tc>
                  <a:txBody>
                    <a:bodyPr/>
                    <a:lstStyle/>
                    <a:p>
                      <a:r>
                        <a:rPr kumimoji="0" lang="en-CA" sz="2400" b="1" kern="1200" dirty="0" smtClean="0">
                          <a:solidFill>
                            <a:schemeClr val="dk1"/>
                          </a:solidFill>
                          <a:latin typeface="+mn-lt"/>
                          <a:ea typeface="+mn-ea"/>
                          <a:cs typeface="+mn-cs"/>
                        </a:rPr>
                        <a:t>Online Participation </a:t>
                      </a:r>
                      <a:endParaRPr lang="en-CA" sz="2400" dirty="0"/>
                    </a:p>
                  </a:txBody>
                  <a:tcPr/>
                </a:tc>
                <a:tc>
                  <a:txBody>
                    <a:bodyPr/>
                    <a:lstStyle/>
                    <a:p>
                      <a:r>
                        <a:rPr lang="en-CA" sz="2400" dirty="0" smtClean="0"/>
                        <a:t>5%</a:t>
                      </a:r>
                      <a:endParaRPr lang="en-CA" sz="2400" dirty="0"/>
                    </a:p>
                  </a:txBody>
                  <a:tcPr/>
                </a:tc>
                <a:tc>
                  <a:txBody>
                    <a:bodyPr/>
                    <a:lstStyle/>
                    <a:p>
                      <a:r>
                        <a:rPr lang="en-CA" sz="2400" dirty="0" smtClean="0"/>
                        <a:t>Ongoing</a:t>
                      </a:r>
                      <a:endParaRPr lang="en-CA" sz="2400" dirty="0"/>
                    </a:p>
                  </a:txBody>
                  <a:tcPr/>
                </a:tc>
              </a:tr>
              <a:tr h="8241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CA" sz="2400" b="1" kern="1200" dirty="0" smtClean="0">
                          <a:solidFill>
                            <a:schemeClr val="dk1"/>
                          </a:solidFill>
                          <a:latin typeface="+mn-lt"/>
                          <a:ea typeface="+mn-ea"/>
                          <a:cs typeface="+mn-cs"/>
                        </a:rPr>
                        <a:t>Critical Thinking Assignments</a:t>
                      </a:r>
                      <a:r>
                        <a:rPr kumimoji="0" lang="en-CA" sz="2400" b="1" kern="1200" baseline="0" dirty="0" smtClean="0">
                          <a:solidFill>
                            <a:schemeClr val="dk1"/>
                          </a:solidFill>
                          <a:latin typeface="+mn-lt"/>
                          <a:ea typeface="+mn-ea"/>
                          <a:cs typeface="+mn-cs"/>
                        </a:rPr>
                        <a:t> I</a:t>
                      </a:r>
                      <a:endParaRPr lang="en-CA" sz="2400" dirty="0" smtClean="0"/>
                    </a:p>
                    <a:p>
                      <a:endParaRPr lang="en-CA" sz="2400" dirty="0"/>
                    </a:p>
                  </a:txBody>
                  <a:tcPr/>
                </a:tc>
                <a:tc>
                  <a:txBody>
                    <a:bodyPr/>
                    <a:lstStyle/>
                    <a:p>
                      <a:r>
                        <a:rPr lang="en-CA" sz="2400" dirty="0" smtClean="0"/>
                        <a:t>12%</a:t>
                      </a:r>
                      <a:endParaRPr lang="en-CA" sz="2400" dirty="0"/>
                    </a:p>
                  </a:txBody>
                  <a:tcPr/>
                </a:tc>
                <a:tc>
                  <a:txBody>
                    <a:bodyPr/>
                    <a:lstStyle/>
                    <a:p>
                      <a:r>
                        <a:rPr lang="en-CA" sz="2400" dirty="0" smtClean="0"/>
                        <a:t>October</a:t>
                      </a:r>
                      <a:r>
                        <a:rPr lang="en-CA" sz="2400" baseline="0" dirty="0" smtClean="0"/>
                        <a:t> 9</a:t>
                      </a:r>
                      <a:r>
                        <a:rPr lang="en-CA" sz="2400" baseline="30000" dirty="0" smtClean="0"/>
                        <a:t>th</a:t>
                      </a:r>
                      <a:r>
                        <a:rPr lang="en-CA" sz="2400" baseline="0" dirty="0" smtClean="0"/>
                        <a:t> </a:t>
                      </a:r>
                      <a:endParaRPr lang="en-CA" sz="2400" dirty="0"/>
                    </a:p>
                  </a:txBody>
                  <a:tcPr/>
                </a:tc>
              </a:tr>
              <a:tr h="824173">
                <a:tc>
                  <a:txBody>
                    <a:bodyPr/>
                    <a:lstStyle/>
                    <a:p>
                      <a:r>
                        <a:rPr kumimoji="0" lang="en-CA" sz="2400" b="1" kern="1200" dirty="0" smtClean="0">
                          <a:solidFill>
                            <a:schemeClr val="dk1"/>
                          </a:solidFill>
                          <a:latin typeface="+mn-lt"/>
                          <a:ea typeface="+mn-ea"/>
                          <a:cs typeface="+mn-cs"/>
                        </a:rPr>
                        <a:t>Midterm</a:t>
                      </a:r>
                      <a:endParaRPr lang="en-CA"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20%</a:t>
                      </a:r>
                    </a:p>
                    <a:p>
                      <a:endParaRPr lang="en-CA"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October</a:t>
                      </a:r>
                      <a:r>
                        <a:rPr lang="en-CA" sz="2400" baseline="0" dirty="0" smtClean="0"/>
                        <a:t> 16</a:t>
                      </a:r>
                      <a:r>
                        <a:rPr lang="en-CA" sz="2400" baseline="30000" dirty="0" smtClean="0"/>
                        <a:t>th</a:t>
                      </a:r>
                      <a:r>
                        <a:rPr lang="en-CA" sz="2400" baseline="0" dirty="0" smtClean="0"/>
                        <a:t> </a:t>
                      </a:r>
                      <a:endParaRPr lang="en-CA" sz="2400" dirty="0" smtClean="0"/>
                    </a:p>
                    <a:p>
                      <a:endParaRPr lang="en-CA" sz="2400" dirty="0"/>
                    </a:p>
                  </a:txBody>
                  <a:tcPr/>
                </a:tc>
              </a:tr>
              <a:tr h="8396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CA" sz="2400" b="1" kern="1200" dirty="0" smtClean="0">
                          <a:solidFill>
                            <a:schemeClr val="dk1"/>
                          </a:solidFill>
                          <a:latin typeface="+mn-lt"/>
                          <a:ea typeface="+mn-ea"/>
                          <a:cs typeface="+mn-cs"/>
                        </a:rPr>
                        <a:t>Critical Thinking Assignments</a:t>
                      </a:r>
                      <a:r>
                        <a:rPr kumimoji="0" lang="en-CA" sz="2400" b="1" kern="1200" baseline="0" dirty="0" smtClean="0">
                          <a:solidFill>
                            <a:schemeClr val="dk1"/>
                          </a:solidFill>
                          <a:latin typeface="+mn-lt"/>
                          <a:ea typeface="+mn-ea"/>
                          <a:cs typeface="+mn-cs"/>
                        </a:rPr>
                        <a:t> II</a:t>
                      </a:r>
                      <a:endParaRPr lang="en-CA" sz="2400" dirty="0" smtClean="0"/>
                    </a:p>
                  </a:txBody>
                  <a:tcPr/>
                </a:tc>
                <a:tc>
                  <a:txBody>
                    <a:bodyPr/>
                    <a:lstStyle/>
                    <a:p>
                      <a:r>
                        <a:rPr lang="en-CA" sz="2400" dirty="0" smtClean="0"/>
                        <a:t>18%</a:t>
                      </a:r>
                      <a:endParaRPr lang="en-CA" sz="2400" dirty="0"/>
                    </a:p>
                  </a:txBody>
                  <a:tcPr/>
                </a:tc>
                <a:tc>
                  <a:txBody>
                    <a:bodyPr/>
                    <a:lstStyle/>
                    <a:p>
                      <a:r>
                        <a:rPr lang="en-CA" sz="2400" dirty="0" smtClean="0"/>
                        <a:t>November</a:t>
                      </a:r>
                      <a:r>
                        <a:rPr lang="en-CA" sz="2400" baseline="0" dirty="0" smtClean="0"/>
                        <a:t> 13</a:t>
                      </a:r>
                      <a:r>
                        <a:rPr lang="en-CA" sz="2400" baseline="30000" dirty="0" smtClean="0"/>
                        <a:t>th</a:t>
                      </a:r>
                      <a:r>
                        <a:rPr lang="en-CA" sz="2400" baseline="0" dirty="0" smtClean="0"/>
                        <a:t> </a:t>
                      </a:r>
                    </a:p>
                  </a:txBody>
                  <a:tcPr/>
                </a:tc>
              </a:tr>
              <a:tr h="1190427">
                <a:tc>
                  <a:txBody>
                    <a:bodyPr/>
                    <a:lstStyle/>
                    <a:p>
                      <a:r>
                        <a:rPr kumimoji="0" lang="en-CA" sz="2400" b="1" kern="1200" dirty="0" smtClean="0">
                          <a:solidFill>
                            <a:schemeClr val="dk1"/>
                          </a:solidFill>
                          <a:latin typeface="+mn-lt"/>
                          <a:ea typeface="+mn-ea"/>
                          <a:cs typeface="+mn-cs"/>
                        </a:rPr>
                        <a:t>Final Exam</a:t>
                      </a:r>
                      <a:endParaRPr lang="en-CA" sz="2400" dirty="0"/>
                    </a:p>
                  </a:txBody>
                  <a:tcPr/>
                </a:tc>
                <a:tc>
                  <a:txBody>
                    <a:bodyPr/>
                    <a:lstStyle/>
                    <a:p>
                      <a:r>
                        <a:rPr lang="en-CA" sz="2400" dirty="0" smtClean="0"/>
                        <a:t>35%</a:t>
                      </a:r>
                      <a:endParaRPr lang="en-CA" sz="2400" dirty="0"/>
                    </a:p>
                  </a:txBody>
                  <a:tcPr/>
                </a:tc>
                <a:tc>
                  <a:txBody>
                    <a:bodyPr/>
                    <a:lstStyle/>
                    <a:p>
                      <a:r>
                        <a:rPr lang="en-CA" sz="2400" baseline="0" dirty="0" smtClean="0"/>
                        <a:t>Formal Exam Period between December 6-19</a:t>
                      </a:r>
                      <a:endParaRPr lang="en-CA" sz="2400" dirty="0"/>
                    </a:p>
                  </a:txBody>
                  <a:tcPr/>
                </a:tc>
              </a:tr>
            </a:tbl>
          </a:graphicData>
        </a:graphic>
      </p:graphicFrame>
    </p:spTree>
    <p:extLst>
      <p:ext uri="{BB962C8B-B14F-4D97-AF65-F5344CB8AC3E}">
        <p14:creationId xmlns:p14="http://schemas.microsoft.com/office/powerpoint/2010/main" val="422924224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solidFill>
                  <a:schemeClr val="tx1"/>
                </a:solidFill>
              </a:rPr>
              <a:t>TAs and tutorial groups</a:t>
            </a:r>
            <a:endParaRPr lang="en-CA" dirty="0">
              <a:solidFill>
                <a:schemeClr val="tx1"/>
              </a:solidFill>
            </a:endParaRPr>
          </a:p>
        </p:txBody>
      </p:sp>
      <p:sp>
        <p:nvSpPr>
          <p:cNvPr id="3" name="Content Placeholder 2"/>
          <p:cNvSpPr>
            <a:spLocks noGrp="1"/>
          </p:cNvSpPr>
          <p:nvPr>
            <p:ph idx="1"/>
          </p:nvPr>
        </p:nvSpPr>
        <p:spPr/>
        <p:txBody>
          <a:bodyPr>
            <a:normAutofit lnSpcReduction="10000"/>
          </a:bodyPr>
          <a:lstStyle/>
          <a:p>
            <a:r>
              <a:rPr lang="en-CA" dirty="0" smtClean="0"/>
              <a:t>The room number of your tutorial is available on Carleton Central.  </a:t>
            </a:r>
          </a:p>
          <a:p>
            <a:r>
              <a:rPr lang="en-CA" dirty="0" smtClean="0"/>
              <a:t>It is very important that you check which group you enrolled in and attend only that group.  If you do not attend your assigned group, you will not get the participation marks for tutorial attendance.</a:t>
            </a:r>
          </a:p>
          <a:p>
            <a:endParaRPr lang="en-CA" dirty="0" smtClean="0"/>
          </a:p>
          <a:p>
            <a:r>
              <a:rPr lang="en-CA" dirty="0" smtClean="0"/>
              <a:t>Plan for tutorials to start next week.</a:t>
            </a:r>
          </a:p>
          <a:p>
            <a:endParaRPr lang="en-CA" dirty="0"/>
          </a:p>
        </p:txBody>
      </p:sp>
    </p:spTree>
    <p:extLst>
      <p:ext uri="{BB962C8B-B14F-4D97-AF65-F5344CB8AC3E}">
        <p14:creationId xmlns:p14="http://schemas.microsoft.com/office/powerpoint/2010/main" val="2862098238"/>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CA" dirty="0" smtClean="0"/>
              <a:t>Paul Menton Deadlines and Contact Information</a:t>
            </a:r>
            <a:endParaRPr lang="en-CA" dirty="0"/>
          </a:p>
        </p:txBody>
      </p:sp>
      <p:sp>
        <p:nvSpPr>
          <p:cNvPr id="8195" name="Content Placeholder 2"/>
          <p:cNvSpPr>
            <a:spLocks noGrp="1"/>
          </p:cNvSpPr>
          <p:nvPr>
            <p:ph sz="quarter" idx="1"/>
          </p:nvPr>
        </p:nvSpPr>
        <p:spPr/>
        <p:txBody>
          <a:bodyPr>
            <a:normAutofit fontScale="92500" lnSpcReduction="20000"/>
          </a:bodyPr>
          <a:lstStyle/>
          <a:p>
            <a:r>
              <a:rPr lang="en-CA" dirty="0" smtClean="0"/>
              <a:t>Is responsible for the coordination of academic accommodations and support services for students with disabilities.</a:t>
            </a:r>
            <a:endParaRPr lang="en-CA" b="1" dirty="0" smtClean="0"/>
          </a:p>
          <a:p>
            <a:r>
              <a:rPr lang="en-CA" b="1" dirty="0" smtClean="0"/>
              <a:t>In-class tests— </a:t>
            </a:r>
            <a:r>
              <a:rPr lang="en-CA" dirty="0" smtClean="0"/>
              <a:t>Request submitted PMC two weeks before the first in-class scheduled test, midterm, or exam.</a:t>
            </a:r>
          </a:p>
          <a:p>
            <a:r>
              <a:rPr lang="en-CA" b="1" dirty="0" smtClean="0"/>
              <a:t>Formal— </a:t>
            </a:r>
            <a:r>
              <a:rPr lang="en-CA" dirty="0" smtClean="0"/>
              <a:t>November </a:t>
            </a:r>
            <a:r>
              <a:rPr lang="en-CA" dirty="0"/>
              <a:t>11, 2011</a:t>
            </a:r>
            <a:r>
              <a:rPr lang="en-CA" b="1" dirty="0"/>
              <a:t>.  </a:t>
            </a:r>
            <a:endParaRPr lang="en-CA" dirty="0"/>
          </a:p>
          <a:p>
            <a:r>
              <a:rPr lang="en-CA" dirty="0" smtClean="0"/>
              <a:t>500 University Centre (top floor)</a:t>
            </a:r>
          </a:p>
          <a:p>
            <a:r>
              <a:rPr lang="en-CA" dirty="0" smtClean="0">
                <a:hlinkClick r:id="rId3"/>
              </a:rPr>
              <a:t>pmc@carleton.ca</a:t>
            </a:r>
            <a:r>
              <a:rPr lang="en-CA" dirty="0" smtClean="0"/>
              <a:t> </a:t>
            </a:r>
          </a:p>
          <a:p>
            <a:r>
              <a:rPr lang="en-CA" dirty="0" smtClean="0"/>
              <a:t>613-520-6608</a:t>
            </a:r>
          </a:p>
          <a:p>
            <a:endParaRPr lang="en-CA" dirty="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t>Volunteer Notetakers</a:t>
            </a:r>
            <a:endParaRPr lang="en-CA" dirty="0" smtClean="0"/>
          </a:p>
        </p:txBody>
      </p:sp>
      <p:sp>
        <p:nvSpPr>
          <p:cNvPr id="3" name="Content Placeholder 2"/>
          <p:cNvSpPr>
            <a:spLocks noGrp="1"/>
          </p:cNvSpPr>
          <p:nvPr>
            <p:ph sz="quarter" idx="1"/>
          </p:nvPr>
        </p:nvSpPr>
        <p:spPr>
          <a:xfrm>
            <a:off x="612648" y="1600200"/>
            <a:ext cx="8102756" cy="4972072"/>
          </a:xfrm>
        </p:spPr>
        <p:txBody>
          <a:bodyPr>
            <a:normAutofit fontScale="85000" lnSpcReduction="20000"/>
          </a:bodyPr>
          <a:lstStyle/>
          <a:p>
            <a:r>
              <a:rPr lang="en-US" dirty="0" smtClean="0"/>
              <a:t>The Paul </a:t>
            </a:r>
            <a:r>
              <a:rPr lang="en-US" dirty="0" err="1" smtClean="0"/>
              <a:t>Menton</a:t>
            </a:r>
            <a:r>
              <a:rPr lang="en-US" dirty="0" smtClean="0"/>
              <a:t> Centre is looking for a Volunteer </a:t>
            </a:r>
            <a:r>
              <a:rPr lang="en-US" dirty="0" err="1" smtClean="0"/>
              <a:t>Notetaker</a:t>
            </a:r>
            <a:r>
              <a:rPr lang="en-US" dirty="0" smtClean="0"/>
              <a:t> for this class. The criteria includes: </a:t>
            </a:r>
          </a:p>
          <a:p>
            <a:pPr lvl="1"/>
            <a:r>
              <a:rPr lang="en-US" dirty="0" smtClean="0"/>
              <a:t>Attending all assigned classes </a:t>
            </a:r>
          </a:p>
          <a:p>
            <a:pPr lvl="1"/>
            <a:r>
              <a:rPr lang="en-US" dirty="0" smtClean="0"/>
              <a:t>Taking complete and legible notes </a:t>
            </a:r>
          </a:p>
          <a:p>
            <a:pPr lvl="1"/>
            <a:r>
              <a:rPr lang="en-US" dirty="0" smtClean="0"/>
              <a:t>Typing up lecture notes and submitting them electronically within 48-hours after each class </a:t>
            </a:r>
          </a:p>
          <a:p>
            <a:pPr lvl="1"/>
            <a:r>
              <a:rPr lang="en-US" dirty="0" smtClean="0"/>
              <a:t>Maintain confidentiality </a:t>
            </a:r>
          </a:p>
          <a:p>
            <a:r>
              <a:rPr lang="en-US" dirty="0" smtClean="0"/>
              <a:t>Email: volunteer_notetaking@carleton.ca or stop by the </a:t>
            </a:r>
            <a:r>
              <a:rPr lang="en-US" dirty="0" err="1" smtClean="0"/>
              <a:t>Notetaking</a:t>
            </a:r>
            <a:r>
              <a:rPr lang="en-US" dirty="0" smtClean="0"/>
              <a:t> Office located in 501 B University Centre. </a:t>
            </a:r>
          </a:p>
          <a:p>
            <a:pPr>
              <a:buNone/>
            </a:pPr>
            <a:r>
              <a:rPr lang="en-US" dirty="0" smtClean="0"/>
              <a:t>	Volunteers who successfully complete the term will receive volunteer certificates from the Paul </a:t>
            </a:r>
            <a:r>
              <a:rPr lang="en-US" dirty="0" err="1" smtClean="0"/>
              <a:t>Menton</a:t>
            </a:r>
            <a:r>
              <a:rPr lang="en-US" dirty="0" smtClean="0"/>
              <a:t> Centre. </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itle 1"/>
          <p:cNvSpPr>
            <a:spLocks noGrp="1"/>
          </p:cNvSpPr>
          <p:nvPr>
            <p:ph type="title"/>
          </p:nvPr>
        </p:nvSpPr>
        <p:spPr/>
        <p:txBody>
          <a:bodyPr/>
          <a:lstStyle/>
          <a:p>
            <a:r>
              <a:rPr lang="en-CA" smtClean="0"/>
              <a:t>Library Learning Commons</a:t>
            </a:r>
            <a:endParaRPr lang="en-CA" dirty="0" smtClean="0"/>
          </a:p>
        </p:txBody>
      </p:sp>
      <p:sp>
        <p:nvSpPr>
          <p:cNvPr id="9218" name="Content Placeholder 2"/>
          <p:cNvSpPr>
            <a:spLocks noGrp="1"/>
          </p:cNvSpPr>
          <p:nvPr>
            <p:ph sz="quarter" idx="1"/>
          </p:nvPr>
        </p:nvSpPr>
        <p:spPr/>
        <p:txBody>
          <a:bodyPr>
            <a:normAutofit lnSpcReduction="10000"/>
          </a:bodyPr>
          <a:lstStyle/>
          <a:p>
            <a:r>
              <a:rPr lang="en-CA" dirty="0" smtClean="0"/>
              <a:t>One-stop study-shop that combines research, IT and learning support services in one location:</a:t>
            </a:r>
          </a:p>
          <a:p>
            <a:pPr lvl="1"/>
            <a:r>
              <a:rPr lang="en-CA" dirty="0" smtClean="0"/>
              <a:t>Research </a:t>
            </a:r>
          </a:p>
          <a:p>
            <a:pPr lvl="1"/>
            <a:r>
              <a:rPr lang="en-CA" dirty="0" smtClean="0"/>
              <a:t>Study Skills</a:t>
            </a:r>
          </a:p>
          <a:p>
            <a:pPr lvl="1"/>
            <a:r>
              <a:rPr lang="en-CA" dirty="0" smtClean="0"/>
              <a:t>Writing help</a:t>
            </a:r>
          </a:p>
          <a:p>
            <a:pPr lvl="1"/>
            <a:r>
              <a:rPr lang="en-CA" dirty="0" smtClean="0"/>
              <a:t>Computer problems</a:t>
            </a:r>
          </a:p>
          <a:p>
            <a:r>
              <a:rPr lang="en-CA" dirty="0" smtClean="0"/>
              <a:t>Desks located on the first and fourth floor of the Library.</a:t>
            </a:r>
          </a:p>
          <a:p>
            <a:endParaRPr lang="en-CA" dirty="0" smtClean="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Other Useful Services:</a:t>
            </a:r>
            <a:endParaRPr lang="en-CA" dirty="0"/>
          </a:p>
        </p:txBody>
      </p:sp>
      <p:sp>
        <p:nvSpPr>
          <p:cNvPr id="3" name="Content Placeholder 2"/>
          <p:cNvSpPr>
            <a:spLocks noGrp="1"/>
          </p:cNvSpPr>
          <p:nvPr>
            <p:ph sz="quarter" idx="1"/>
          </p:nvPr>
        </p:nvSpPr>
        <p:spPr/>
        <p:txBody>
          <a:bodyPr>
            <a:normAutofit fontScale="92500" lnSpcReduction="20000"/>
          </a:bodyPr>
          <a:lstStyle/>
          <a:p>
            <a:r>
              <a:rPr lang="en-CA" dirty="0" smtClean="0"/>
              <a:t>Health and Counselling (located in the Carleton Technology and Training Centre)</a:t>
            </a:r>
          </a:p>
          <a:p>
            <a:r>
              <a:rPr lang="en-CA" dirty="0" smtClean="0"/>
              <a:t>Learning Support Services (4th floor of the </a:t>
            </a:r>
            <a:r>
              <a:rPr lang="en-CA" dirty="0" err="1" smtClean="0"/>
              <a:t>MacOdrum</a:t>
            </a:r>
            <a:r>
              <a:rPr lang="en-CA" dirty="0" smtClean="0"/>
              <a:t> Library)</a:t>
            </a:r>
          </a:p>
          <a:p>
            <a:r>
              <a:rPr lang="en-CA" dirty="0" smtClean="0"/>
              <a:t>Student Academic Success Centre (SASC) (302 Tory Building)</a:t>
            </a:r>
          </a:p>
          <a:p>
            <a:r>
              <a:rPr lang="en-CA" dirty="0" smtClean="0"/>
              <a:t>The Writing Tutorial Service (WTS) (4th floor of the </a:t>
            </a:r>
            <a:r>
              <a:rPr lang="en-CA" dirty="0" err="1" smtClean="0"/>
              <a:t>MacOdrum</a:t>
            </a:r>
            <a:r>
              <a:rPr lang="en-CA" dirty="0" smtClean="0"/>
              <a:t> Library)</a:t>
            </a:r>
          </a:p>
          <a:p>
            <a:r>
              <a:rPr lang="en-CA" dirty="0" smtClean="0"/>
              <a:t>The International Student Services Office (ISSO) (128 University Centre)</a:t>
            </a:r>
            <a:endParaRPr lang="en-CA"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CA" dirty="0" smtClean="0"/>
              <a:t>Other Stuff</a:t>
            </a:r>
          </a:p>
        </p:txBody>
      </p:sp>
      <p:sp>
        <p:nvSpPr>
          <p:cNvPr id="3" name="Content Placeholder 2"/>
          <p:cNvSpPr>
            <a:spLocks noGrp="1"/>
          </p:cNvSpPr>
          <p:nvPr>
            <p:ph sz="quarter" idx="1"/>
          </p:nvPr>
        </p:nvSpPr>
        <p:spPr/>
        <p:txBody>
          <a:bodyPr>
            <a:normAutofit fontScale="85000" lnSpcReduction="20000"/>
          </a:bodyPr>
          <a:lstStyle/>
          <a:p>
            <a:r>
              <a:rPr lang="en-CA" dirty="0" smtClean="0"/>
              <a:t>The full syllabus (with information about accommodations, academic honesty, grades etc) is on WebCt;</a:t>
            </a:r>
          </a:p>
          <a:p>
            <a:r>
              <a:rPr lang="en-CA" dirty="0" smtClean="0"/>
              <a:t>PLEASE read the syllabus!  Everything you need is there.</a:t>
            </a:r>
          </a:p>
          <a:p>
            <a:r>
              <a:rPr lang="en-CA" dirty="0" smtClean="0"/>
              <a:t>PLEASE check WebCT regularly;</a:t>
            </a:r>
          </a:p>
          <a:p>
            <a:r>
              <a:rPr lang="en-CA" dirty="0" smtClean="0"/>
              <a:t>Please do not record the lecture unless you discuss it with me;</a:t>
            </a:r>
          </a:p>
          <a:p>
            <a:r>
              <a:rPr lang="en-CA" dirty="0" smtClean="0"/>
              <a:t>Please turn off all cell phones, PDAs, MP3 or other music players and similar devices and place them out of sight for the duration of the class;</a:t>
            </a:r>
          </a:p>
          <a:p>
            <a:endParaRPr lang="en-CA"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p:txBody>
          <a:bodyPr/>
          <a:lstStyle/>
          <a:p>
            <a:r>
              <a:rPr lang="en-CA" dirty="0" smtClean="0"/>
              <a:t>WebCT</a:t>
            </a:r>
          </a:p>
        </p:txBody>
      </p:sp>
      <p:sp>
        <p:nvSpPr>
          <p:cNvPr id="14338" name="Content Placeholder 2"/>
          <p:cNvSpPr>
            <a:spLocks noGrp="1"/>
          </p:cNvSpPr>
          <p:nvPr>
            <p:ph sz="quarter" idx="1"/>
          </p:nvPr>
        </p:nvSpPr>
        <p:spPr/>
        <p:txBody>
          <a:bodyPr rtlCol="0">
            <a:normAutofit fontScale="85000" lnSpcReduction="20000"/>
          </a:bodyPr>
          <a:lstStyle/>
          <a:p>
            <a:pPr fontAlgn="auto">
              <a:spcAft>
                <a:spcPts val="0"/>
              </a:spcAft>
              <a:defRPr/>
            </a:pPr>
            <a:r>
              <a:rPr lang="en-CA" dirty="0" smtClean="0"/>
              <a:t>Syllabus</a:t>
            </a:r>
          </a:p>
          <a:p>
            <a:pPr fontAlgn="auto">
              <a:spcAft>
                <a:spcPts val="0"/>
              </a:spcAft>
              <a:defRPr/>
            </a:pPr>
            <a:r>
              <a:rPr lang="en-CA" dirty="0" smtClean="0"/>
              <a:t>Announcements </a:t>
            </a:r>
          </a:p>
          <a:p>
            <a:pPr fontAlgn="auto">
              <a:spcAft>
                <a:spcPts val="0"/>
              </a:spcAft>
              <a:defRPr/>
            </a:pPr>
            <a:r>
              <a:rPr lang="en-CA" dirty="0" smtClean="0"/>
              <a:t>Contact with Me</a:t>
            </a:r>
          </a:p>
          <a:p>
            <a:pPr fontAlgn="auto">
              <a:spcAft>
                <a:spcPts val="0"/>
              </a:spcAft>
              <a:defRPr/>
            </a:pPr>
            <a:r>
              <a:rPr lang="en-CA" dirty="0" smtClean="0"/>
              <a:t>Discussion Board (5%)</a:t>
            </a:r>
          </a:p>
          <a:p>
            <a:pPr fontAlgn="auto">
              <a:spcAft>
                <a:spcPts val="0"/>
              </a:spcAft>
              <a:defRPr/>
            </a:pPr>
            <a:r>
              <a:rPr lang="en-CA" dirty="0" smtClean="0"/>
              <a:t>Connection with Peers</a:t>
            </a:r>
          </a:p>
          <a:p>
            <a:pPr fontAlgn="auto">
              <a:spcAft>
                <a:spcPts val="0"/>
              </a:spcAft>
              <a:defRPr/>
            </a:pPr>
            <a:r>
              <a:rPr lang="en-CA" dirty="0" smtClean="0"/>
              <a:t>PowerPoint Slides</a:t>
            </a:r>
          </a:p>
          <a:p>
            <a:pPr fontAlgn="auto">
              <a:spcAft>
                <a:spcPts val="0"/>
              </a:spcAft>
              <a:defRPr/>
            </a:pPr>
            <a:r>
              <a:rPr lang="en-CA" dirty="0" smtClean="0"/>
              <a:t>Some readings</a:t>
            </a:r>
          </a:p>
          <a:p>
            <a:pPr fontAlgn="auto">
              <a:spcAft>
                <a:spcPts val="0"/>
              </a:spcAft>
              <a:defRPr/>
            </a:pPr>
            <a:r>
              <a:rPr lang="en-CA" dirty="0" smtClean="0"/>
              <a:t>Other academic resources</a:t>
            </a:r>
          </a:p>
          <a:p>
            <a:pPr fontAlgn="auto">
              <a:spcAft>
                <a:spcPts val="0"/>
              </a:spcAft>
              <a:defRPr/>
            </a:pPr>
            <a:r>
              <a:rPr lang="en-CA" dirty="0" smtClean="0"/>
              <a:t>Grades </a:t>
            </a:r>
          </a:p>
          <a:p>
            <a:pPr fontAlgn="auto">
              <a:spcAft>
                <a:spcPts val="0"/>
              </a:spcAft>
              <a:defRPr/>
            </a:pPr>
            <a:r>
              <a:rPr lang="en-CA" dirty="0" smtClean="0"/>
              <a:t>Other interesting and useful resources</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p:txBody>
          <a:bodyPr/>
          <a:lstStyle/>
          <a:p>
            <a:r>
              <a:rPr lang="en-CA" dirty="0" smtClean="0"/>
              <a:t>WebCT</a:t>
            </a:r>
          </a:p>
        </p:txBody>
      </p:sp>
      <p:sp>
        <p:nvSpPr>
          <p:cNvPr id="13314" name="Content Placeholder 2"/>
          <p:cNvSpPr>
            <a:spLocks noGrp="1"/>
          </p:cNvSpPr>
          <p:nvPr>
            <p:ph sz="quarter" idx="1"/>
          </p:nvPr>
        </p:nvSpPr>
        <p:spPr/>
        <p:txBody>
          <a:bodyPr rtlCol="0">
            <a:normAutofit lnSpcReduction="10000"/>
          </a:bodyPr>
          <a:lstStyle/>
          <a:p>
            <a:pPr fontAlgn="auto">
              <a:spcAft>
                <a:spcPts val="0"/>
              </a:spcAft>
              <a:defRPr/>
            </a:pPr>
            <a:r>
              <a:rPr lang="en-CA" dirty="0" smtClean="0"/>
              <a:t>Any problems or questions can be answered by Carleton’s Computing Services (CCS) at (613) 520-3700</a:t>
            </a:r>
          </a:p>
          <a:p>
            <a:pPr fontAlgn="auto">
              <a:spcAft>
                <a:spcPts val="0"/>
              </a:spcAft>
              <a:defRPr/>
            </a:pPr>
            <a:endParaRPr lang="en-CA" dirty="0" smtClean="0"/>
          </a:p>
          <a:p>
            <a:pPr fontAlgn="auto">
              <a:spcAft>
                <a:spcPts val="0"/>
              </a:spcAft>
              <a:defRPr/>
            </a:pPr>
            <a:r>
              <a:rPr lang="en-CA" dirty="0" smtClean="0"/>
              <a:t>Email </a:t>
            </a:r>
            <a:r>
              <a:rPr lang="en-CA" dirty="0" smtClean="0">
                <a:hlinkClick r:id="rId3"/>
              </a:rPr>
              <a:t>ccs_service_desk@carleton.ca</a:t>
            </a:r>
            <a:r>
              <a:rPr lang="en-CA" dirty="0" smtClean="0"/>
              <a:t>.</a:t>
            </a:r>
          </a:p>
          <a:p>
            <a:pPr fontAlgn="auto">
              <a:spcAft>
                <a:spcPts val="0"/>
              </a:spcAft>
              <a:defRPr/>
            </a:pPr>
            <a:endParaRPr lang="en-CA" dirty="0" smtClean="0"/>
          </a:p>
          <a:p>
            <a:pPr fontAlgn="auto">
              <a:spcAft>
                <a:spcPts val="0"/>
              </a:spcAft>
              <a:defRPr/>
            </a:pPr>
            <a:r>
              <a:rPr lang="en-CA" dirty="0" smtClean="0"/>
              <a:t>If you have problems downloading files from WebCT check the FAQ sections for tips or contact CCS.</a:t>
            </a:r>
          </a:p>
          <a:p>
            <a:pPr fontAlgn="auto">
              <a:spcAft>
                <a:spcPts val="0"/>
              </a:spcAft>
              <a:defRPr/>
            </a:pPr>
            <a:endParaRPr lang="en-CA" dirty="0" smtClean="0"/>
          </a:p>
          <a:p>
            <a:pPr fontAlgn="auto">
              <a:spcAft>
                <a:spcPts val="0"/>
              </a:spcAft>
              <a:defRPr/>
            </a:pPr>
            <a:endParaRPr lang="en-CA"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endParaRPr lang="en-CA"/>
          </a:p>
        </p:txBody>
      </p:sp>
      <p:sp>
        <p:nvSpPr>
          <p:cNvPr id="2" name="Title 1"/>
          <p:cNvSpPr>
            <a:spLocks noGrp="1"/>
          </p:cNvSpPr>
          <p:nvPr>
            <p:ph type="title"/>
          </p:nvPr>
        </p:nvSpPr>
        <p:spPr/>
        <p:txBody>
          <a:bodyPr/>
          <a:lstStyle/>
          <a:p>
            <a:r>
              <a:rPr lang="en-CA" dirty="0" smtClean="0">
                <a:solidFill>
                  <a:schemeClr val="tx1"/>
                </a:solidFill>
              </a:rPr>
              <a:t>What will we be studying?</a:t>
            </a:r>
            <a:endParaRPr lang="en-CA" dirty="0">
              <a:solidFill>
                <a:schemeClr val="tx1"/>
              </a:solidFill>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CA"/>
          </a:p>
        </p:txBody>
      </p:sp>
      <p:sp>
        <p:nvSpPr>
          <p:cNvPr id="4" name="Title 3"/>
          <p:cNvSpPr>
            <a:spLocks noGrp="1"/>
          </p:cNvSpPr>
          <p:nvPr>
            <p:ph type="title"/>
          </p:nvPr>
        </p:nvSpPr>
        <p:spPr/>
        <p:txBody>
          <a:bodyPr>
            <a:normAutofit fontScale="90000"/>
          </a:bodyPr>
          <a:lstStyle/>
          <a:p>
            <a:r>
              <a:rPr lang="en-CA" dirty="0" smtClean="0">
                <a:solidFill>
                  <a:schemeClr val="tx1"/>
                </a:solidFill>
              </a:rPr>
              <a:t>PART I: THE FOUNTATIONS OF SOCIOLOGY</a:t>
            </a:r>
            <a:endParaRPr lang="en-CA" dirty="0">
              <a:solidFill>
                <a:schemeClr val="tx1"/>
              </a:solidFill>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What is Sociology and Where Did it Come From? (weeks 2 and 3)</a:t>
            </a:r>
            <a:endParaRPr lang="en-CA" dirty="0"/>
          </a:p>
        </p:txBody>
      </p:sp>
      <p:sp>
        <p:nvSpPr>
          <p:cNvPr id="3" name="Content Placeholder 2"/>
          <p:cNvSpPr>
            <a:spLocks noGrp="1"/>
          </p:cNvSpPr>
          <p:nvPr>
            <p:ph sz="quarter" idx="1"/>
          </p:nvPr>
        </p:nvSpPr>
        <p:spPr/>
        <p:txBody>
          <a:bodyPr>
            <a:normAutofit fontScale="92500" lnSpcReduction="10000"/>
          </a:bodyPr>
          <a:lstStyle/>
          <a:p>
            <a:endParaRPr lang="en-CA" dirty="0" smtClean="0"/>
          </a:p>
          <a:p>
            <a:r>
              <a:rPr lang="en-CA" dirty="0" smtClean="0"/>
              <a:t>The beginnings of sociology, how it came to be and how we do it</a:t>
            </a:r>
          </a:p>
          <a:p>
            <a:pPr lvl="1"/>
            <a:r>
              <a:rPr lang="en-CA" dirty="0" smtClean="0"/>
              <a:t>Sociological Imagination</a:t>
            </a:r>
          </a:p>
          <a:p>
            <a:r>
              <a:rPr lang="en-CA" dirty="0" smtClean="0"/>
              <a:t>The founders and influential thinkers of sociology</a:t>
            </a:r>
          </a:p>
          <a:p>
            <a:endParaRPr lang="en-CA" dirty="0" smtClean="0"/>
          </a:p>
        </p:txBody>
      </p:sp>
      <p:pic>
        <p:nvPicPr>
          <p:cNvPr id="4098" name="Picture 2"/>
          <p:cNvPicPr>
            <a:picLocks noGrp="1" noChangeAspect="1" noChangeArrowheads="1"/>
          </p:cNvPicPr>
          <p:nvPr>
            <p:ph sz="quarter" idx="2"/>
          </p:nvPr>
        </p:nvPicPr>
        <p:blipFill>
          <a:blip r:embed="rId3"/>
          <a:stretch>
            <a:fillRect/>
          </a:stretch>
        </p:blipFill>
        <p:spPr bwMode="auto">
          <a:xfrm>
            <a:off x="4845050" y="1595993"/>
            <a:ext cx="3886200" cy="4558189"/>
          </a:xfrm>
          <a:prstGeom prst="rect">
            <a:avLst/>
          </a:prstGeom>
          <a:noFill/>
          <a:ln w="9525">
            <a:noFill/>
            <a:miter lim="800000"/>
            <a:headEnd/>
            <a:tailEnd/>
          </a:ln>
          <a:effectLst/>
        </p:spPr>
      </p:pic>
      <p:sp>
        <p:nvSpPr>
          <p:cNvPr id="7" name="Text Placeholder 6"/>
          <p:cNvSpPr>
            <a:spLocks noGrp="1"/>
          </p:cNvSpPr>
          <p:nvPr>
            <p:ph type="body" sz="quarter" idx="4294967295"/>
          </p:nvPr>
        </p:nvSpPr>
        <p:spPr>
          <a:xfrm>
            <a:off x="5000628" y="6218237"/>
            <a:ext cx="3886200" cy="639763"/>
          </a:xfrm>
          <a:solidFill>
            <a:srgbClr val="FFFFFF"/>
          </a:solidFill>
        </p:spPr>
        <p:txBody>
          <a:bodyPr/>
          <a:lstStyle/>
          <a:p>
            <a:pPr algn="ctr"/>
            <a:r>
              <a:rPr lang="en-CA" dirty="0" smtClean="0"/>
              <a:t>Karl Marx</a:t>
            </a:r>
            <a:endParaRPr lang="en-CA" dirty="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p:spPr>
        <p:txBody>
          <a:bodyPr>
            <a:normAutofit/>
          </a:bodyPr>
          <a:lstStyle/>
          <a:p>
            <a:r>
              <a:rPr lang="en-CA" dirty="0" smtClean="0"/>
              <a:t>What is Culture? (week 4)</a:t>
            </a:r>
            <a:endParaRPr lang="en-CA" dirty="0"/>
          </a:p>
        </p:txBody>
      </p:sp>
      <p:sp>
        <p:nvSpPr>
          <p:cNvPr id="3" name="Content Placeholder 2"/>
          <p:cNvSpPr>
            <a:spLocks noGrp="1"/>
          </p:cNvSpPr>
          <p:nvPr>
            <p:ph sz="half" idx="1"/>
          </p:nvPr>
        </p:nvSpPr>
        <p:spPr>
          <a:xfrm>
            <a:off x="457200" y="1643050"/>
            <a:ext cx="4038600" cy="4483113"/>
          </a:xfrm>
        </p:spPr>
        <p:txBody>
          <a:bodyPr/>
          <a:lstStyle/>
          <a:p>
            <a:endParaRPr lang="en-CA" dirty="0" smtClean="0"/>
          </a:p>
          <a:p>
            <a:pPr lvl="1"/>
            <a:endParaRPr lang="en-CA" dirty="0" smtClean="0"/>
          </a:p>
          <a:p>
            <a:r>
              <a:rPr lang="en-CA" dirty="0" smtClean="0"/>
              <a:t>Theories of culture</a:t>
            </a:r>
          </a:p>
          <a:p>
            <a:r>
              <a:rPr lang="en-CA" dirty="0" smtClean="0"/>
              <a:t>Language</a:t>
            </a:r>
          </a:p>
          <a:p>
            <a:r>
              <a:rPr lang="en-CA" dirty="0" smtClean="0"/>
              <a:t>Cultural Change</a:t>
            </a:r>
          </a:p>
          <a:p>
            <a:r>
              <a:rPr lang="en-CA" dirty="0" smtClean="0"/>
              <a:t>Values and Beliefs</a:t>
            </a:r>
          </a:p>
        </p:txBody>
      </p:sp>
      <p:pic>
        <p:nvPicPr>
          <p:cNvPr id="5123" name="Picture 3"/>
          <p:cNvPicPr>
            <a:picLocks noGrp="1" noChangeAspect="1" noChangeArrowheads="1"/>
          </p:cNvPicPr>
          <p:nvPr>
            <p:ph sz="half" idx="2"/>
          </p:nvPr>
        </p:nvPicPr>
        <p:blipFill>
          <a:blip r:embed="rId3"/>
          <a:srcRect/>
          <a:stretch>
            <a:fillRect/>
          </a:stretch>
        </p:blipFill>
        <p:spPr bwMode="auto">
          <a:xfrm>
            <a:off x="4648200" y="1843881"/>
            <a:ext cx="4038600" cy="4038600"/>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CA" dirty="0" smtClean="0"/>
              <a:t>How do we becomes members of society? (week 4)</a:t>
            </a:r>
            <a:endParaRPr lang="en-CA" dirty="0"/>
          </a:p>
        </p:txBody>
      </p:sp>
      <p:sp>
        <p:nvSpPr>
          <p:cNvPr id="3" name="Content Placeholder 2"/>
          <p:cNvSpPr>
            <a:spLocks noGrp="1"/>
          </p:cNvSpPr>
          <p:nvPr>
            <p:ph sz="half" idx="1"/>
          </p:nvPr>
        </p:nvSpPr>
        <p:spPr/>
        <p:txBody>
          <a:bodyPr/>
          <a:lstStyle/>
          <a:p>
            <a:endParaRPr lang="en-CA" dirty="0" smtClean="0"/>
          </a:p>
          <a:p>
            <a:endParaRPr lang="en-CA" dirty="0" smtClean="0"/>
          </a:p>
          <a:p>
            <a:endParaRPr lang="en-CA" dirty="0"/>
          </a:p>
        </p:txBody>
      </p:sp>
      <p:sp>
        <p:nvSpPr>
          <p:cNvPr id="14338" name="AutoShape 2" descr="data:image/jpeg;base64,/9j/4AAQSkZJRgABAQAAAQABAAD/2wCEAAkGBhQSERQUExQWFBUWFxUWGBgXFBQUFBcUFBUVFBQVFRYXGyYeFxkjGRQUHy8gIycpLCwsFR4xNTAqNSYsLCkBCQoKDgwOGg8PGiokHCQpKSkpKSwqLCwpKSwpKSwsLCwpKSwsLyksKSwpKSksLCksKSksLCwpKSkpLCkpKSwsLv/AABEIALcBFAMBIgACEQEDEQH/xAAcAAABBQEBAQAAAAAAAAAAAAAGAAEDBAUCBwj/xABGEAABAwIEAwYDBQUFBgcBAAABAAIRAyEEBRIxQVFhBiJxgZGhE7HBMkJS0fAHI2JyshSSosLhM4KDw9PxFiQ0s9Li8hX/xAAZAQADAQEBAAAAAAAAAAAAAAABAgMABAX/xAAsEQACAgICAgEDBAEFAQAAAAAAAQIRAyESMQRBURNhcSIykfAFQlKxweEV/9oADAMBAAIRAxEAPwCUBdhINXcLkbLJGTm2f/Aju6pPNVKXbinxY4eirdsG91vihfSnirQHoPaXbSgd9Q8leo9oqDtnrzQNWthGX8kWjJnolHFNIkGysMqDms7LG9wK6KalyY9ItMcFK1VG0lIKaPJm4ouNCkAUOHMhWWhPYo7QpAEzQuwiKOGpPeGiSQBzMAepWfnmfU8JT11Cb2a0faceQ/PgvJO0PamrinuLnEMnu05OkR0485KOzaPUcT22wbDBrtJ/hDndOAhQUu32DJj4vGJLHBvjMWHUrxuSef1XJMfr6lGjHv1PM6bma2va5vMEEeysYSqKjA4cV4DgczfSMscY4i8EbX5r1v8AZ7morUXQbtMFv4ZuPLdB2jaCKR0SMIWz3PRTfUpsdpqT7HiqGGzl5YKb3S4usdlP6m6KrE3HkG8Ji1VDiCxveiwCkwmObU24JrJaJtKYtXYUWIoTxgI7No70paE9Vnw2tkzIlUKOZuc/S1hImNRMIN0FRs0GsTOCs0qakOGlUViGTVqQqj65OynxdHvEKLQlthpHGiTzUzWpwy3JdBiFsJpUqFklbw9PuhJOKAQC7hJoXQCg+yoLdrx3W+KF2tRZ2vb3G/zIYpsVIdCy7LtDDAtFlfwlATtwXGGo9wK1QZddtJxONtphG2popSFmntO9pu0FaVRv7j9ckL4llyo4scZXaKZJyjVMKMkzw13FpbECd1uBqC+zWMZSe51RwYNPHx4DcrZf20w421u6hlv8RCjmioypF8UnKNsIcKLKy0IdwPbPCmxeWfzsIHqJCIcLiGVG6mOa9vNpBHskSGZIF20JBqgzN+mjVdypvPmGmEwDyXtfnLsViHkGWMJawA2gGCbcz9OSoYHs7VqXIIbzIACPeyfZZtNsv7z3CTNwOMDqtfE4YNBsoSyuv0nVDCv9QC0ezDW7m3IWCws6y0U3WuPdG9U7obzkF1lPFOTlsplxxUdAq4LX7N507C121BcbOEmC077eviAq9TCxNuHg3xKjotDi1t52G3HlC7XtHDQfZrQfiarK7GjTpHG5G8qChgKkyWEkGQZC0ewlIlj6NWCWGWw4Hundpi4IPPmig5O3qoqC9D85RTiDuIxNR1FzSx2ojoVi0cTXomwdfp0R0cpHAkLmnksGZk8ynINWUMpzg6B8QODuoK5zftI0AAAk34GFqOwDuaiqZcTy9FthWirUz+nUbSvsyHC4vayjpZs1sOBsCbdFZ/8A5h6eihqZdVaCQGnjBCZGsxe2WdVabaVSlUPfdFjtx/NHuSYt9ahTIEuLRJ4TxWXkPZ2liCHV26oNmxDQR80d4fCtY0NYA0DgBCammG7A3MKBa8h2+6raVq9oB++PgFmJAodrbLoNTMK7IRMb2E+wEksAwFgSTigCE4C6DV1pUWtlEDPa1ncHihulTRZ2lZLR4rDBptFzdNDoEi1hGHSLJn1i28K5QzakGCBJWdjMyB2C7d8Tk1ZcPal2nQWDxlZ9fG6rxc+aznYmStrKcMHAE8/0fkuZz4J0dCgpvZWbgud+vHh9Vw/C72ha1SiGuhp47dBEfkndSkEmxAO5IlsSLnz9Fy8mdfFGHUw0KCliH0nB1NzmO5tJB9t1pvp7nh6gzG44FZ9ZvRMpCOIZdm/2jgkU8VA4CqBDf+I0fZ/mFug3RjnADsPU5FvDkY9oXizcGTHdPkjrsdj3mm7B1SdL2uFJ3Fpgyzw4jwI5J7QvF9mzl+NBcDKuYqiXygMZqaTofZwcQehBg+63afbNjKdrrjSrTO5u9o6xuH0zMAczYLELKbnQHNeelwh/M+0FTEVh8R4psJiJgAc3FXiWggUiTycAQ3xkgT6I8OOxefLRsZvlGqmYEEbfkhXBZaS/XxYQSOgN0X0A8NAeZBhWaeSNhzhYuB9wqxlaaRKUaaZgZDmhGIae8HAuGo2Jb95pHERcdYXomDzXUwu4NJB8kAZbhSK1QOb3rEEcCA0X8THqtnC069NhYCYMzIm5Rx6J530GTcY07LtuJFkHUKldmxJ4XalTxtd0AcDvpsrWcwY1K8xZcmuA0k7C6wqWJrARLT4hQZjVrPY5ndEiJutZrNPBdo6NR5AMcRPHwV3Mca19IaIk8uSAKHZ+tMAgRxhEuEw9VtENIaXCwMkWTY272CTVBL2T/wBnJ5lFjTZA2V130qYGkPPJhvdEdOpiHgd1tERuTqd6D8085bNHozu0g/ejwWTC0M1oBrh+8+ITuTFvRUZUh0NTYpgFzTcpAiY3ss/2YSXOVn92LcSnToUBE6eF1CkyiBrta8tpSOYQSBJujjtdRLqcAEmRshNuXvF9J9E0OhZHNOrpEQuauLT1abvwO9CqhoO/CfQq3N9WT4Lslp94rey0kCOX0Q9h6Tg7Y+hRFlzLGfHl+tioZHovjWy28XsZiBffTcW8o91BUqWI4H6Wt7+ikxNYCCOF7+s+6pPxG07/AOsqBcsssJ5yI8b/AJe64p0mkkm8en6sno637An0XdTCOa0yVOTKxRNgKrdUQFo452kBzTBbDgeouPkhfD4prXSXBamLzP8AdggaidhzP5IqzOir+0TszXpVqmJLiaVR5cC3ZheZ0EcDy5+yHcsrkvDXbETv819AYrCtqsLXtBDgQQbxqEH5rwytgRRrlhEODiwzwMkFXmlRzY3bL78kYXAuEix5ojyrB0QQ6NRAtJsPALIw1YOp7jz2UNHFOZULWuDgINjIvw8QuV3R2pJBFj8VfkFdw2LlrQhipmBJEq3TxUFNidCZVYQfDBD7XIO1iYu2T4gKvhMX8R4DWuDeJJKalmA7p5q6K4aYjaw6zsuhHJNE2Kw7QwODiL8So6FLUyznBV3fEc4NcWtYLjmfNSvbcNLvtbEbhGhCKrrbqdrJAjuxsOcrNZnVT43wyQQW6hG48Vo1HPEBneJJaZtYLOxeDrDW4MaDEE/klplYOKuwlwWFLqYqaxExHHqu6FZr3FodIAueHgsvs3Qa4GmXkVIkt3Gnn6q5iMGcOS1g1F0R4ndU36OcKcpDS0aOBiY4rUGAl0uc53Qnu+ixeztNzWAOiQURPB5gBP62Yw+0VEDRAA3WIQtrPXsOmH6nTe8rH03SsyGpbqwAlTYui1YJrZW/ueZ+iZcZe6GnxPyCSNgAjDY5jxLXA3jzCtNXm3Zn4hrsa6YDtQ6c58oXo7Cla2NZL8MHgnGHbyHonapGrGOBhW/hHouv7Ez8I9ApWrtq1GIBl1P8DfQLA7WYQUvh1GttOhwFt+80+zh5opCr5ngPjUnU5gkWPJwMtPqAg46DF0zznMcVTa7SSXPHddDe4HfhBm5G2y4w+Xuf3gLTHIjy9FHnWBqajTgh5e4kbd55HHpz5QeK3OyuI10tLx3hqDjEd4OsP7pauRtpHfxTZfwGDDaYneFjdo8XbTDvBoN/RELN4VTHUuiknuyrjqgIZiNTSxtGDvqIA+d5WpgMEalTDDVpHxGtfABIDj3SJBG8C4V3FYVjGF0JZfVazSWy4m+xEHhfnK6OW1Rz8NOz1ZjYABJJ4kxJ62sgn9oHZF1X/wAxQE1GjvsG7wNnNHFwFo4iOIuckHzXBXU1ZwptO0fPT8U7TA2m/j5qzha4aJJ8YR9257BCtNegNNTd7BYVObhwD/Y9Dv51TDabu8XHSdnWgjmOYU3FI6oS5Ghgaj9RcRDTtO8cyOC1TU2VGhiS8bW5ldvxIY0kmwUO2UekWcVmOl7GTfc/RE39oENcfwjrwXm9HFF1XUeJ9OQRm3ESwDjCfoSuSOs17V0nNaGkkg3sRtwuqn/i9gmKZJOxL4jqAAVkZrgA8l06XcxsfEcVhYnAVW3sRzG/onUuXsnwUfQb4TPg5zS4OIbyIv52RVRzyi+mQ4kE2gsd8wCPdebYOt8Mw6DG8Xc233m7rdpPrGk6th3MLabSSHOABF7A8HWsOnBLck6GUIsKMiZ/5wPb9gsLSfMEIsxNFrqjCDMLyLBdt3P0iph9Qm7mE646WuR48ETYTtR/Zw2oKpqUnkCD3n0yeD2E6o6t26qqlJdoR4b3Fno9Kla1pVluUg/aLneJt6LJyXPGV5DS2REw7UL8iiVpsqaZFpp0zFzvCNbTGkAQVhjdEmfCaR8QhtqACZichJicrBLOFNvP6BJRUnWSWAeW4PGfBALmjvucBfiIn2RGMSA1pDgSTsFhYvKRUayHABj3OPnCs1MvFOme+BLhczIHipydDx2bOWYwu1Ndu3j0Oy0mlD2UFzHVNbwW93SRtstulUBRjtGapneMxgpU31DcNaTHOFSdnFVtE1nUQGBodGqXx4bSq+fOc+KQ2eDPlyVXPshrii+m+q6zAdPlICNihNg8U2qxr27OAI81Y1ACShbszVdRy9jtLnGO602kk2j+GLqXJsM9+utVJc7vBgJkMsQY6zboB1UsmXjpHf4/hvIuUtL/AJBGj2ldicfVa+4+4OWgnbyJPktKpRfTqa9Q3+yBALXfaPjt6IIwrHYbGA1BBD5PUEmSPIo8zjvUg9psBM8I4KWSK00PGT2n6NGjiBG6z8zzGAQEJ0s/eD05j8lKcy+J94cr2U/psb6iZpnMiAABqJMeChOJJBGtrRpLnEBxLbwBcDvTwVZtEzp1QeBSxdcuGjWHREwAJI5891TSQsYuUi5lvbGqymWuqP7uwDjdvLoRuD6ynxHbrE0i3RVMEFxnvAtOxh0wUJ16+moRE2MjxChxdQvjgAGjxhWjjb2JPIlaNvH9sq9c955I5SY8hssWpjw151Xk+aquraRHHh0TMy1zrzcqqgl2c1yk9I1TnQaLFUMRmJqG5gcB9Sp6PZ+rI7vqLeq18N2RLvtjRyc3vNn+Jp4eieOLekTyZElcpL8GPh3wQi2nWJjwCH8RlLqFQscWug/dM/8AY9ESZa0VBI8+crlzJxZ0YWpI5OEc4qrjmFrmtbTdUJvYCLc+nVETMLAk2A5oYzntBD9FIvJB+6XNlw5AXMdUmG5S6LTqK2ZeD7NV69Zz3SySSXCZ8hutrLuyteo6G1Joz3nvabxwbB/eH2HNWq/ajEvohhDWmIcW/bcOsWHl7Khg8TXYZYXDykHxBsV38d76/Byyb4tRjT+W7Ch2Qlg00wHjiYAPmNlycmeLmnfpH0Kot7S4lo+6P+GrFDtpU+9Ta7wJafqs4QbtNoaHmeTCKUoxZYwtd1GoIJa4bjYr0zs/2kbUa1r3AOjfaY38156K1LEkvBBmwLTccAD/AKqamDT1Mc1tQOnSD+JkQRycJ91pY5rva+QPPi8iNpcZr18/g9KziuDSIF0OBQYHNMSyjFenYixHD+ZWG1pG0KZzkzElw16rZjmjaLS53kP1wWN0aDEl5fmHa2o95INuG49gUk3Bic0KjWaC7vTM+R4K5XxReABBFpHh1WU2h19lboUevsFCjoX2NGjgnPEGwkEAHYjZS5Vl9WkXOd3iZ+9bonwmFJFnn0CtODmkDWbzwCIHso451c1GvZpGkEQbq9ha2IxGKfVqFoZpaC0AmSG6Q2T5kqtiqhAJLphbmV4cCm0ExMFx3jVHDoI9FPJJpaOnxsSnPfSLWZUX/wBl/dtBqVHBjf5QLx52QvkWPNPXQee+1zgeZnffijgY6k2mHzNOi46eLnv4COF5XmvaQVKj34oMcJOpzg0gRsDO1vl4KGSPVHp4J7d9f2l/B12o7PtrCdnDYjcIQxWNq02fArA6R9kjY+fHwRhgM9D26X/a5pYtjXAhzQ4HcESFOGTjp9Fc3jxyfqi6YANcEm0zWqNpM2B1uPABt5Pt6hb2LyOk6dJcwdDb/EPqnoURQpj4bB3xLnEnW5oJLdVrTvHgun6qq12cC8WSlUuh69C49Fl4qr8KQLOJgeHNWMRm74MMAjjMqrlWHNV+qpJJS44e5PRebt8ca2MzKHQDpcZ6FaFLs+9wnTHit/MM1LGsaxjSQ0AuMySLTAIi0KqzNsTpOlrBbfTfyk/RehGMH7bPKyZPIi3CMEn/ACYlXJGtvUcG+Xy4ldYWtTYe6xx6mB9bKQYJ73Ev3O5JlamDy1g2uf1sio70q/IY4smXUn/0VC+u8d3923oSCfF2/pCZ+X1HfbeTHNxd7FbYwvMwu6GELj3QXeUpZZYXVtv7HbD/AB0Yq3pfcHm5VvLrbgxMHqOShy/F1KFWYED7QOzhy+so3p5K8/aIaPU+gXdfshSe1xJdqAMO2gxa3EShwlkX7aRyeRPx8X7J2/sYed4s4hobTOinALnEXJN9McY9FmYbLGCRTB/iebk+f0CKRkbXuaHC1hpA0+mkrWbl9GmI0MaOsf5kY+NkiqUkkaP+T8f3BtgbSy9o4z6Kw2iOaJjiKAtqpf3qacUqT9gx3hpPyT/Sy/7xv/qYPeJguaR4KKrQBmRsCfQE7+SJq2SMd9klp9R6FY+Z4F1Nj9Q3Y+CNj3T6FK5ZIfvVr5OiGbx/JVY3T+GA2W4t7Ht0uLXEi4PD6oyw2aurPa820tcbbEudv0sAhTJaOt8HlHhO58hJR9k2V0xTd3ZnqZuRb0TcJtfoZwLJhwTvIrdaCKjnlWpTAAc8RBhhdta58lxSzJ34XebVc7NVBRa6BDXSCL7gd0ifP1VLNM5p02OJdO4tz5dSpOEl2SlkhJtw6J8bnjadIufbiOZXm2dZ66u8ye7yUWb50+u6XGw2HABYONx0d1u59lRKuyLfLSNCUkstqO0XvfjHRJI8q+Cy8d/Jth11ZpVFluy1s2qO8xPyPUeo8uTlh4VAfGR+f6HhPPyRWmFOCxEcR6qbFY1tjI9Qg44F45nwM9OC4+EjYKCTF41pBEj1RVhcGTTa5jCZDSXNBM90XkLzMUl6r2QqOODpTiBTABbBDZgOI4+CnOKl2dXjZXjbr+/wDT8HUwz5hxYSTpeDpGokmxG0km8+ibE5vWMy86TaIbEHhYQRCKcdnj6IgV2VR/FTII8SLEe/ihLOsdXqidVBwF9DC1pjjEnfxUGq0melF8tziv79mgNr0nUqhadjdp2EclpUMaQIdYcZU+Jotqs5kevmOB6KpgmDY34XupN2dCXHor18UKoc1hg8jbVe46AqzIqA7iPtA2LTyP5rurhGG5ACr4uppDX8Lsk21AgmBziP1KK3pCSfHbMrMGizRsTc9B+gtnJqeHY0fEe4E7S1wHlA2Qzis3NSuXRyaBc7dON1sYXL3vEkwT01O+YA8Lr1MWNKO1f5PEnPNlm/pul9gvZRwz40llTo2pLvIEyP1ZU8a8Uy7jAm4gx4c1jDIuJcT5N+UKLEZeAQQ48iCYEGx+fsqPPBR4xpP7HRg8Xyccuc3a9p9m/ltM1abTpknaBda+H7OE/adp6C59dloZHgRQwzGH7Qa3WepEmegk+ioZh2vo05DT8V38P2fN35ShDx4pXkZz5/8rknLh46pfNb/wDC/Syem3cav5jPtsnxOOp0h3ntYORIHoN/ZA+Ydra1aYdoaODLertz6rJDi7mT6nzKoskY6gjhljy5neWTYY5h22pMn4bXVDzPdb739kN572kq1GBrnaQb6WyBfne/mq+Gy5z3RsBc8TCu08nL6utzQ1gNhxMbIOUn3orHx4Y9vX5MpzHNYHDVwvf5q3Rwb33DT4n8yt+pp5T7qOriVKT+DSnFftMxuT/id6XXTcAxvAzzmPkpqmJ8lA7Ft/EPVJZJykzRw+Z1GWa90dTq+crVw2PdVBY86g4EEEDY2KHKdQG4P5K9hcwYy7nAJk5Enp2X3dhRE4eoabv4gHjwk3CHK+WYihULcQ57QLl2pxaR/CePgihv7QsNSFyXHpCy8z/aNh8UW030ToaQ+Zv3dh4FOk0h+bk7kNhawp09Ti5lM3DZOuqRxPIdVh5lmbqrpNmiwaLADkAuhnjatcOqQ5p+7wA4DwXWc4JuoOo/YeSAJnS4bjwTKW6YeD48jIxFbgLlZj8M5tXS7e09JEx7onwOEayS6O6Jc47QOHRZ1OiatR7yLuJPgOA9IU5z9FMcPZpZe5gZfdJV/hHZosLeY3TJfpr5Heb7Go7jf9Xv/UfRdNaf1t4esD/dKeOn6tb+geZXbQL/AK539A8+YXC2dSGDjMf9/wBXA/3ypQ+ReD4if1z828lCZkfq5P5k/wB1SPPeHX/Qj5sCW2OIU2meEb8ef5H25ojyjO6JFPDs1amteZIFzJc7j4+iwKLQZA34fT5N9VRyOoW4priCQzUXQJJaGu4cZt6puTaplcVQkmg3xT2wRM+/l3Qh+vVInQwtGxOmDfcS4kwr2WdqKOLqOZSDg4Ce/DZEwYgnifdXMVlzoMlo8Gz7kx7KPCXs9J+RjrsDK1csxAIBIc0EgXmCQY6xCleQ25cGA851eTdz8uq47RYctbq+1ovccDxtGyFH44bmT4BWjj5bOOfk02kEr8xpcHO8dOp3kD3R7+Kxs2x4P2dRgG73ajePILPdjDwaVXqBzrldMMdHFPMn7tlvIsKX1J5frgvRMDl7iAGsPjEDxJhYf7P8qbpNao6GtJ3MNtxvw6Itr9q9ZLcNSNYjdxkMHmfrC6JY+SubpCYvNeJccUbl7fpFihkTQJeS48hZo+pWdnWKw7Gls0x07pP5rmvlOIr/APqK5A/BTsPM7exWXmfZqi1o0tcTMXc4n2slXkYoagiWTF5GbeWb/Hoz8R2gfXaaZMtZoEg/a+0Gz4AD0We9rjDQLmyv5LkbqdR5IAY5oguMkOBPDzWpQo0aTtbnancJ2HgFVtT/AFMnD6eKNNkAycUqYbpL3m55BT0MsJHfOkfhb9SuMV2npt4hZeI7Yt+6JWt+gS8mT1BUElNraYhojnzPiVXr40BCNftW87CFQrZzVd96PBLxsht7YXV8aTxAWfXzFrd3j5oXfiHHdxPmo1uCDZuVs1Zzc72Cgdnf4WAeN1lJkVCIbZeqZxUPGPAQqr8Q47knzUZK51JgUJzk1LitzD9nA+mSXwf1wVfGZBVotkjUN5bcR9FNTTKvHJdlJgtPJFHZ3M2tDmuu1wi94PBw6oNOIOwWngMRpIJ80Jr4Gxv0wko5RVcAHyGAzEd5x/EeHgFfw1NlK/Ldb+WZtTq0WSe8BHoFg9pntD2htpEn1gfroovZbpFSk6BYm97dU6pU8YW2SU22ZUakXm8+0n/7OH91dzBsLfQf6NH95Lief1//AE/2XTj6fTf+lg9VF9lEcPb+U/4SfUvPkuX1Jg8fqbj3cz0XTm2jy+Tfm5yiqOO/n83f9MIUGyxg6kPMcB7fprPVVM8xJaH6LaomNzBMX8Ge67ov0uceXyb/AKU/dV8xb+7JPG3pA+etFLYb0Rdkqnw6gcOa9PLg5sheV5JUif11+iP8oxctAPC3onk9mx9GfnGHF7W2QHXwQY9w4fqF6PmLd0H5xh/vct/BCDrQ2RWrMQ0RCirsEK0FBiGWVkzmaCDsfgP7QyKhPwqf3QY1O3JK36nbHC0W6GiALQAAFhfs/wAVpbVYeGo+olBuKdL3HqfmmUfqSfL0aU3jiuPsOMX+0QfcYsTF9tKr9rIdSVo44x6RzyyTl2zQrZ5Vdu5U34hx3JPmo0lQnQkkkkTClJJMsYdMlKYlEw8pi5ckpiVjDOcrOEwQeCZvwVNxSZWLbgpGh4tLsvsxtRndJMIhyntA4QDDm9UN0MQHbqzTowZb6KMki8ZfAXVMswVdwdo+G8nds6Z6tUeadiYGpjhz6ELFp0qwGrTI6G6vYbtI8jQ4GB6hJsfRPl7dDYLoNvUclxnbHB7XO2c0aT4bjxufVcteDcGYK2MwxDatAt4tAI6OED5SgF9A4Keq6ZWaWAMbjyEpIaD9OXwaprcSOv8AU/6tTtAmOse7WH2a5RPF46kf4mM+hVapUMT0n/C93+YKVbNZce8xPHfzgu+dQeiao6/h8gSflSHqusDWD+6dwfk5v/TSZSkhvgPam0+73IUayFjbuHKB/S0/502Lp6qQHGJ8yJ+dRT0qG/UE/wB4OP8AzAumNuen0Lj8mBKxkYODt+vEfVFWV4ywP6iSfqEPY3DaNvD00g/0lW8mrWAPT/J+RTPasEXTC/FjU0EIbxgBJBRHlh10om4/JDubjS5D2XfQO1qelxHJV6y0cW3U4H19QqdRv69FVHNJEnZmvoqVBzY72CwKhuVpYV8VJ/hf8llyurGvZzZH0hSkkmVCQkkkpWMOmSlIlEwkxKaUxRMKU0pEppWMIlckpErh5WCT0MNrBM7LmpgXjhPgoG1CNjCtYbM3NSOx1XsZuCedmmVoUsFVAupKGeQZIHonxfadzhDWgBTfJ+h1xXsdmPrMtNkqtc7kjyVJtZz2kzBHCN1VfiijxsLdG1havELWw7nRvEoVw2OcOErfw2NsJtHzKRxoaLsevijTcWz+imWXmFbXUJG23pZJLxRf6kgkdUcHH+b/AJjiomVpH+7/AMto+pSSUiRzWeWu1NsZPu6r9AtzDYsVdNQCDMEdZe/5U2pJLPoy7Lv9nh3h9D+VFVnYfhzgf+20/wBTkklEqVcThC5p8CfMtcfnUCzmE0nEcL/54/pTpJoisJMnrFvmT8yPomz3DarpkkpePQMUmnWBzIHuFFWofT5M/wDkkkrEJ9lDRZx5NPvCyJSSXXj6OOfYkydJOINKSdJEwiuUkkTDSmJSSWMcymlJJYwxTNpykksYmp5XUdsPcK5h+ztQxMDzSSWCXm9m53cpmZDT0wZSSRqwWO3J2N+ySsvG5MQZaZCSS3FBUn0UabIKvtqmEklJoqmSNpwkkkj9NG+tI//Z"/>
          <p:cNvSpPr>
            <a:spLocks noChangeAspect="1" noChangeArrowheads="1"/>
          </p:cNvSpPr>
          <p:nvPr/>
        </p:nvSpPr>
        <p:spPr bwMode="auto">
          <a:xfrm>
            <a:off x="155575"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CA"/>
          </a:p>
        </p:txBody>
      </p:sp>
      <p:sp>
        <p:nvSpPr>
          <p:cNvPr id="8" name="Content Placeholder 7"/>
          <p:cNvSpPr>
            <a:spLocks noGrp="1"/>
          </p:cNvSpPr>
          <p:nvPr>
            <p:ph sz="quarter" idx="2"/>
          </p:nvPr>
        </p:nvSpPr>
        <p:spPr/>
        <p:txBody>
          <a:bodyPr/>
          <a:lstStyle/>
          <a:p>
            <a:endParaRPr lang="en-CA" dirty="0" smtClean="0"/>
          </a:p>
          <a:p>
            <a:r>
              <a:rPr lang="en-CA" dirty="0" smtClean="0"/>
              <a:t>Socialization</a:t>
            </a:r>
          </a:p>
          <a:p>
            <a:r>
              <a:rPr lang="en-CA" dirty="0" smtClean="0"/>
              <a:t>Social Interaction</a:t>
            </a:r>
          </a:p>
          <a:p>
            <a:r>
              <a:rPr lang="en-CA" dirty="0" smtClean="0"/>
              <a:t>Status, Roles and Identity</a:t>
            </a:r>
          </a:p>
          <a:p>
            <a:endParaRPr lang="en-CA" dirty="0"/>
          </a:p>
        </p:txBody>
      </p:sp>
      <p:pic>
        <p:nvPicPr>
          <p:cNvPr id="11" name="Content Placeholder 6" descr="https://encrypted-tbn1.google.com/images?q=tbn:ANd9GcTfS3O2p7wQ7-qhv534l0FtkiUOmyC2h5T-3DqhTfj4YitJKDcK1A"/>
          <p:cNvPicPr>
            <a:picLocks/>
          </p:cNvPicPr>
          <p:nvPr/>
        </p:nvPicPr>
        <p:blipFill>
          <a:blip r:embed="rId3"/>
          <a:srcRect/>
          <a:stretch>
            <a:fillRect/>
          </a:stretch>
        </p:blipFill>
        <p:spPr bwMode="auto">
          <a:xfrm>
            <a:off x="785786" y="2071678"/>
            <a:ext cx="4000528" cy="314327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p:txBody>
          <a:bodyPr/>
          <a:lstStyle/>
          <a:p>
            <a:endParaRPr lang="en-CA" dirty="0"/>
          </a:p>
        </p:txBody>
      </p:sp>
      <p:sp>
        <p:nvSpPr>
          <p:cNvPr id="5" name="Title 4"/>
          <p:cNvSpPr>
            <a:spLocks noGrp="1"/>
          </p:cNvSpPr>
          <p:nvPr>
            <p:ph type="title"/>
          </p:nvPr>
        </p:nvSpPr>
        <p:spPr>
          <a:xfrm>
            <a:off x="1285852" y="1600200"/>
            <a:ext cx="7705748" cy="990600"/>
          </a:xfrm>
        </p:spPr>
        <p:txBody>
          <a:bodyPr>
            <a:normAutofit fontScale="90000"/>
          </a:bodyPr>
          <a:lstStyle/>
          <a:p>
            <a:r>
              <a:rPr lang="en-CA" dirty="0" smtClean="0">
                <a:solidFill>
                  <a:schemeClr val="tx1"/>
                </a:solidFill>
              </a:rPr>
              <a:t>PART II: SOCIAL INEQUALITIES</a:t>
            </a:r>
            <a:endParaRPr lang="en-CA" dirty="0">
              <a:solidFill>
                <a:schemeClr val="tx1"/>
              </a:solidFill>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Class and Status Inequality		 (week 7) </a:t>
            </a:r>
            <a:endParaRPr lang="en-CA" dirty="0"/>
          </a:p>
        </p:txBody>
      </p:sp>
      <p:sp>
        <p:nvSpPr>
          <p:cNvPr id="3" name="Content Placeholder 2"/>
          <p:cNvSpPr>
            <a:spLocks noGrp="1"/>
          </p:cNvSpPr>
          <p:nvPr>
            <p:ph sz="quarter" idx="1"/>
          </p:nvPr>
        </p:nvSpPr>
        <p:spPr/>
        <p:txBody>
          <a:bodyPr/>
          <a:lstStyle/>
          <a:p>
            <a:r>
              <a:rPr lang="en-CA" dirty="0" smtClean="0"/>
              <a:t>Class Inequality</a:t>
            </a:r>
          </a:p>
          <a:p>
            <a:pPr lvl="1"/>
            <a:r>
              <a:rPr lang="en-CA" dirty="0" smtClean="0"/>
              <a:t>Social Class</a:t>
            </a:r>
          </a:p>
          <a:p>
            <a:pPr lvl="1"/>
            <a:r>
              <a:rPr lang="en-CA" dirty="0" smtClean="0"/>
              <a:t>Poverty</a:t>
            </a:r>
          </a:p>
          <a:p>
            <a:endParaRPr lang="en-CA" dirty="0"/>
          </a:p>
        </p:txBody>
      </p:sp>
      <p:pic>
        <p:nvPicPr>
          <p:cNvPr id="1026" name="Picture 2"/>
          <p:cNvPicPr>
            <a:picLocks noGrp="1" noChangeAspect="1" noChangeArrowheads="1"/>
          </p:cNvPicPr>
          <p:nvPr>
            <p:ph sz="quarter" idx="2"/>
          </p:nvPr>
        </p:nvPicPr>
        <p:blipFill>
          <a:blip r:embed="rId3"/>
          <a:srcRect/>
          <a:stretch>
            <a:fillRect/>
          </a:stretch>
        </p:blipFill>
        <p:spPr bwMode="auto">
          <a:xfrm>
            <a:off x="5929322" y="4429132"/>
            <a:ext cx="2466975" cy="1847850"/>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a:srcRect/>
          <a:stretch>
            <a:fillRect/>
          </a:stretch>
        </p:blipFill>
        <p:spPr bwMode="auto">
          <a:xfrm>
            <a:off x="857224" y="3357562"/>
            <a:ext cx="3214710" cy="2398668"/>
          </a:xfrm>
          <a:prstGeom prst="rect">
            <a:avLst/>
          </a:prstGeom>
          <a:noFill/>
          <a:ln w="9525">
            <a:noFill/>
            <a:miter lim="800000"/>
            <a:headEnd/>
            <a:tailEnd/>
          </a:ln>
          <a:effectLst/>
        </p:spPr>
      </p:pic>
      <p:pic>
        <p:nvPicPr>
          <p:cNvPr id="1029" name="Picture 5"/>
          <p:cNvPicPr>
            <a:picLocks noChangeAspect="1" noChangeArrowheads="1"/>
          </p:cNvPicPr>
          <p:nvPr/>
        </p:nvPicPr>
        <p:blipFill>
          <a:blip r:embed="rId5"/>
          <a:srcRect/>
          <a:stretch>
            <a:fillRect/>
          </a:stretch>
        </p:blipFill>
        <p:spPr bwMode="auto">
          <a:xfrm>
            <a:off x="4643438" y="2214554"/>
            <a:ext cx="2324100" cy="1971675"/>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Class and Status Inequality: Global (week 8)</a:t>
            </a:r>
            <a:endParaRPr lang="en-CA" dirty="0"/>
          </a:p>
        </p:txBody>
      </p:sp>
      <p:pic>
        <p:nvPicPr>
          <p:cNvPr id="5" name="Content Placeholder 4" descr="https://encrypted-tbn0.google.com/images?q=tbn:ANd9GcTiriLME0PQQ-p6Fh_ZbrjuVFb_SH1zHZeeb4HkOf-TTlSUFEAs"/>
          <p:cNvPicPr>
            <a:picLocks noGrp="1"/>
          </p:cNvPicPr>
          <p:nvPr>
            <p:ph sz="quarter" idx="1"/>
          </p:nvPr>
        </p:nvPicPr>
        <p:blipFill>
          <a:blip r:embed="rId3"/>
          <a:stretch>
            <a:fillRect/>
          </a:stretch>
        </p:blipFill>
        <p:spPr bwMode="auto">
          <a:xfrm>
            <a:off x="4714876" y="3071810"/>
            <a:ext cx="3357586" cy="2214578"/>
          </a:xfrm>
          <a:prstGeom prst="rect">
            <a:avLst/>
          </a:prstGeom>
          <a:noFill/>
          <a:ln w="9525">
            <a:noFill/>
            <a:miter lim="800000"/>
            <a:headEnd/>
            <a:tailEnd/>
          </a:ln>
        </p:spPr>
      </p:pic>
      <p:sp>
        <p:nvSpPr>
          <p:cNvPr id="10" name="Content Placeholder 9"/>
          <p:cNvSpPr>
            <a:spLocks noGrp="1"/>
          </p:cNvSpPr>
          <p:nvPr>
            <p:ph sz="quarter" idx="2"/>
          </p:nvPr>
        </p:nvSpPr>
        <p:spPr/>
        <p:txBody>
          <a:bodyPr/>
          <a:lstStyle/>
          <a:p>
            <a:r>
              <a:rPr lang="en-CA" dirty="0" smtClean="0"/>
              <a:t>Global Inequality</a:t>
            </a:r>
          </a:p>
          <a:p>
            <a:endParaRPr lang="en-CA" dirty="0"/>
          </a:p>
        </p:txBody>
      </p:sp>
      <p:pic>
        <p:nvPicPr>
          <p:cNvPr id="6" name="Picture 5" descr="https://encrypted-tbn1.google.com/images?q=tbn:ANd9GcQUUsCIijryJ-Aylg3eqa-hPb5FkS4TfiVYWrCCwV2SyOulQYiL"/>
          <p:cNvPicPr/>
          <p:nvPr/>
        </p:nvPicPr>
        <p:blipFill>
          <a:blip r:embed="rId4"/>
          <a:srcRect/>
          <a:stretch>
            <a:fillRect/>
          </a:stretch>
        </p:blipFill>
        <p:spPr bwMode="auto">
          <a:xfrm>
            <a:off x="1071538" y="1571612"/>
            <a:ext cx="2928958" cy="2143140"/>
          </a:xfrm>
          <a:prstGeom prst="rect">
            <a:avLst/>
          </a:prstGeom>
          <a:noFill/>
          <a:ln w="9525">
            <a:noFill/>
            <a:miter lim="800000"/>
            <a:headEnd/>
            <a:tailEnd/>
          </a:ln>
        </p:spPr>
      </p:pic>
      <p:pic>
        <p:nvPicPr>
          <p:cNvPr id="7" name="Picture 6" descr="https://encrypted-tbn3.google.com/images?q=tbn:ANd9GcTMDs0BpXNoy0CAVqQlNhEMu8HK7lr2XnCy5mPybI0YToIzunmkcA"/>
          <p:cNvPicPr/>
          <p:nvPr/>
        </p:nvPicPr>
        <p:blipFill>
          <a:blip r:embed="rId5"/>
          <a:srcRect/>
          <a:stretch>
            <a:fillRect/>
          </a:stretch>
        </p:blipFill>
        <p:spPr bwMode="auto">
          <a:xfrm>
            <a:off x="928662" y="4071942"/>
            <a:ext cx="3143272" cy="235745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Gender Relations 		       (weeks 9 and 10)</a:t>
            </a:r>
            <a:endParaRPr lang="en-CA" dirty="0"/>
          </a:p>
        </p:txBody>
      </p:sp>
      <p:sp>
        <p:nvSpPr>
          <p:cNvPr id="3" name="Content Placeholder 2"/>
          <p:cNvSpPr>
            <a:spLocks noGrp="1"/>
          </p:cNvSpPr>
          <p:nvPr>
            <p:ph sz="quarter" idx="1"/>
          </p:nvPr>
        </p:nvSpPr>
        <p:spPr/>
        <p:txBody>
          <a:bodyPr/>
          <a:lstStyle/>
          <a:p>
            <a:r>
              <a:rPr lang="en-CA" dirty="0" smtClean="0"/>
              <a:t>Women and Inequality </a:t>
            </a:r>
          </a:p>
          <a:p>
            <a:r>
              <a:rPr lang="en-CA" dirty="0" smtClean="0"/>
              <a:t>Men and Masculinity </a:t>
            </a:r>
            <a:endParaRPr lang="en-CA" dirty="0"/>
          </a:p>
        </p:txBody>
      </p:sp>
      <p:pic>
        <p:nvPicPr>
          <p:cNvPr id="51203" name="Picture 3"/>
          <p:cNvPicPr>
            <a:picLocks noChangeAspect="1" noChangeArrowheads="1"/>
          </p:cNvPicPr>
          <p:nvPr/>
        </p:nvPicPr>
        <p:blipFill>
          <a:blip r:embed="rId3"/>
          <a:srcRect/>
          <a:stretch>
            <a:fillRect/>
          </a:stretch>
        </p:blipFill>
        <p:spPr bwMode="auto">
          <a:xfrm>
            <a:off x="4071934" y="1643050"/>
            <a:ext cx="2714644" cy="2714644"/>
          </a:xfrm>
          <a:prstGeom prst="rect">
            <a:avLst/>
          </a:prstGeom>
          <a:noFill/>
          <a:ln w="9525">
            <a:noFill/>
            <a:miter lim="800000"/>
            <a:headEnd/>
            <a:tailEnd/>
          </a:ln>
          <a:effectLst/>
        </p:spPr>
      </p:pic>
      <p:pic>
        <p:nvPicPr>
          <p:cNvPr id="51204" name="Picture 4"/>
          <p:cNvPicPr>
            <a:picLocks noChangeAspect="1" noChangeArrowheads="1"/>
          </p:cNvPicPr>
          <p:nvPr/>
        </p:nvPicPr>
        <p:blipFill>
          <a:blip r:embed="rId4"/>
          <a:srcRect/>
          <a:stretch>
            <a:fillRect/>
          </a:stretch>
        </p:blipFill>
        <p:spPr bwMode="auto">
          <a:xfrm>
            <a:off x="6357950" y="4000504"/>
            <a:ext cx="2085975" cy="219075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5"/>
          <a:srcRect/>
          <a:stretch>
            <a:fillRect/>
          </a:stretch>
        </p:blipFill>
        <p:spPr bwMode="auto">
          <a:xfrm>
            <a:off x="2428860" y="3929066"/>
            <a:ext cx="2381250" cy="2381250"/>
          </a:xfrm>
          <a:prstGeom prst="rect">
            <a:avLst/>
          </a:prstGeom>
          <a:noFill/>
          <a:ln w="9525">
            <a:noFill/>
            <a:miter lim="800000"/>
            <a:headEnd/>
            <a:tailEnd/>
          </a:ln>
          <a:effectLst/>
        </p:spPr>
      </p:pic>
      <p:pic>
        <p:nvPicPr>
          <p:cNvPr id="10" name="Picture 2" descr="https://encrypted-tbn0.google.com/images?q=tbn:ANd9GcSnC7t6nzfO8vE89OYibWbFDXZs028mOQEht9SE8PIazCI0SNES"/>
          <p:cNvPicPr>
            <a:picLocks noGrp="1" noChangeAspect="1" noChangeArrowheads="1"/>
          </p:cNvPicPr>
          <p:nvPr>
            <p:ph sz="quarter" idx="2"/>
          </p:nvPr>
        </p:nvPicPr>
        <p:blipFill>
          <a:blip r:embed="rId6"/>
          <a:srcRect/>
          <a:stretch>
            <a:fillRect/>
          </a:stretch>
        </p:blipFill>
        <p:spPr bwMode="auto">
          <a:xfrm>
            <a:off x="6524625" y="1285860"/>
            <a:ext cx="2619375" cy="1743075"/>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Race and Ethnicity (week 11)</a:t>
            </a:r>
            <a:endParaRPr lang="en-CA" dirty="0"/>
          </a:p>
        </p:txBody>
      </p:sp>
      <p:pic>
        <p:nvPicPr>
          <p:cNvPr id="7" name="Picture 2"/>
          <p:cNvPicPr>
            <a:picLocks noGrp="1" noChangeAspect="1" noChangeArrowheads="1"/>
          </p:cNvPicPr>
          <p:nvPr>
            <p:ph sz="quarter" idx="1"/>
          </p:nvPr>
        </p:nvPicPr>
        <p:blipFill>
          <a:blip r:embed="rId3"/>
          <a:stretch>
            <a:fillRect/>
          </a:stretch>
        </p:blipFill>
        <p:spPr bwMode="auto">
          <a:xfrm>
            <a:off x="0" y="4235532"/>
            <a:ext cx="4038600" cy="2622468"/>
          </a:xfrm>
          <a:prstGeom prst="rect">
            <a:avLst/>
          </a:prstGeom>
          <a:noFill/>
          <a:ln w="9525">
            <a:noFill/>
            <a:miter lim="800000"/>
            <a:headEnd/>
            <a:tailEnd/>
          </a:ln>
          <a:effectLst/>
        </p:spPr>
      </p:pic>
      <p:pic>
        <p:nvPicPr>
          <p:cNvPr id="53250" name="Picture 2"/>
          <p:cNvPicPr>
            <a:picLocks noGrp="1" noChangeAspect="1" noChangeArrowheads="1"/>
          </p:cNvPicPr>
          <p:nvPr>
            <p:ph sz="quarter" idx="2"/>
          </p:nvPr>
        </p:nvPicPr>
        <p:blipFill>
          <a:blip r:embed="rId4"/>
          <a:srcRect/>
          <a:stretch>
            <a:fillRect/>
          </a:stretch>
        </p:blipFill>
        <p:spPr bwMode="auto">
          <a:xfrm>
            <a:off x="4643438" y="1714488"/>
            <a:ext cx="1304925" cy="3495675"/>
          </a:xfrm>
          <a:prstGeom prst="rect">
            <a:avLst/>
          </a:prstGeom>
          <a:noFill/>
          <a:ln w="9525">
            <a:noFill/>
            <a:miter lim="800000"/>
            <a:headEnd/>
            <a:tailEnd/>
          </a:ln>
          <a:effectLst/>
        </p:spPr>
      </p:pic>
      <p:pic>
        <p:nvPicPr>
          <p:cNvPr id="5" name="Picture 3"/>
          <p:cNvPicPr>
            <a:picLocks noChangeAspect="1" noChangeArrowheads="1"/>
          </p:cNvPicPr>
          <p:nvPr/>
        </p:nvPicPr>
        <p:blipFill>
          <a:blip r:embed="rId5"/>
          <a:srcRect/>
          <a:stretch>
            <a:fillRect/>
          </a:stretch>
        </p:blipFill>
        <p:spPr bwMode="auto">
          <a:xfrm>
            <a:off x="428596" y="1714488"/>
            <a:ext cx="3657600" cy="2178996"/>
          </a:xfrm>
          <a:prstGeom prst="rect">
            <a:avLst/>
          </a:prstGeom>
          <a:noFill/>
          <a:ln w="9525">
            <a:noFill/>
            <a:miter lim="800000"/>
            <a:headEnd/>
            <a:tailEnd/>
          </a:ln>
          <a:effectLst/>
        </p:spPr>
      </p:pic>
      <p:pic>
        <p:nvPicPr>
          <p:cNvPr id="8" name="Picture 2"/>
          <p:cNvPicPr>
            <a:picLocks noChangeAspect="1" noChangeArrowheads="1"/>
          </p:cNvPicPr>
          <p:nvPr/>
        </p:nvPicPr>
        <p:blipFill>
          <a:blip r:embed="rId6"/>
          <a:srcRect l="18710" t="31250" r="53792" b="11458"/>
          <a:stretch>
            <a:fillRect/>
          </a:stretch>
        </p:blipFill>
        <p:spPr bwMode="auto">
          <a:xfrm>
            <a:off x="6357950" y="2000240"/>
            <a:ext cx="2519776" cy="392909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Song Suggestion</a:t>
            </a:r>
            <a:endParaRPr lang="en-CA" dirty="0"/>
          </a:p>
        </p:txBody>
      </p:sp>
      <p:sp>
        <p:nvSpPr>
          <p:cNvPr id="3" name="Content Placeholder 2"/>
          <p:cNvSpPr>
            <a:spLocks noGrp="1"/>
          </p:cNvSpPr>
          <p:nvPr>
            <p:ph sz="quarter" idx="1"/>
          </p:nvPr>
        </p:nvSpPr>
        <p:spPr/>
        <p:txBody>
          <a:bodyPr>
            <a:normAutofit fontScale="92500" lnSpcReduction="20000"/>
          </a:bodyPr>
          <a:lstStyle/>
          <a:p>
            <a:r>
              <a:rPr lang="en-CA" dirty="0" smtClean="0"/>
              <a:t>To set the mood I’m going to play some music before class.</a:t>
            </a:r>
          </a:p>
          <a:p>
            <a:endParaRPr lang="en-CA" dirty="0" smtClean="0"/>
          </a:p>
          <a:p>
            <a:r>
              <a:rPr lang="en-CA" dirty="0" smtClean="0"/>
              <a:t>Discussion board topic for suggestions.</a:t>
            </a:r>
          </a:p>
          <a:p>
            <a:endParaRPr lang="en-CA" dirty="0" smtClean="0"/>
          </a:p>
          <a:p>
            <a:r>
              <a:rPr lang="en-CA" dirty="0" smtClean="0"/>
              <a:t>Song suggestions should relate to the topic of the week.</a:t>
            </a:r>
          </a:p>
          <a:p>
            <a:endParaRPr lang="en-CA" dirty="0" smtClean="0"/>
          </a:p>
          <a:p>
            <a:r>
              <a:rPr lang="en-CA" dirty="0" smtClean="0"/>
              <a:t>No suggestions = you’ll be subjected to my musical tastes…</a:t>
            </a:r>
            <a:endParaRPr lang="en-CA"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Wrap-up</a:t>
            </a:r>
            <a:endParaRPr lang="en-CA" dirty="0"/>
          </a:p>
        </p:txBody>
      </p:sp>
      <p:sp>
        <p:nvSpPr>
          <p:cNvPr id="3" name="Content Placeholder 2"/>
          <p:cNvSpPr>
            <a:spLocks noGrp="1"/>
          </p:cNvSpPr>
          <p:nvPr>
            <p:ph sz="quarter" idx="1"/>
          </p:nvPr>
        </p:nvSpPr>
        <p:spPr>
          <a:xfrm>
            <a:off x="612648" y="1600200"/>
            <a:ext cx="8174194" cy="5043510"/>
          </a:xfrm>
        </p:spPr>
        <p:txBody>
          <a:bodyPr>
            <a:normAutofit fontScale="92500" lnSpcReduction="20000"/>
          </a:bodyPr>
          <a:lstStyle/>
          <a:p>
            <a:r>
              <a:rPr lang="en-CA" dirty="0" smtClean="0"/>
              <a:t>No tutorials this week.</a:t>
            </a:r>
          </a:p>
          <a:p>
            <a:endParaRPr lang="en-CA" dirty="0" smtClean="0"/>
          </a:p>
          <a:p>
            <a:r>
              <a:rPr lang="en-CA" dirty="0" smtClean="0"/>
              <a:t>Plan to attend tutorials next week.  Make sure that you check the room number of your tutorial group, I won’t be able to access that info.</a:t>
            </a:r>
          </a:p>
          <a:p>
            <a:endParaRPr lang="en-CA" dirty="0" smtClean="0"/>
          </a:p>
          <a:p>
            <a:r>
              <a:rPr lang="en-CA" dirty="0" smtClean="0"/>
              <a:t>Next week: Sociological Foundations I: What is Sociology and How do we do it?</a:t>
            </a:r>
          </a:p>
          <a:p>
            <a:endParaRPr lang="en-CA" dirty="0" smtClean="0"/>
          </a:p>
          <a:p>
            <a:r>
              <a:rPr lang="en-CA" i="1" dirty="0" smtClean="0"/>
              <a:t>Sociology in Our Times:</a:t>
            </a:r>
            <a:r>
              <a:rPr lang="en-CA" dirty="0" smtClean="0"/>
              <a:t> Chapter 1: The Sociological Perspective</a:t>
            </a:r>
          </a:p>
          <a:p>
            <a:endParaRPr lang="en-CA" dirty="0"/>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4117</TotalTime>
  <Words>1058</Words>
  <Application>Microsoft Office PowerPoint</Application>
  <PresentationFormat>On-screen Show (4:3)</PresentationFormat>
  <Paragraphs>213</Paragraphs>
  <Slides>32</Slides>
  <Notes>32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Median</vt:lpstr>
      <vt:lpstr>Sociology 1001B Introduction to Sociology  Tuesdays 2:35-4:25</vt:lpstr>
      <vt:lpstr>What is Sociology? </vt:lpstr>
      <vt:lpstr>So, Sociology is...</vt:lpstr>
      <vt:lpstr>What does Sociology Do?</vt:lpstr>
      <vt:lpstr>Looking behind the curtain </vt:lpstr>
      <vt:lpstr>Why is Sociology Important?:  Goals of Sociology</vt:lpstr>
      <vt:lpstr>What’s the Point?: Goals of this Course</vt:lpstr>
      <vt:lpstr>What good is sociology in the ‘real world’?:  Sociological Skills</vt:lpstr>
      <vt:lpstr>Sociological Jobs</vt:lpstr>
      <vt:lpstr>Some practicalities:</vt:lpstr>
      <vt:lpstr>Textbook</vt:lpstr>
      <vt:lpstr>PowerPoint Presentation</vt:lpstr>
      <vt:lpstr>TAs and tutorial groups</vt:lpstr>
      <vt:lpstr>Paul Menton Deadlines and Contact Information</vt:lpstr>
      <vt:lpstr>Volunteer Notetakers</vt:lpstr>
      <vt:lpstr>Library Learning Commons</vt:lpstr>
      <vt:lpstr>Other Useful Services:</vt:lpstr>
      <vt:lpstr>Other Stuff</vt:lpstr>
      <vt:lpstr>WebCT</vt:lpstr>
      <vt:lpstr>WebCT</vt:lpstr>
      <vt:lpstr>What will we be studying?</vt:lpstr>
      <vt:lpstr>PART I: THE FOUNTATIONS OF SOCIOLOGY</vt:lpstr>
      <vt:lpstr>What is Sociology and Where Did it Come From? (weeks 2 and 3)</vt:lpstr>
      <vt:lpstr>What is Culture? (week 4)</vt:lpstr>
      <vt:lpstr>How do we becomes members of society? (week 4)</vt:lpstr>
      <vt:lpstr>PART II: SOCIAL INEQUALITIES</vt:lpstr>
      <vt:lpstr>Class and Status Inequality   (week 7) </vt:lpstr>
      <vt:lpstr>Class and Status Inequality: Global (week 8)</vt:lpstr>
      <vt:lpstr>Gender Relations          (weeks 9 and 10)</vt:lpstr>
      <vt:lpstr>Race and Ethnicity (week 11)</vt:lpstr>
      <vt:lpstr>Song Suggestion</vt:lpstr>
      <vt:lpstr>Wrap-up</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Tamy</dc:creator>
  <cp:lastModifiedBy>Carleton University</cp:lastModifiedBy>
  <cp:revision>155</cp:revision>
  <cp:lastPrinted>2012-09-11T18:13:13Z</cp:lastPrinted>
  <dcterms:created xsi:type="dcterms:W3CDTF">2011-09-06T03:59:37Z</dcterms:created>
  <dcterms:modified xsi:type="dcterms:W3CDTF">2012-09-11T22:04:58Z</dcterms:modified>
</cp:coreProperties>
</file>