
<file path=[Content_Types].xml><?xml version="1.0" encoding="utf-8"?>
<Types xmlns="http://schemas.openxmlformats.org/package/2006/content-types">
  <Default Extension="png" ContentType="image/pn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99" r:id="rId2"/>
    <p:sldId id="301" r:id="rId3"/>
    <p:sldId id="302" r:id="rId4"/>
    <p:sldId id="303" r:id="rId5"/>
    <p:sldId id="326" r:id="rId6"/>
    <p:sldId id="327" r:id="rId7"/>
    <p:sldId id="306" r:id="rId8"/>
    <p:sldId id="307" r:id="rId9"/>
    <p:sldId id="308" r:id="rId10"/>
    <p:sldId id="334" r:id="rId11"/>
    <p:sldId id="310" r:id="rId12"/>
    <p:sldId id="311" r:id="rId13"/>
    <p:sldId id="312" r:id="rId14"/>
    <p:sldId id="328" r:id="rId15"/>
    <p:sldId id="314" r:id="rId16"/>
    <p:sldId id="329" r:id="rId17"/>
    <p:sldId id="330" r:id="rId18"/>
    <p:sldId id="317" r:id="rId19"/>
    <p:sldId id="331" r:id="rId20"/>
    <p:sldId id="319" r:id="rId21"/>
    <p:sldId id="332" r:id="rId22"/>
    <p:sldId id="321" r:id="rId23"/>
    <p:sldId id="322" r:id="rId24"/>
    <p:sldId id="323" r:id="rId25"/>
    <p:sldId id="333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FA3"/>
    <a:srgbClr val="D4EAE4"/>
    <a:srgbClr val="0015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BEF06C4-AE6B-43E9-8332-FE80DA75B133}" v="577" dt="2018-09-26T02:59:48.443"/>
  </p1510:revLst>
</p1510:revInfo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37" autoAdjust="0"/>
    <p:restoredTop sz="92635" autoAdjust="0"/>
  </p:normalViewPr>
  <p:slideViewPr>
    <p:cSldViewPr>
      <p:cViewPr varScale="1">
        <p:scale>
          <a:sx n="92" d="100"/>
          <a:sy n="92" d="100"/>
        </p:scale>
        <p:origin x="1190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696"/>
    </p:cViewPr>
  </p:outlin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100" d="100"/>
        <a:sy n="100" d="100"/>
      </p:scale>
      <p:origin x="0" y="2408"/>
    </p:cViewPr>
  </p:sorterViewPr>
  <p:notesViewPr>
    <p:cSldViewPr>
      <p:cViewPr varScale="1">
        <p:scale>
          <a:sx n="54" d="100"/>
          <a:sy n="54" d="100"/>
        </p:scale>
        <p:origin x="1794" y="7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8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revor Tombe" userId="6b8b3b46-be9d-4e4e-97f5-c5e1931c5a35" providerId="ADAL" clId="{FBEF06C4-AE6B-43E9-8332-FE80DA75B133}"/>
    <pc:docChg chg="custSel modSld modMainMaster">
      <pc:chgData name="Trevor Tombe" userId="6b8b3b46-be9d-4e4e-97f5-c5e1931c5a35" providerId="ADAL" clId="{FBEF06C4-AE6B-43E9-8332-FE80DA75B133}" dt="2018-09-26T02:59:48.443" v="576" actId="20577"/>
      <pc:docMkLst>
        <pc:docMk/>
      </pc:docMkLst>
      <pc:sldChg chg="addSp delSp modSp">
        <pc:chgData name="Trevor Tombe" userId="6b8b3b46-be9d-4e4e-97f5-c5e1931c5a35" providerId="ADAL" clId="{FBEF06C4-AE6B-43E9-8332-FE80DA75B133}" dt="2018-09-26T02:41:08.180" v="42" actId="20577"/>
        <pc:sldMkLst>
          <pc:docMk/>
          <pc:sldMk cId="577816903" sldId="259"/>
        </pc:sldMkLst>
        <pc:spChg chg="mod">
          <ac:chgData name="Trevor Tombe" userId="6b8b3b46-be9d-4e4e-97f5-c5e1931c5a35" providerId="ADAL" clId="{FBEF06C4-AE6B-43E9-8332-FE80DA75B133}" dt="2018-09-26T02:41:08.180" v="42" actId="20577"/>
          <ac:spMkLst>
            <pc:docMk/>
            <pc:sldMk cId="577816903" sldId="259"/>
            <ac:spMk id="3" creationId="{00000000-0000-0000-0000-000000000000}"/>
          </ac:spMkLst>
        </pc:spChg>
        <pc:spChg chg="mod">
          <ac:chgData name="Trevor Tombe" userId="6b8b3b46-be9d-4e4e-97f5-c5e1931c5a35" providerId="ADAL" clId="{FBEF06C4-AE6B-43E9-8332-FE80DA75B133}" dt="2018-09-26T02:40:11.393" v="11" actId="20577"/>
          <ac:spMkLst>
            <pc:docMk/>
            <pc:sldMk cId="577816903" sldId="259"/>
            <ac:spMk id="6" creationId="{00000000-0000-0000-0000-000000000000}"/>
          </ac:spMkLst>
        </pc:spChg>
        <pc:spChg chg="add mod">
          <ac:chgData name="Trevor Tombe" userId="6b8b3b46-be9d-4e4e-97f5-c5e1931c5a35" providerId="ADAL" clId="{FBEF06C4-AE6B-43E9-8332-FE80DA75B133}" dt="2018-09-26T02:41:03.965" v="35" actId="1076"/>
          <ac:spMkLst>
            <pc:docMk/>
            <pc:sldMk cId="577816903" sldId="259"/>
            <ac:spMk id="7" creationId="{18E0835B-CD5B-4A28-B411-564FDAEAC6A9}"/>
          </ac:spMkLst>
        </pc:spChg>
        <pc:picChg chg="del">
          <ac:chgData name="Trevor Tombe" userId="6b8b3b46-be9d-4e4e-97f5-c5e1931c5a35" providerId="ADAL" clId="{FBEF06C4-AE6B-43E9-8332-FE80DA75B133}" dt="2018-09-26T02:40:30.666" v="12" actId="478"/>
          <ac:picMkLst>
            <pc:docMk/>
            <pc:sldMk cId="577816903" sldId="259"/>
            <ac:picMk id="8" creationId="{00000000-0000-0000-0000-000000000000}"/>
          </ac:picMkLst>
        </pc:picChg>
      </pc:sldChg>
      <pc:sldChg chg="modSp">
        <pc:chgData name="Trevor Tombe" userId="6b8b3b46-be9d-4e4e-97f5-c5e1931c5a35" providerId="ADAL" clId="{FBEF06C4-AE6B-43E9-8332-FE80DA75B133}" dt="2018-09-26T02:45:25.201" v="147" actId="14100"/>
        <pc:sldMkLst>
          <pc:docMk/>
          <pc:sldMk cId="2392408238" sldId="261"/>
        </pc:sldMkLst>
        <pc:spChg chg="mod">
          <ac:chgData name="Trevor Tombe" userId="6b8b3b46-be9d-4e4e-97f5-c5e1931c5a35" providerId="ADAL" clId="{FBEF06C4-AE6B-43E9-8332-FE80DA75B133}" dt="2018-09-26T02:45:25.201" v="147" actId="14100"/>
          <ac:spMkLst>
            <pc:docMk/>
            <pc:sldMk cId="2392408238" sldId="261"/>
            <ac:spMk id="3" creationId="{00000000-0000-0000-0000-000000000000}"/>
          </ac:spMkLst>
        </pc:spChg>
      </pc:sldChg>
      <pc:sldChg chg="modSp">
        <pc:chgData name="Trevor Tombe" userId="6b8b3b46-be9d-4e4e-97f5-c5e1931c5a35" providerId="ADAL" clId="{FBEF06C4-AE6B-43E9-8332-FE80DA75B133}" dt="2018-09-26T02:46:03.099" v="241" actId="20577"/>
        <pc:sldMkLst>
          <pc:docMk/>
          <pc:sldMk cId="2392408238" sldId="262"/>
        </pc:sldMkLst>
        <pc:spChg chg="mod">
          <ac:chgData name="Trevor Tombe" userId="6b8b3b46-be9d-4e4e-97f5-c5e1931c5a35" providerId="ADAL" clId="{FBEF06C4-AE6B-43E9-8332-FE80DA75B133}" dt="2018-09-26T02:46:03.099" v="241" actId="20577"/>
          <ac:spMkLst>
            <pc:docMk/>
            <pc:sldMk cId="2392408238" sldId="262"/>
            <ac:spMk id="3" creationId="{00000000-0000-0000-0000-000000000000}"/>
          </ac:spMkLst>
        </pc:spChg>
      </pc:sldChg>
      <pc:sldChg chg="addSp delSp modSp">
        <pc:chgData name="Trevor Tombe" userId="6b8b3b46-be9d-4e4e-97f5-c5e1931c5a35" providerId="ADAL" clId="{FBEF06C4-AE6B-43E9-8332-FE80DA75B133}" dt="2018-09-26T02:47:24.496" v="275" actId="1076"/>
        <pc:sldMkLst>
          <pc:docMk/>
          <pc:sldMk cId="2392408238" sldId="264"/>
        </pc:sldMkLst>
        <pc:spChg chg="add mod">
          <ac:chgData name="Trevor Tombe" userId="6b8b3b46-be9d-4e4e-97f5-c5e1931c5a35" providerId="ADAL" clId="{FBEF06C4-AE6B-43E9-8332-FE80DA75B133}" dt="2018-09-26T02:47:24.496" v="275" actId="1076"/>
          <ac:spMkLst>
            <pc:docMk/>
            <pc:sldMk cId="2392408238" sldId="264"/>
            <ac:spMk id="3" creationId="{BB919C83-53F3-4CF8-9984-1F4549F238E1}"/>
          </ac:spMkLst>
        </pc:spChg>
        <pc:picChg chg="del">
          <ac:chgData name="Trevor Tombe" userId="6b8b3b46-be9d-4e4e-97f5-c5e1931c5a35" providerId="ADAL" clId="{FBEF06C4-AE6B-43E9-8332-FE80DA75B133}" dt="2018-09-26T02:46:52.612" v="242" actId="478"/>
          <ac:picMkLst>
            <pc:docMk/>
            <pc:sldMk cId="2392408238" sldId="264"/>
            <ac:picMk id="4" creationId="{00000000-0000-0000-0000-000000000000}"/>
          </ac:picMkLst>
        </pc:picChg>
      </pc:sldChg>
      <pc:sldChg chg="modSp">
        <pc:chgData name="Trevor Tombe" userId="6b8b3b46-be9d-4e4e-97f5-c5e1931c5a35" providerId="ADAL" clId="{FBEF06C4-AE6B-43E9-8332-FE80DA75B133}" dt="2018-09-26T02:49:03.178" v="329" actId="20577"/>
        <pc:sldMkLst>
          <pc:docMk/>
          <pc:sldMk cId="2392408238" sldId="265"/>
        </pc:sldMkLst>
        <pc:spChg chg="mod">
          <ac:chgData name="Trevor Tombe" userId="6b8b3b46-be9d-4e4e-97f5-c5e1931c5a35" providerId="ADAL" clId="{FBEF06C4-AE6B-43E9-8332-FE80DA75B133}" dt="2018-09-26T02:49:03.178" v="329" actId="20577"/>
          <ac:spMkLst>
            <pc:docMk/>
            <pc:sldMk cId="2392408238" sldId="265"/>
            <ac:spMk id="3" creationId="{00000000-0000-0000-0000-000000000000}"/>
          </ac:spMkLst>
        </pc:spChg>
      </pc:sldChg>
      <pc:sldChg chg="addSp delSp modSp">
        <pc:chgData name="Trevor Tombe" userId="6b8b3b46-be9d-4e4e-97f5-c5e1931c5a35" providerId="ADAL" clId="{FBEF06C4-AE6B-43E9-8332-FE80DA75B133}" dt="2018-09-26T02:49:29.384" v="335" actId="20577"/>
        <pc:sldMkLst>
          <pc:docMk/>
          <pc:sldMk cId="2392408238" sldId="266"/>
        </pc:sldMkLst>
        <pc:spChg chg="add mod">
          <ac:chgData name="Trevor Tombe" userId="6b8b3b46-be9d-4e4e-97f5-c5e1931c5a35" providerId="ADAL" clId="{FBEF06C4-AE6B-43E9-8332-FE80DA75B133}" dt="2018-09-26T02:49:29.384" v="335" actId="20577"/>
          <ac:spMkLst>
            <pc:docMk/>
            <pc:sldMk cId="2392408238" sldId="266"/>
            <ac:spMk id="5" creationId="{D763F504-C7DD-465C-8821-47E7F7492A58}"/>
          </ac:spMkLst>
        </pc:spChg>
        <pc:picChg chg="del">
          <ac:chgData name="Trevor Tombe" userId="6b8b3b46-be9d-4e4e-97f5-c5e1931c5a35" providerId="ADAL" clId="{FBEF06C4-AE6B-43E9-8332-FE80DA75B133}" dt="2018-09-26T02:49:23.297" v="330" actId="478"/>
          <ac:picMkLst>
            <pc:docMk/>
            <pc:sldMk cId="2392408238" sldId="266"/>
            <ac:picMk id="4" creationId="{00000000-0000-0000-0000-000000000000}"/>
          </ac:picMkLst>
        </pc:picChg>
      </pc:sldChg>
      <pc:sldChg chg="modSp">
        <pc:chgData name="Trevor Tombe" userId="6b8b3b46-be9d-4e4e-97f5-c5e1931c5a35" providerId="ADAL" clId="{FBEF06C4-AE6B-43E9-8332-FE80DA75B133}" dt="2018-09-26T02:51:49.905" v="387" actId="6549"/>
        <pc:sldMkLst>
          <pc:docMk/>
          <pc:sldMk cId="2392408238" sldId="268"/>
        </pc:sldMkLst>
        <pc:spChg chg="mod">
          <ac:chgData name="Trevor Tombe" userId="6b8b3b46-be9d-4e4e-97f5-c5e1931c5a35" providerId="ADAL" clId="{FBEF06C4-AE6B-43E9-8332-FE80DA75B133}" dt="2018-09-26T02:51:49.905" v="387" actId="6549"/>
          <ac:spMkLst>
            <pc:docMk/>
            <pc:sldMk cId="2392408238" sldId="268"/>
            <ac:spMk id="3" creationId="{00000000-0000-0000-0000-000000000000}"/>
          </ac:spMkLst>
        </pc:spChg>
      </pc:sldChg>
      <pc:sldChg chg="modSp">
        <pc:chgData name="Trevor Tombe" userId="6b8b3b46-be9d-4e4e-97f5-c5e1931c5a35" providerId="ADAL" clId="{FBEF06C4-AE6B-43E9-8332-FE80DA75B133}" dt="2018-09-26T02:52:59.280" v="389" actId="108"/>
        <pc:sldMkLst>
          <pc:docMk/>
          <pc:sldMk cId="2392408238" sldId="271"/>
        </pc:sldMkLst>
        <pc:spChg chg="mod">
          <ac:chgData name="Trevor Tombe" userId="6b8b3b46-be9d-4e4e-97f5-c5e1931c5a35" providerId="ADAL" clId="{FBEF06C4-AE6B-43E9-8332-FE80DA75B133}" dt="2018-09-26T02:52:59.280" v="389" actId="108"/>
          <ac:spMkLst>
            <pc:docMk/>
            <pc:sldMk cId="2392408238" sldId="271"/>
            <ac:spMk id="3" creationId="{00000000-0000-0000-0000-000000000000}"/>
          </ac:spMkLst>
        </pc:spChg>
      </pc:sldChg>
      <pc:sldChg chg="modSp">
        <pc:chgData name="Trevor Tombe" userId="6b8b3b46-be9d-4e4e-97f5-c5e1931c5a35" providerId="ADAL" clId="{FBEF06C4-AE6B-43E9-8332-FE80DA75B133}" dt="2018-09-26T02:54:56.579" v="506"/>
        <pc:sldMkLst>
          <pc:docMk/>
          <pc:sldMk cId="2392408238" sldId="272"/>
        </pc:sldMkLst>
        <pc:spChg chg="mod">
          <ac:chgData name="Trevor Tombe" userId="6b8b3b46-be9d-4e4e-97f5-c5e1931c5a35" providerId="ADAL" clId="{FBEF06C4-AE6B-43E9-8332-FE80DA75B133}" dt="2018-09-26T02:54:56.579" v="506"/>
          <ac:spMkLst>
            <pc:docMk/>
            <pc:sldMk cId="2392408238" sldId="272"/>
            <ac:spMk id="3" creationId="{00000000-0000-0000-0000-000000000000}"/>
          </ac:spMkLst>
        </pc:spChg>
      </pc:sldChg>
      <pc:sldChg chg="addSp delSp modSp">
        <pc:chgData name="Trevor Tombe" userId="6b8b3b46-be9d-4e4e-97f5-c5e1931c5a35" providerId="ADAL" clId="{FBEF06C4-AE6B-43E9-8332-FE80DA75B133}" dt="2018-09-26T02:53:37.328" v="397" actId="20577"/>
        <pc:sldMkLst>
          <pc:docMk/>
          <pc:sldMk cId="2392408238" sldId="273"/>
        </pc:sldMkLst>
        <pc:spChg chg="add del">
          <ac:chgData name="Trevor Tombe" userId="6b8b3b46-be9d-4e4e-97f5-c5e1931c5a35" providerId="ADAL" clId="{FBEF06C4-AE6B-43E9-8332-FE80DA75B133}" dt="2018-09-26T02:53:29.938" v="391"/>
          <ac:spMkLst>
            <pc:docMk/>
            <pc:sldMk cId="2392408238" sldId="273"/>
            <ac:spMk id="5" creationId="{23CA61A6-5CBC-440D-9B2D-DC530321DB46}"/>
          </ac:spMkLst>
        </pc:spChg>
        <pc:spChg chg="add mod">
          <ac:chgData name="Trevor Tombe" userId="6b8b3b46-be9d-4e4e-97f5-c5e1931c5a35" providerId="ADAL" clId="{FBEF06C4-AE6B-43E9-8332-FE80DA75B133}" dt="2018-09-26T02:53:37.328" v="397" actId="20577"/>
          <ac:spMkLst>
            <pc:docMk/>
            <pc:sldMk cId="2392408238" sldId="273"/>
            <ac:spMk id="6" creationId="{58246921-7A82-45A3-B73A-6BFCEF8E1A94}"/>
          </ac:spMkLst>
        </pc:spChg>
        <pc:picChg chg="del">
          <ac:chgData name="Trevor Tombe" userId="6b8b3b46-be9d-4e4e-97f5-c5e1931c5a35" providerId="ADAL" clId="{FBEF06C4-AE6B-43E9-8332-FE80DA75B133}" dt="2018-09-26T02:53:31.100" v="392" actId="478"/>
          <ac:picMkLst>
            <pc:docMk/>
            <pc:sldMk cId="2392408238" sldId="273"/>
            <ac:picMk id="4" creationId="{00000000-0000-0000-0000-000000000000}"/>
          </ac:picMkLst>
        </pc:picChg>
      </pc:sldChg>
      <pc:sldChg chg="modSp">
        <pc:chgData name="Trevor Tombe" userId="6b8b3b46-be9d-4e4e-97f5-c5e1931c5a35" providerId="ADAL" clId="{FBEF06C4-AE6B-43E9-8332-FE80DA75B133}" dt="2018-09-26T02:55:09.686" v="520" actId="20577"/>
        <pc:sldMkLst>
          <pc:docMk/>
          <pc:sldMk cId="2392408238" sldId="274"/>
        </pc:sldMkLst>
        <pc:spChg chg="mod">
          <ac:chgData name="Trevor Tombe" userId="6b8b3b46-be9d-4e4e-97f5-c5e1931c5a35" providerId="ADAL" clId="{FBEF06C4-AE6B-43E9-8332-FE80DA75B133}" dt="2018-09-26T02:55:09.686" v="520" actId="20577"/>
          <ac:spMkLst>
            <pc:docMk/>
            <pc:sldMk cId="2392408238" sldId="274"/>
            <ac:spMk id="3" creationId="{00000000-0000-0000-0000-000000000000}"/>
          </ac:spMkLst>
        </pc:spChg>
      </pc:sldChg>
      <pc:sldChg chg="addSp delSp modSp">
        <pc:chgData name="Trevor Tombe" userId="6b8b3b46-be9d-4e4e-97f5-c5e1931c5a35" providerId="ADAL" clId="{FBEF06C4-AE6B-43E9-8332-FE80DA75B133}" dt="2018-09-26T02:55:26.278" v="527" actId="20577"/>
        <pc:sldMkLst>
          <pc:docMk/>
          <pc:sldMk cId="2392408238" sldId="275"/>
        </pc:sldMkLst>
        <pc:spChg chg="add del">
          <ac:chgData name="Trevor Tombe" userId="6b8b3b46-be9d-4e4e-97f5-c5e1931c5a35" providerId="ADAL" clId="{FBEF06C4-AE6B-43E9-8332-FE80DA75B133}" dt="2018-09-26T02:55:16.320" v="523"/>
          <ac:spMkLst>
            <pc:docMk/>
            <pc:sldMk cId="2392408238" sldId="275"/>
            <ac:spMk id="3" creationId="{3B59FBAA-AF38-4C27-B0DB-FCEA091E2C19}"/>
          </ac:spMkLst>
        </pc:spChg>
        <pc:spChg chg="add mod">
          <ac:chgData name="Trevor Tombe" userId="6b8b3b46-be9d-4e4e-97f5-c5e1931c5a35" providerId="ADAL" clId="{FBEF06C4-AE6B-43E9-8332-FE80DA75B133}" dt="2018-09-26T02:55:26.278" v="527" actId="20577"/>
          <ac:spMkLst>
            <pc:docMk/>
            <pc:sldMk cId="2392408238" sldId="275"/>
            <ac:spMk id="5" creationId="{B1312189-5EFC-49DB-BA74-9CF7DD9C4D67}"/>
          </ac:spMkLst>
        </pc:spChg>
        <pc:picChg chg="del">
          <ac:chgData name="Trevor Tombe" userId="6b8b3b46-be9d-4e4e-97f5-c5e1931c5a35" providerId="ADAL" clId="{FBEF06C4-AE6B-43E9-8332-FE80DA75B133}" dt="2018-09-26T02:55:14.976" v="521" actId="478"/>
          <ac:picMkLst>
            <pc:docMk/>
            <pc:sldMk cId="2392408238" sldId="275"/>
            <ac:picMk id="4" creationId="{00000000-0000-0000-0000-000000000000}"/>
          </ac:picMkLst>
        </pc:picChg>
      </pc:sldChg>
      <pc:sldChg chg="addSp delSp modSp">
        <pc:chgData name="Trevor Tombe" userId="6b8b3b46-be9d-4e4e-97f5-c5e1931c5a35" providerId="ADAL" clId="{FBEF06C4-AE6B-43E9-8332-FE80DA75B133}" dt="2018-09-26T02:55:42.306" v="531" actId="20577"/>
        <pc:sldMkLst>
          <pc:docMk/>
          <pc:sldMk cId="2392408238" sldId="276"/>
        </pc:sldMkLst>
        <pc:spChg chg="add mod">
          <ac:chgData name="Trevor Tombe" userId="6b8b3b46-be9d-4e4e-97f5-c5e1931c5a35" providerId="ADAL" clId="{FBEF06C4-AE6B-43E9-8332-FE80DA75B133}" dt="2018-09-26T02:55:42.306" v="531" actId="20577"/>
          <ac:spMkLst>
            <pc:docMk/>
            <pc:sldMk cId="2392408238" sldId="276"/>
            <ac:spMk id="5" creationId="{594E0726-9975-4DDA-B051-51F48A32FD9C}"/>
          </ac:spMkLst>
        </pc:spChg>
        <pc:picChg chg="del">
          <ac:chgData name="Trevor Tombe" userId="6b8b3b46-be9d-4e4e-97f5-c5e1931c5a35" providerId="ADAL" clId="{FBEF06C4-AE6B-43E9-8332-FE80DA75B133}" dt="2018-09-26T02:55:34.238" v="528" actId="478"/>
          <ac:picMkLst>
            <pc:docMk/>
            <pc:sldMk cId="2392408238" sldId="276"/>
            <ac:picMk id="4" creationId="{00000000-0000-0000-0000-000000000000}"/>
          </ac:picMkLst>
        </pc:picChg>
      </pc:sldChg>
      <pc:sldChg chg="addSp delSp modSp">
        <pc:chgData name="Trevor Tombe" userId="6b8b3b46-be9d-4e4e-97f5-c5e1931c5a35" providerId="ADAL" clId="{FBEF06C4-AE6B-43E9-8332-FE80DA75B133}" dt="2018-09-26T02:56:35.913" v="536" actId="20577"/>
        <pc:sldMkLst>
          <pc:docMk/>
          <pc:sldMk cId="2392408238" sldId="278"/>
        </pc:sldMkLst>
        <pc:spChg chg="add mod">
          <ac:chgData name="Trevor Tombe" userId="6b8b3b46-be9d-4e4e-97f5-c5e1931c5a35" providerId="ADAL" clId="{FBEF06C4-AE6B-43E9-8332-FE80DA75B133}" dt="2018-09-26T02:56:35.913" v="536" actId="20577"/>
          <ac:spMkLst>
            <pc:docMk/>
            <pc:sldMk cId="2392408238" sldId="278"/>
            <ac:spMk id="5" creationId="{6100244C-4CEB-4CB7-B335-36FAD337955E}"/>
          </ac:spMkLst>
        </pc:spChg>
        <pc:picChg chg="del">
          <ac:chgData name="Trevor Tombe" userId="6b8b3b46-be9d-4e4e-97f5-c5e1931c5a35" providerId="ADAL" clId="{FBEF06C4-AE6B-43E9-8332-FE80DA75B133}" dt="2018-09-26T02:56:30.462" v="532" actId="478"/>
          <ac:picMkLst>
            <pc:docMk/>
            <pc:sldMk cId="2392408238" sldId="278"/>
            <ac:picMk id="4" creationId="{00000000-0000-0000-0000-000000000000}"/>
          </ac:picMkLst>
        </pc:picChg>
      </pc:sldChg>
      <pc:sldChg chg="addSp delSp modSp">
        <pc:chgData name="Trevor Tombe" userId="6b8b3b46-be9d-4e4e-97f5-c5e1931c5a35" providerId="ADAL" clId="{FBEF06C4-AE6B-43E9-8332-FE80DA75B133}" dt="2018-09-26T02:57:42.330" v="541" actId="20577"/>
        <pc:sldMkLst>
          <pc:docMk/>
          <pc:sldMk cId="2663663274" sldId="280"/>
        </pc:sldMkLst>
        <pc:spChg chg="add mod">
          <ac:chgData name="Trevor Tombe" userId="6b8b3b46-be9d-4e4e-97f5-c5e1931c5a35" providerId="ADAL" clId="{FBEF06C4-AE6B-43E9-8332-FE80DA75B133}" dt="2018-09-26T02:57:42.330" v="541" actId="20577"/>
          <ac:spMkLst>
            <pc:docMk/>
            <pc:sldMk cId="2663663274" sldId="280"/>
            <ac:spMk id="5" creationId="{44A8EF9C-27B7-472D-8AFA-0A3A4D276034}"/>
          </ac:spMkLst>
        </pc:spChg>
        <pc:picChg chg="del">
          <ac:chgData name="Trevor Tombe" userId="6b8b3b46-be9d-4e4e-97f5-c5e1931c5a35" providerId="ADAL" clId="{FBEF06C4-AE6B-43E9-8332-FE80DA75B133}" dt="2018-09-26T02:57:36.529" v="537" actId="478"/>
          <ac:picMkLst>
            <pc:docMk/>
            <pc:sldMk cId="2663663274" sldId="280"/>
            <ac:picMk id="4" creationId="{00000000-0000-0000-0000-000000000000}"/>
          </ac:picMkLst>
        </pc:picChg>
      </pc:sldChg>
      <pc:sldChg chg="addSp delSp modSp">
        <pc:chgData name="Trevor Tombe" userId="6b8b3b46-be9d-4e4e-97f5-c5e1931c5a35" providerId="ADAL" clId="{FBEF06C4-AE6B-43E9-8332-FE80DA75B133}" dt="2018-09-26T02:58:03.187" v="546" actId="20577"/>
        <pc:sldMkLst>
          <pc:docMk/>
          <pc:sldMk cId="2663663274" sldId="283"/>
        </pc:sldMkLst>
        <pc:spChg chg="add mod">
          <ac:chgData name="Trevor Tombe" userId="6b8b3b46-be9d-4e4e-97f5-c5e1931c5a35" providerId="ADAL" clId="{FBEF06C4-AE6B-43E9-8332-FE80DA75B133}" dt="2018-09-26T02:58:03.187" v="546" actId="20577"/>
          <ac:spMkLst>
            <pc:docMk/>
            <pc:sldMk cId="2663663274" sldId="283"/>
            <ac:spMk id="5" creationId="{618868DD-C82B-4D9D-8349-967C03A6EFFE}"/>
          </ac:spMkLst>
        </pc:spChg>
        <pc:picChg chg="del">
          <ac:chgData name="Trevor Tombe" userId="6b8b3b46-be9d-4e4e-97f5-c5e1931c5a35" providerId="ADAL" clId="{FBEF06C4-AE6B-43E9-8332-FE80DA75B133}" dt="2018-09-26T02:57:57.637" v="542" actId="478"/>
          <ac:picMkLst>
            <pc:docMk/>
            <pc:sldMk cId="2663663274" sldId="283"/>
            <ac:picMk id="4" creationId="{00000000-0000-0000-0000-000000000000}"/>
          </ac:picMkLst>
        </pc:picChg>
      </pc:sldChg>
      <pc:sldChg chg="modSp">
        <pc:chgData name="Trevor Tombe" userId="6b8b3b46-be9d-4e4e-97f5-c5e1931c5a35" providerId="ADAL" clId="{FBEF06C4-AE6B-43E9-8332-FE80DA75B133}" dt="2018-09-26T02:58:48.989" v="547" actId="20577"/>
        <pc:sldMkLst>
          <pc:docMk/>
          <pc:sldMk cId="2663663274" sldId="285"/>
        </pc:sldMkLst>
        <pc:spChg chg="mod">
          <ac:chgData name="Trevor Tombe" userId="6b8b3b46-be9d-4e4e-97f5-c5e1931c5a35" providerId="ADAL" clId="{FBEF06C4-AE6B-43E9-8332-FE80DA75B133}" dt="2018-09-26T02:58:48.989" v="547" actId="20577"/>
          <ac:spMkLst>
            <pc:docMk/>
            <pc:sldMk cId="2663663274" sldId="285"/>
            <ac:spMk id="3" creationId="{00000000-0000-0000-0000-000000000000}"/>
          </ac:spMkLst>
        </pc:spChg>
      </pc:sldChg>
      <pc:sldChg chg="modSp">
        <pc:chgData name="Trevor Tombe" userId="6b8b3b46-be9d-4e4e-97f5-c5e1931c5a35" providerId="ADAL" clId="{FBEF06C4-AE6B-43E9-8332-FE80DA75B133}" dt="2018-09-26T02:59:48.443" v="576" actId="20577"/>
        <pc:sldMkLst>
          <pc:docMk/>
          <pc:sldMk cId="2663663274" sldId="286"/>
        </pc:sldMkLst>
        <pc:spChg chg="mod">
          <ac:chgData name="Trevor Tombe" userId="6b8b3b46-be9d-4e4e-97f5-c5e1931c5a35" providerId="ADAL" clId="{FBEF06C4-AE6B-43E9-8332-FE80DA75B133}" dt="2018-09-26T02:59:48.443" v="576" actId="20577"/>
          <ac:spMkLst>
            <pc:docMk/>
            <pc:sldMk cId="2663663274" sldId="286"/>
            <ac:spMk id="3" creationId="{00000000-0000-0000-0000-000000000000}"/>
          </ac:spMkLst>
        </pc:spChg>
      </pc:sldChg>
      <pc:sldMasterChg chg="modSp modSldLayout">
        <pc:chgData name="Trevor Tombe" userId="6b8b3b46-be9d-4e4e-97f5-c5e1931c5a35" providerId="ADAL" clId="{FBEF06C4-AE6B-43E9-8332-FE80DA75B133}" dt="2018-09-26T02:50:15.644" v="351" actId="20577"/>
        <pc:sldMasterMkLst>
          <pc:docMk/>
          <pc:sldMasterMk cId="3691570016" sldId="2147483648"/>
        </pc:sldMasterMkLst>
        <pc:spChg chg="mod">
          <ac:chgData name="Trevor Tombe" userId="6b8b3b46-be9d-4e4e-97f5-c5e1931c5a35" providerId="ADAL" clId="{FBEF06C4-AE6B-43E9-8332-FE80DA75B133}" dt="2018-09-26T02:39:56.392" v="7" actId="20577"/>
          <ac:spMkLst>
            <pc:docMk/>
            <pc:sldMasterMk cId="3691570016" sldId="2147483648"/>
            <ac:spMk id="8" creationId="{00000000-0000-0000-0000-000000000000}"/>
          </ac:spMkLst>
        </pc:spChg>
        <pc:sldLayoutChg chg="modSp">
          <pc:chgData name="Trevor Tombe" userId="6b8b3b46-be9d-4e4e-97f5-c5e1931c5a35" providerId="ADAL" clId="{FBEF06C4-AE6B-43E9-8332-FE80DA75B133}" dt="2018-09-26T02:50:15.644" v="351" actId="20577"/>
          <pc:sldLayoutMkLst>
            <pc:docMk/>
            <pc:sldMasterMk cId="3691570016" sldId="2147483648"/>
            <pc:sldLayoutMk cId="887980693" sldId="2147483649"/>
          </pc:sldLayoutMkLst>
          <pc:spChg chg="mod">
            <ac:chgData name="Trevor Tombe" userId="6b8b3b46-be9d-4e4e-97f5-c5e1931c5a35" providerId="ADAL" clId="{FBEF06C4-AE6B-43E9-8332-FE80DA75B133}" dt="2018-09-26T02:50:15.644" v="351" actId="20577"/>
            <ac:spMkLst>
              <pc:docMk/>
              <pc:sldMasterMk cId="3691570016" sldId="2147483648"/>
              <pc:sldLayoutMk cId="887980693" sldId="2147483649"/>
              <ac:spMk id="13" creationId="{00000000-0000-0000-0000-000000000000}"/>
            </ac:spMkLst>
          </pc:spChg>
        </pc:sldLayoutChg>
        <pc:sldLayoutChg chg="modSp">
          <pc:chgData name="Trevor Tombe" userId="6b8b3b46-be9d-4e4e-97f5-c5e1931c5a35" providerId="ADAL" clId="{FBEF06C4-AE6B-43E9-8332-FE80DA75B133}" dt="2018-09-26T02:50:07.928" v="347" actId="20577"/>
          <pc:sldLayoutMkLst>
            <pc:docMk/>
            <pc:sldMasterMk cId="3691570016" sldId="2147483648"/>
            <pc:sldLayoutMk cId="3711136687" sldId="2147483655"/>
          </pc:sldLayoutMkLst>
          <pc:spChg chg="mod">
            <ac:chgData name="Trevor Tombe" userId="6b8b3b46-be9d-4e4e-97f5-c5e1931c5a35" providerId="ADAL" clId="{FBEF06C4-AE6B-43E9-8332-FE80DA75B133}" dt="2018-09-26T02:50:07.928" v="347" actId="20577"/>
            <ac:spMkLst>
              <pc:docMk/>
              <pc:sldMasterMk cId="3691570016" sldId="2147483648"/>
              <pc:sldLayoutMk cId="3711136687" sldId="2147483655"/>
              <ac:spMk id="10" creationId="{00000000-0000-0000-0000-000000000000}"/>
            </ac:spMkLst>
          </pc:spChg>
        </pc:sldLayoutChg>
        <pc:sldLayoutChg chg="modSp">
          <pc:chgData name="Trevor Tombe" userId="6b8b3b46-be9d-4e4e-97f5-c5e1931c5a35" providerId="ADAL" clId="{FBEF06C4-AE6B-43E9-8332-FE80DA75B133}" dt="2018-09-26T02:49:50.560" v="339" actId="20577"/>
          <pc:sldLayoutMkLst>
            <pc:docMk/>
            <pc:sldMasterMk cId="3691570016" sldId="2147483648"/>
            <pc:sldLayoutMk cId="2203796096" sldId="2147483658"/>
          </pc:sldLayoutMkLst>
          <pc:spChg chg="mod">
            <ac:chgData name="Trevor Tombe" userId="6b8b3b46-be9d-4e4e-97f5-c5e1931c5a35" providerId="ADAL" clId="{FBEF06C4-AE6B-43E9-8332-FE80DA75B133}" dt="2018-09-26T02:49:50.560" v="339" actId="20577"/>
            <ac:spMkLst>
              <pc:docMk/>
              <pc:sldMasterMk cId="3691570016" sldId="2147483648"/>
              <pc:sldLayoutMk cId="2203796096" sldId="2147483658"/>
              <ac:spMk id="13" creationId="{00000000-0000-0000-0000-000000000000}"/>
            </ac:spMkLst>
          </pc:spChg>
        </pc:sldLayoutChg>
        <pc:sldLayoutChg chg="modSp">
          <pc:chgData name="Trevor Tombe" userId="6b8b3b46-be9d-4e4e-97f5-c5e1931c5a35" providerId="ADAL" clId="{FBEF06C4-AE6B-43E9-8332-FE80DA75B133}" dt="2018-09-26T02:49:59.228" v="343" actId="20577"/>
          <pc:sldLayoutMkLst>
            <pc:docMk/>
            <pc:sldMasterMk cId="3691570016" sldId="2147483648"/>
            <pc:sldLayoutMk cId="2203796096" sldId="2147483665"/>
          </pc:sldLayoutMkLst>
          <pc:spChg chg="mod">
            <ac:chgData name="Trevor Tombe" userId="6b8b3b46-be9d-4e4e-97f5-c5e1931c5a35" providerId="ADAL" clId="{FBEF06C4-AE6B-43E9-8332-FE80DA75B133}" dt="2018-09-26T02:49:59.228" v="343" actId="20577"/>
            <ac:spMkLst>
              <pc:docMk/>
              <pc:sldMasterMk cId="3691570016" sldId="2147483648"/>
              <pc:sldLayoutMk cId="2203796096" sldId="2147483665"/>
              <ac:spMk id="14" creationId="{00000000-0000-0000-0000-000000000000}"/>
            </ac:spMkLst>
          </pc:spChg>
        </pc:sldLayoutChg>
        <pc:sldLayoutChg chg="modSp">
          <pc:chgData name="Trevor Tombe" userId="6b8b3b46-be9d-4e4e-97f5-c5e1931c5a35" providerId="ADAL" clId="{FBEF06C4-AE6B-43E9-8332-FE80DA75B133}" dt="2018-09-26T02:39:27.175" v="3" actId="20577"/>
          <pc:sldLayoutMkLst>
            <pc:docMk/>
            <pc:sldMasterMk cId="3691570016" sldId="2147483648"/>
            <pc:sldLayoutMk cId="2940651250" sldId="2147483671"/>
          </pc:sldLayoutMkLst>
          <pc:spChg chg="mod">
            <ac:chgData name="Trevor Tombe" userId="6b8b3b46-be9d-4e4e-97f5-c5e1931c5a35" providerId="ADAL" clId="{FBEF06C4-AE6B-43E9-8332-FE80DA75B133}" dt="2018-09-26T02:39:27.175" v="3" actId="20577"/>
            <ac:spMkLst>
              <pc:docMk/>
              <pc:sldMasterMk cId="3691570016" sldId="2147483648"/>
              <pc:sldLayoutMk cId="2940651250" sldId="2147483671"/>
              <ac:spMk id="17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8D874E-E9D5-433B-A149-BDF6BFDD40A8}" type="datetimeFigureOut">
              <a:rPr lang="en-US" smtClean="0"/>
              <a:pPr/>
              <a:t>9/25/2019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DCAA22-461C-45B4-A301-BFCA580174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01922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051F04-9E25-42C3-8BC5-EC2E8469D95E}" type="datetimeFigureOut">
              <a:rPr lang="en-US" smtClean="0"/>
              <a:pPr/>
              <a:t>9/25/2019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3D6722-9B4D-4E29-B226-C325925A811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9598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altLang="en-US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37638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 altLang="en-US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58142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white">
          <a:xfrm>
            <a:off x="0" y="0"/>
            <a:ext cx="9144000" cy="3886200"/>
          </a:xfrm>
          <a:prstGeom prst="rect">
            <a:avLst/>
          </a:prstGeom>
          <a:solidFill>
            <a:srgbClr val="007FA3"/>
          </a:solidFill>
          <a:ln>
            <a:solidFill>
              <a:srgbClr val="007F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2000"/>
            <a:ext cx="7772400" cy="2838451"/>
          </a:xfrm>
        </p:spPr>
        <p:txBody>
          <a:bodyPr anchor="b">
            <a:no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4687" y="3962400"/>
            <a:ext cx="7794626" cy="1752600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3969" y="6172200"/>
            <a:ext cx="8595360" cy="2354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6EFB-3F44-496C-A842-1E0B3D3B975A}" type="datetimeFigureOut">
              <a:rPr lang="en-US" smtClean="0"/>
              <a:pPr/>
              <a:t>9/25/2019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 userDrawn="1"/>
        </p:nvSpPr>
        <p:spPr>
          <a:xfrm>
            <a:off x="1502228" y="6429974"/>
            <a:ext cx="6172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b="0" kern="1200" dirty="0">
                <a:solidFill>
                  <a:schemeClr val="tx1"/>
                </a:solidFill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Copyright © 2020 Pearson Canada Inc.</a:t>
            </a:r>
          </a:p>
        </p:txBody>
      </p:sp>
      <p:pic>
        <p:nvPicPr>
          <p:cNvPr id="14" name="Shape 15" descr="Pearson Logo"/>
          <p:cNvPicPr preferRelativeResize="0"/>
          <p:nvPr userDrawn="1"/>
        </p:nvPicPr>
        <p:blipFill rotWithShape="1">
          <a:blip r:embed="rId2" cstate="print">
            <a:alphaModFix/>
          </a:blip>
          <a:srcRect/>
          <a:stretch/>
        </p:blipFill>
        <p:spPr>
          <a:xfrm>
            <a:off x="443972" y="6429709"/>
            <a:ext cx="917999" cy="279914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Slide Number Placeholder 4"/>
          <p:cNvSpPr txBox="1">
            <a:spLocks/>
          </p:cNvSpPr>
          <p:nvPr userDrawn="1"/>
        </p:nvSpPr>
        <p:spPr>
          <a:xfrm>
            <a:off x="7881256" y="6428232"/>
            <a:ext cx="914400" cy="20116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altLang="en-US" sz="1200" b="0" kern="1200" noProof="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1 - </a:t>
            </a:r>
            <a:fld id="{876BFF75-7A20-4B22-803D-E5D1449082FD}" type="slidenum">
              <a:rPr lang="en-US" altLang="en-US" sz="1200" b="0" kern="1200" noProof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altLang="en-US" sz="1200" b="0" kern="1200" noProof="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7980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ter Ope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457200" y="215372"/>
            <a:ext cx="8229600" cy="622828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903514"/>
            <a:ext cx="8229600" cy="47897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007FA3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/>
              <a:t>Add edition here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 hasCustomPrompt="1"/>
          </p:nvPr>
        </p:nvSpPr>
        <p:spPr>
          <a:xfrm>
            <a:off x="5029200" y="1447800"/>
            <a:ext cx="3657600" cy="1600199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3000" baseline="0"/>
            </a:lvl1pPr>
            <a:lvl2pPr marL="0" indent="0">
              <a:spcBef>
                <a:spcPts val="0"/>
              </a:spcBef>
              <a:buNone/>
              <a:defRPr sz="4400"/>
            </a:lvl2pPr>
            <a:lvl3pPr marL="0" indent="0">
              <a:spcBef>
                <a:spcPts val="0"/>
              </a:spcBef>
              <a:buNone/>
              <a:defRPr sz="4400"/>
            </a:lvl3pPr>
            <a:lvl4pPr marL="0" indent="0">
              <a:spcBef>
                <a:spcPts val="0"/>
              </a:spcBef>
              <a:buNone/>
              <a:defRPr sz="4400"/>
            </a:lvl4pPr>
            <a:lvl5pPr marL="0" indent="0">
              <a:spcBef>
                <a:spcPts val="0"/>
              </a:spcBef>
              <a:buNone/>
              <a:defRPr sz="4400"/>
            </a:lvl5pPr>
            <a:lvl6pPr marL="0" indent="0">
              <a:spcBef>
                <a:spcPts val="0"/>
              </a:spcBef>
              <a:buNone/>
              <a:defRPr sz="4400"/>
            </a:lvl6pPr>
            <a:lvl7pPr marL="0" indent="0">
              <a:spcBef>
                <a:spcPts val="0"/>
              </a:spcBef>
              <a:buNone/>
              <a:defRPr sz="4400"/>
            </a:lvl7pPr>
            <a:lvl8pPr marL="0" indent="0">
              <a:spcBef>
                <a:spcPts val="0"/>
              </a:spcBef>
              <a:buNone/>
              <a:defRPr sz="4400"/>
            </a:lvl8pPr>
            <a:lvl9pPr marL="0" indent="0">
              <a:spcBef>
                <a:spcPts val="0"/>
              </a:spcBef>
              <a:buNone/>
              <a:defRPr sz="4400"/>
            </a:lvl9pPr>
          </a:lstStyle>
          <a:p>
            <a:pPr lvl="0"/>
            <a:r>
              <a:rPr lang="en-US" dirty="0"/>
              <a:t>Chapter ##</a:t>
            </a:r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5" hasCustomPrompt="1"/>
          </p:nvPr>
        </p:nvSpPr>
        <p:spPr>
          <a:xfrm>
            <a:off x="5029200" y="3200400"/>
            <a:ext cx="3657600" cy="2925763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200"/>
            </a:lvl1pPr>
            <a:lvl2pPr marL="0" indent="0">
              <a:spcBef>
                <a:spcPts val="0"/>
              </a:spcBef>
              <a:buNone/>
              <a:defRPr/>
            </a:lvl2pPr>
            <a:lvl3pPr marL="0" indent="0">
              <a:spcBef>
                <a:spcPts val="0"/>
              </a:spcBef>
              <a:buNone/>
              <a:defRPr/>
            </a:lvl3pPr>
            <a:lvl4pPr marL="0" indent="0">
              <a:spcBef>
                <a:spcPts val="0"/>
              </a:spcBef>
              <a:buNone/>
              <a:defRPr/>
            </a:lvl4pPr>
            <a:lvl5pPr marL="0" indent="0">
              <a:spcBef>
                <a:spcPts val="0"/>
              </a:spcBef>
              <a:buNone/>
              <a:defRPr/>
            </a:lvl5pPr>
            <a:lvl6pPr marL="0" indent="0">
              <a:spcBef>
                <a:spcPts val="0"/>
              </a:spcBef>
              <a:buNone/>
              <a:defRPr/>
            </a:lvl6pPr>
            <a:lvl7pPr marL="0" indent="0">
              <a:spcBef>
                <a:spcPts val="0"/>
              </a:spcBef>
              <a:buNone/>
              <a:defRPr/>
            </a:lvl7pPr>
            <a:lvl8pPr marL="0" indent="0">
              <a:spcBef>
                <a:spcPts val="0"/>
              </a:spcBef>
              <a:buNone/>
              <a:defRPr/>
            </a:lvl8pPr>
            <a:lvl9pPr marL="0" indent="0">
              <a:spcBef>
                <a:spcPts val="0"/>
              </a:spcBef>
              <a:buNone/>
              <a:defRPr/>
            </a:lvl9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6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93969" y="6165337"/>
            <a:ext cx="8595360" cy="2354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A9DF6EFB-3F44-496C-A842-1E0B3D3B975A}" type="datetimeFigureOut">
              <a:rPr lang="en-US" smtClean="0"/>
              <a:pPr/>
              <a:t>9/25/2019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2" name="Shape 15" descr="Pearson Logo"/>
          <p:cNvPicPr preferRelativeResize="0"/>
          <p:nvPr userDrawn="1"/>
        </p:nvPicPr>
        <p:blipFill rotWithShape="1">
          <a:blip r:embed="rId2" cstate="print">
            <a:alphaModFix/>
          </a:blip>
          <a:srcRect/>
          <a:stretch/>
        </p:blipFill>
        <p:spPr>
          <a:xfrm>
            <a:off x="443972" y="6429709"/>
            <a:ext cx="917999" cy="279914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Slide Number Placeholder 4"/>
          <p:cNvSpPr txBox="1">
            <a:spLocks/>
          </p:cNvSpPr>
          <p:nvPr userDrawn="1"/>
        </p:nvSpPr>
        <p:spPr>
          <a:xfrm>
            <a:off x="7881256" y="6428232"/>
            <a:ext cx="914400" cy="20116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altLang="en-US" sz="1200" b="0" kern="1200" noProof="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1 - </a:t>
            </a:r>
            <a:fld id="{876BFF75-7A20-4B22-803D-E5D1449082FD}" type="slidenum">
              <a:rPr lang="en-US" altLang="en-US" sz="1200" b="0" kern="1200" noProof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altLang="en-US" sz="1200" b="0" kern="1200" noProof="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7" name="Text Placeholder 13"/>
          <p:cNvSpPr>
            <a:spLocks noGrp="1"/>
          </p:cNvSpPr>
          <p:nvPr>
            <p:ph type="body" sz="quarter" idx="16" hasCustomPrompt="1"/>
          </p:nvPr>
        </p:nvSpPr>
        <p:spPr>
          <a:xfrm>
            <a:off x="1499616" y="6428232"/>
            <a:ext cx="6172200" cy="274320"/>
          </a:xfrm>
        </p:spPr>
        <p:txBody>
          <a:bodyPr lIns="91440" tIns="45720" rIns="91440" bIns="45720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US" altLang="en-US" sz="1200" b="0" kern="1200">
                <a:solidFill>
                  <a:schemeClr val="tx1"/>
                </a:solidFill>
                <a:latin typeface="Verdana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b="0" kern="1200" dirty="0">
                <a:solidFill>
                  <a:schemeClr val="tx1"/>
                </a:solidFill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Copyright © 2020 Pearson Canada Inc.</a:t>
            </a:r>
          </a:p>
        </p:txBody>
      </p:sp>
    </p:spTree>
    <p:extLst>
      <p:ext uri="{BB962C8B-B14F-4D97-AF65-F5344CB8AC3E}">
        <p14:creationId xmlns:p14="http://schemas.microsoft.com/office/powerpoint/2010/main" val="2940651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Learning Objectives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215372"/>
            <a:ext cx="8229600" cy="622828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Learning Objectives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816430"/>
            <a:ext cx="8229600" cy="40277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rgbClr val="007FA3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/>
              <a:t>Click to add Learning Objective(s)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4"/>
          </p:nvPr>
        </p:nvSpPr>
        <p:spPr>
          <a:xfrm>
            <a:off x="457200" y="1600200"/>
            <a:ext cx="8229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</a:t>
            </a:r>
          </a:p>
          <a:p>
            <a:pPr lvl="6"/>
            <a:r>
              <a:rPr lang="en-US" dirty="0"/>
              <a:t>Seventh</a:t>
            </a:r>
          </a:p>
          <a:p>
            <a:pPr lvl="7"/>
            <a:r>
              <a:rPr lang="en-US" dirty="0"/>
              <a:t>Eighth</a:t>
            </a:r>
          </a:p>
          <a:p>
            <a:pPr lvl="8"/>
            <a:r>
              <a:rPr lang="en-US" dirty="0"/>
              <a:t>Ninth</a:t>
            </a:r>
          </a:p>
        </p:txBody>
      </p:sp>
      <p:sp>
        <p:nvSpPr>
          <p:cNvPr id="12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93969" y="6172200"/>
            <a:ext cx="8595360" cy="2354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A9DF6EFB-3F44-496C-A842-1E0B3D3B975A}" type="datetimeFigureOut">
              <a:rPr lang="en-US" smtClean="0"/>
              <a:pPr/>
              <a:t>9/25/2019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2463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007FA3"/>
              </a:buClr>
              <a:buSzPct val="100000"/>
              <a:defRPr sz="2800"/>
            </a:lvl1pPr>
            <a:lvl2pPr>
              <a:buClr>
                <a:srgbClr val="007FA3"/>
              </a:buClr>
              <a:defRPr sz="2400"/>
            </a:lvl2pPr>
            <a:lvl3pPr>
              <a:buClr>
                <a:srgbClr val="007FA3"/>
              </a:buClr>
              <a:defRPr sz="2000"/>
            </a:lvl3pPr>
            <a:lvl4pPr>
              <a:buClr>
                <a:srgbClr val="007FA3"/>
              </a:buClr>
              <a:defRPr sz="2000"/>
            </a:lvl4pPr>
            <a:lvl5pPr>
              <a:buClr>
                <a:srgbClr val="007FA3"/>
              </a:buClr>
              <a:defRPr sz="2000"/>
            </a:lvl5pPr>
            <a:lvl6pPr>
              <a:buClr>
                <a:srgbClr val="007FA3"/>
              </a:buClr>
              <a:defRPr sz="2000"/>
            </a:lvl6pPr>
            <a:lvl7pPr>
              <a:buClr>
                <a:srgbClr val="007FA3"/>
              </a:buClr>
              <a:defRPr sz="2000"/>
            </a:lvl7pPr>
            <a:lvl8pPr>
              <a:buClr>
                <a:srgbClr val="007FA3"/>
              </a:buClr>
              <a:defRPr sz="2000"/>
            </a:lvl8pPr>
            <a:lvl9pPr>
              <a:buClr>
                <a:srgbClr val="007FA3"/>
              </a:buCl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</a:t>
            </a:r>
          </a:p>
          <a:p>
            <a:pPr lvl="6"/>
            <a:r>
              <a:rPr lang="en-US" dirty="0"/>
              <a:t>Seventh</a:t>
            </a:r>
          </a:p>
          <a:p>
            <a:pPr lvl="7"/>
            <a:r>
              <a:rPr lang="en-US" dirty="0"/>
              <a:t>Eighth</a:t>
            </a:r>
          </a:p>
          <a:p>
            <a:pPr lvl="8"/>
            <a:r>
              <a:rPr lang="en-US" dirty="0"/>
              <a:t>Ninth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3969" y="6172200"/>
            <a:ext cx="8595360" cy="2354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6335713" y="113072"/>
            <a:ext cx="2133600" cy="182880"/>
          </a:xfrm>
        </p:spPr>
        <p:txBody>
          <a:bodyPr/>
          <a:lstStyle/>
          <a:p>
            <a:fld id="{A9DF6EFB-3F44-496C-A842-1E0B3D3B975A}" type="datetimeFigureOut">
              <a:rPr lang="en-US" smtClean="0"/>
              <a:pPr/>
              <a:t>9/25/2019</a:t>
            </a:fld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69312" y="113072"/>
            <a:ext cx="551783" cy="182880"/>
          </a:xfrm>
        </p:spPr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0909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arning Objectiv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118872" indent="-118872">
              <a:buClr>
                <a:srgbClr val="007FA3"/>
              </a:buClr>
              <a:buSzPct val="25000"/>
              <a:defRPr lang="en-US" sz="2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9913" indent="-285750">
              <a:buClr>
                <a:srgbClr val="007FA3"/>
              </a:buClr>
              <a:def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buClr>
                <a:srgbClr val="007FA3"/>
              </a:buClr>
              <a:defRPr sz="2000"/>
            </a:lvl3pPr>
            <a:lvl4pPr>
              <a:buClr>
                <a:srgbClr val="007FA3"/>
              </a:buClr>
              <a:defRPr sz="2000"/>
            </a:lvl4pPr>
            <a:lvl5pPr>
              <a:buClr>
                <a:srgbClr val="007FA3"/>
              </a:buClr>
              <a:defRPr sz="2000"/>
            </a:lvl5pPr>
            <a:lvl6pPr>
              <a:buClr>
                <a:srgbClr val="007FA3"/>
              </a:buClr>
              <a:defRPr sz="2000"/>
            </a:lvl6pPr>
            <a:lvl7pPr>
              <a:buClr>
                <a:srgbClr val="007FA3"/>
              </a:buClr>
              <a:defRPr sz="2000"/>
            </a:lvl7pPr>
            <a:lvl8pPr>
              <a:buClr>
                <a:srgbClr val="007FA3"/>
              </a:buClr>
              <a:defRPr sz="2000"/>
            </a:lvl8pPr>
            <a:lvl9pPr>
              <a:buClr>
                <a:srgbClr val="007FA3"/>
              </a:buClr>
              <a:defRPr sz="2000"/>
            </a:lvl9pPr>
          </a:lstStyle>
          <a:p>
            <a:pPr marL="256032" lvl="0" indent="-256032" algn="l" defTabSz="914400" rtl="0" eaLnBrk="1" latinLnBrk="0" hangingPunct="1">
              <a:spcBef>
                <a:spcPts val="1500"/>
              </a:spcBef>
              <a:buClr>
                <a:srgbClr val="007FA3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/>
              <a:t>Click to edit Master text styles</a:t>
            </a:r>
          </a:p>
          <a:p>
            <a:pPr marL="742950" lvl="1" indent="-285750" algn="l" defTabSz="914400" rtl="0" eaLnBrk="1" latinLnBrk="0" hangingPunct="1">
              <a:spcBef>
                <a:spcPts val="600"/>
              </a:spcBef>
              <a:buClr>
                <a:srgbClr val="007FA3"/>
              </a:buClr>
              <a:buFont typeface="Arial" panose="020B0604020202020204" pitchFamily="34" charset="0"/>
              <a:buChar char="–"/>
            </a:pPr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</a:t>
            </a:r>
          </a:p>
          <a:p>
            <a:pPr lvl="6"/>
            <a:r>
              <a:rPr lang="en-US" dirty="0"/>
              <a:t>Seventh</a:t>
            </a:r>
          </a:p>
          <a:p>
            <a:pPr lvl="7"/>
            <a:r>
              <a:rPr lang="en-US" dirty="0"/>
              <a:t>Eighth</a:t>
            </a:r>
          </a:p>
          <a:p>
            <a:pPr lvl="8"/>
            <a:r>
              <a:rPr lang="en-US" dirty="0"/>
              <a:t>Ninth</a:t>
            </a:r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3969" y="6172200"/>
            <a:ext cx="8595360" cy="2354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6EFB-3F44-496C-A842-1E0B3D3B975A}" type="datetimeFigureOut">
              <a:rPr lang="en-US" smtClean="0"/>
              <a:pPr/>
              <a:t>9/25/2019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200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gure +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457200" y="228600"/>
            <a:ext cx="8229600" cy="1066800"/>
          </a:xfrm>
        </p:spPr>
        <p:txBody>
          <a:bodyPr anchor="t"/>
          <a:lstStyle>
            <a:lvl1pPr>
              <a:defRPr sz="3400">
                <a:solidFill>
                  <a:srgbClr val="007FA3"/>
                </a:solidFill>
              </a:defRPr>
            </a:lvl1pPr>
          </a:lstStyle>
          <a:p>
            <a:r>
              <a:rPr lang="en-US" dirty="0"/>
              <a:t>Click to add figure number and title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5368160"/>
            <a:ext cx="8229600" cy="916856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800"/>
            </a:lvl1pPr>
            <a:lvl2pPr marL="0" indent="0">
              <a:spcBef>
                <a:spcPts val="0"/>
              </a:spcBef>
              <a:buNone/>
              <a:defRPr sz="1600"/>
            </a:lvl2pPr>
            <a:lvl3pPr marL="0" indent="0">
              <a:spcBef>
                <a:spcPts val="0"/>
              </a:spcBef>
              <a:buNone/>
              <a:defRPr sz="1600"/>
            </a:lvl3pPr>
            <a:lvl4pPr marL="0" indent="0">
              <a:spcBef>
                <a:spcPts val="0"/>
              </a:spcBef>
              <a:buNone/>
              <a:defRPr sz="1600"/>
            </a:lvl4pPr>
            <a:lvl5pPr marL="0" indent="0">
              <a:spcBef>
                <a:spcPts val="0"/>
              </a:spcBef>
              <a:buNone/>
              <a:defRPr sz="1600"/>
            </a:lvl5pPr>
            <a:lvl6pPr marL="0" indent="0">
              <a:spcBef>
                <a:spcPts val="0"/>
              </a:spcBef>
              <a:buNone/>
              <a:defRPr sz="1600"/>
            </a:lvl6pPr>
            <a:lvl7pPr marL="0" indent="0">
              <a:spcBef>
                <a:spcPts val="0"/>
              </a:spcBef>
              <a:buNone/>
              <a:defRPr sz="1600"/>
            </a:lvl7pPr>
            <a:lvl8pPr marL="0" indent="0">
              <a:spcBef>
                <a:spcPts val="0"/>
              </a:spcBef>
              <a:buNone/>
              <a:defRPr sz="1600"/>
            </a:lvl8pPr>
            <a:lvl9pPr marL="0" indent="0">
              <a:spcBef>
                <a:spcPts val="0"/>
              </a:spcBef>
              <a:buNone/>
              <a:defRPr sz="1600"/>
            </a:lvl9pPr>
          </a:lstStyle>
          <a:p>
            <a:pPr lvl="0"/>
            <a:r>
              <a:rPr lang="en-US" dirty="0"/>
              <a:t>Click to add caption</a:t>
            </a:r>
          </a:p>
        </p:txBody>
      </p:sp>
      <p:sp>
        <p:nvSpPr>
          <p:cNvPr id="11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93969" y="6172200"/>
            <a:ext cx="8595360" cy="2354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9DF6EFB-3F44-496C-A842-1E0B3D3B975A}" type="datetimeFigureOut">
              <a:rPr lang="en-US" smtClean="0"/>
              <a:pPr/>
              <a:t>9/25/2019</a:t>
            </a:fld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 userDrawn="1"/>
        </p:nvSpPr>
        <p:spPr>
          <a:xfrm>
            <a:off x="1502228" y="6429974"/>
            <a:ext cx="6172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b="0" kern="1200" dirty="0">
                <a:solidFill>
                  <a:schemeClr val="tx1"/>
                </a:solidFill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Copyright © 2020 Pearson Canada Inc.</a:t>
            </a:r>
          </a:p>
        </p:txBody>
      </p:sp>
      <p:pic>
        <p:nvPicPr>
          <p:cNvPr id="14" name="Shape 15" descr="Pearson Logo"/>
          <p:cNvPicPr preferRelativeResize="0"/>
          <p:nvPr userDrawn="1"/>
        </p:nvPicPr>
        <p:blipFill rotWithShape="1">
          <a:blip r:embed="rId2" cstate="print">
            <a:alphaModFix/>
          </a:blip>
          <a:srcRect/>
          <a:stretch/>
        </p:blipFill>
        <p:spPr>
          <a:xfrm>
            <a:off x="443972" y="6429709"/>
            <a:ext cx="917999" cy="279914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Slide Number Placeholder 4"/>
          <p:cNvSpPr txBox="1">
            <a:spLocks/>
          </p:cNvSpPr>
          <p:nvPr userDrawn="1"/>
        </p:nvSpPr>
        <p:spPr>
          <a:xfrm>
            <a:off x="7881256" y="6428232"/>
            <a:ext cx="914400" cy="20116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altLang="en-US" sz="1200" b="0" kern="1200" noProof="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1 - </a:t>
            </a:r>
            <a:fld id="{876BFF75-7A20-4B22-803D-E5D1449082FD}" type="slidenum">
              <a:rPr lang="en-US" altLang="en-US" sz="1200" b="0" kern="1200" noProof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altLang="en-US" sz="1200" b="0" kern="1200" noProof="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796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163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3"/>
          </p:nvPr>
        </p:nvSpPr>
        <p:spPr>
          <a:xfrm>
            <a:off x="457200" y="3962400"/>
            <a:ext cx="8229600" cy="2163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3969" y="6172200"/>
            <a:ext cx="8595360" cy="2354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6EFB-3F44-496C-A842-1E0B3D3B975A}" type="datetimeFigureOut">
              <a:rPr lang="en-US" smtClean="0"/>
              <a:pPr/>
              <a:t>9/25/2019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4799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447800"/>
            <a:ext cx="7772400" cy="2152651"/>
          </a:xfrm>
        </p:spPr>
        <p:txBody>
          <a:bodyPr anchor="b">
            <a:noAutofit/>
          </a:bodyPr>
          <a:lstStyle>
            <a:lvl1pPr algn="l">
              <a:defRPr sz="3400" b="1" cap="none" baseline="0">
                <a:solidFill>
                  <a:srgbClr val="007FA3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4687" y="3962400"/>
            <a:ext cx="7794627" cy="1752600"/>
          </a:xfrm>
        </p:spPr>
        <p:txBody>
          <a:bodyPr anchor="t">
            <a:no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rgbClr val="007FA3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3969" y="6172200"/>
            <a:ext cx="8595360" cy="2354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6EFB-3F44-496C-A842-1E0B3D3B975A}" type="datetimeFigureOut">
              <a:rPr lang="en-US" smtClean="0"/>
              <a:pPr/>
              <a:t>9/25/2019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4704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3969" y="6172200"/>
            <a:ext cx="8595360" cy="2354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6EFB-3F44-496C-A842-1E0B3D3B975A}" type="datetimeFigureOut">
              <a:rPr lang="en-US" smtClean="0"/>
              <a:pPr/>
              <a:t>9/25/2019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5126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93969" y="6172200"/>
            <a:ext cx="8595360" cy="2354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9DF6EFB-3F44-496C-A842-1E0B3D3B975A}" type="datetimeFigureOut">
              <a:rPr lang="en-US" smtClean="0"/>
              <a:pPr/>
              <a:t>9/25/2019</a:t>
            </a:fld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extBox 9"/>
          <p:cNvSpPr txBox="1"/>
          <p:nvPr userDrawn="1"/>
        </p:nvSpPr>
        <p:spPr>
          <a:xfrm>
            <a:off x="1502228" y="6429974"/>
            <a:ext cx="6172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b="0" kern="1200" dirty="0">
                <a:solidFill>
                  <a:schemeClr val="tx1"/>
                </a:solidFill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Copyright © 2020 Pearson Canada Inc.</a:t>
            </a:r>
          </a:p>
        </p:txBody>
      </p:sp>
      <p:pic>
        <p:nvPicPr>
          <p:cNvPr id="11" name="Shape 15" descr="Pearson Logo"/>
          <p:cNvPicPr preferRelativeResize="0"/>
          <p:nvPr userDrawn="1"/>
        </p:nvPicPr>
        <p:blipFill rotWithShape="1">
          <a:blip r:embed="rId2" cstate="print">
            <a:alphaModFix/>
          </a:blip>
          <a:srcRect/>
          <a:stretch/>
        </p:blipFill>
        <p:spPr>
          <a:xfrm>
            <a:off x="443972" y="6429709"/>
            <a:ext cx="917999" cy="279914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Slide Number Placeholder 4"/>
          <p:cNvSpPr txBox="1">
            <a:spLocks/>
          </p:cNvSpPr>
          <p:nvPr userDrawn="1"/>
        </p:nvSpPr>
        <p:spPr>
          <a:xfrm>
            <a:off x="7881256" y="6428232"/>
            <a:ext cx="914400" cy="20116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altLang="en-US" sz="1200" b="0" kern="1200" noProof="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1 - </a:t>
            </a:r>
            <a:fld id="{876BFF75-7A20-4B22-803D-E5D1449082FD}" type="slidenum">
              <a:rPr lang="en-US" altLang="en-US" sz="1200" b="0" kern="1200" noProof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altLang="en-US" sz="1200" b="0" kern="1200" noProof="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1136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9456"/>
            <a:ext cx="8229600" cy="109728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457200" y="1457450"/>
            <a:ext cx="8229600" cy="914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57200" y="1599180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marL="0" indent="0" algn="ctr">
              <a:buFont typeface="Arial" pitchFamily="34" charset="0"/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3291114" y="1601940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algn="ctr">
              <a:buNone/>
              <a:defRPr sz="22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126480" y="1599180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marL="0" indent="0" algn="ctr">
              <a:buFont typeface="Arial" pitchFamily="34" charset="0"/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457200" y="3175650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algn="ctr">
              <a:buNone/>
              <a:defRPr sz="22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3" hasCustomPrompt="1"/>
          </p:nvPr>
        </p:nvSpPr>
        <p:spPr>
          <a:xfrm>
            <a:off x="3300984" y="3175650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algn="ctr">
              <a:buNone/>
              <a:defRPr sz="22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1" name="Content Placeholder 5"/>
          <p:cNvSpPr>
            <a:spLocks noGrp="1"/>
          </p:cNvSpPr>
          <p:nvPr>
            <p:ph sz="quarter" idx="14" hasCustomPrompt="1"/>
          </p:nvPr>
        </p:nvSpPr>
        <p:spPr>
          <a:xfrm>
            <a:off x="6128658" y="3171876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algn="ctr">
              <a:buNone/>
              <a:defRPr sz="22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2" name="Content Placeholder 5"/>
          <p:cNvSpPr>
            <a:spLocks noGrp="1"/>
          </p:cNvSpPr>
          <p:nvPr>
            <p:ph sz="quarter" idx="15" hasCustomPrompt="1"/>
          </p:nvPr>
        </p:nvSpPr>
        <p:spPr>
          <a:xfrm>
            <a:off x="457200" y="4761264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algn="ctr">
              <a:buNone/>
              <a:defRPr sz="22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6" hasCustomPrompt="1"/>
          </p:nvPr>
        </p:nvSpPr>
        <p:spPr>
          <a:xfrm>
            <a:off x="3299388" y="4761264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algn="ctr">
              <a:buNone/>
              <a:defRPr sz="22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4" name="Content Placeholder 5"/>
          <p:cNvSpPr>
            <a:spLocks noGrp="1"/>
          </p:cNvSpPr>
          <p:nvPr>
            <p:ph sz="quarter" idx="17" hasCustomPrompt="1"/>
          </p:nvPr>
        </p:nvSpPr>
        <p:spPr>
          <a:xfrm>
            <a:off x="6128658" y="4764312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algn="ctr">
              <a:buNone/>
              <a:defRPr sz="22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BC1D4-5704-45BB-BA8B-9B7E98161C8B}" type="datetimeFigureOut">
              <a:rPr lang="en-US" smtClean="0"/>
              <a:pPr/>
              <a:t>9/25/2019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04A2B-EE51-41D7-B879-F8E5E9C5105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7165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007FA3"/>
              </a:buClr>
              <a:buSzPct val="100000"/>
              <a:defRPr sz="2800"/>
            </a:lvl1pPr>
            <a:lvl2pPr>
              <a:buClr>
                <a:srgbClr val="007FA3"/>
              </a:buClr>
              <a:defRPr sz="2400"/>
            </a:lvl2pPr>
            <a:lvl3pPr>
              <a:buClr>
                <a:srgbClr val="007FA3"/>
              </a:buClr>
              <a:defRPr sz="2000"/>
            </a:lvl3pPr>
            <a:lvl4pPr>
              <a:buClr>
                <a:srgbClr val="007FA3"/>
              </a:buClr>
              <a:defRPr sz="2000"/>
            </a:lvl4pPr>
            <a:lvl5pPr>
              <a:buClr>
                <a:srgbClr val="007FA3"/>
              </a:buClr>
              <a:defRPr sz="2000"/>
            </a:lvl5pPr>
            <a:lvl6pPr>
              <a:buClr>
                <a:srgbClr val="007FA3"/>
              </a:buClr>
              <a:defRPr sz="2000"/>
            </a:lvl6pPr>
            <a:lvl7pPr>
              <a:buClr>
                <a:srgbClr val="007FA3"/>
              </a:buClr>
              <a:defRPr sz="2000"/>
            </a:lvl7pPr>
            <a:lvl8pPr>
              <a:buClr>
                <a:srgbClr val="007FA3"/>
              </a:buClr>
              <a:defRPr sz="2000"/>
            </a:lvl8pPr>
            <a:lvl9pPr>
              <a:buClr>
                <a:srgbClr val="007FA3"/>
              </a:buCl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</a:t>
            </a:r>
          </a:p>
          <a:p>
            <a:pPr lvl="6"/>
            <a:r>
              <a:rPr lang="en-US" dirty="0"/>
              <a:t>Seventh</a:t>
            </a:r>
          </a:p>
          <a:p>
            <a:pPr lvl="7"/>
            <a:r>
              <a:rPr lang="en-US" dirty="0"/>
              <a:t>Eighth</a:t>
            </a:r>
          </a:p>
          <a:p>
            <a:pPr lvl="8"/>
            <a:r>
              <a:rPr lang="en-US" dirty="0"/>
              <a:t>Ninth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3969" y="6172200"/>
            <a:ext cx="8595360" cy="2354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6335713" y="113072"/>
            <a:ext cx="2133600" cy="182880"/>
          </a:xfrm>
        </p:spPr>
        <p:txBody>
          <a:bodyPr/>
          <a:lstStyle/>
          <a:p>
            <a:fld id="{A9DF6EFB-3F44-496C-A842-1E0B3D3B975A}" type="datetimeFigureOut">
              <a:rPr lang="en-US" smtClean="0"/>
              <a:pPr/>
              <a:t>9/25/2019</a:t>
            </a:fld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69312" y="113072"/>
            <a:ext cx="551783" cy="182880"/>
          </a:xfrm>
        </p:spPr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126480" y="1600200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marL="0" indent="0" algn="ctr">
              <a:buFont typeface="Arial" pitchFamily="34" charset="0"/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57200" y="1600200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algn="ctr">
              <a:buNone/>
              <a:defRPr sz="22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3291840" y="1599180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marL="0" indent="0" algn="ctr">
              <a:buFont typeface="Arial" pitchFamily="34" charset="0"/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12109093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163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3"/>
          </p:nvPr>
        </p:nvSpPr>
        <p:spPr>
          <a:xfrm>
            <a:off x="457200" y="3962400"/>
            <a:ext cx="8229600" cy="2163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3969" y="6172200"/>
            <a:ext cx="8595360" cy="2354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6EFB-3F44-496C-A842-1E0B3D3B975A}" type="datetimeFigureOut">
              <a:rPr lang="en-US" smtClean="0"/>
              <a:pPr/>
              <a:t>9/25/2019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4" hasCustomPrompt="1"/>
          </p:nvPr>
        </p:nvSpPr>
        <p:spPr>
          <a:xfrm>
            <a:off x="6126480" y="1600200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marL="0" indent="0" algn="ctr">
              <a:buFont typeface="Arial" pitchFamily="34" charset="0"/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7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57200" y="1600200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algn="ctr">
              <a:buNone/>
              <a:defRPr sz="22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3291840" y="1599180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marL="0" indent="0" algn="ctr">
              <a:buFont typeface="Arial" pitchFamily="34" charset="0"/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1547999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Figure +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457200" y="228600"/>
            <a:ext cx="8229600" cy="1066800"/>
          </a:xfrm>
        </p:spPr>
        <p:txBody>
          <a:bodyPr anchor="t"/>
          <a:lstStyle>
            <a:lvl1pPr>
              <a:defRPr sz="3400">
                <a:solidFill>
                  <a:srgbClr val="007FA3"/>
                </a:solidFill>
              </a:defRPr>
            </a:lvl1pPr>
          </a:lstStyle>
          <a:p>
            <a:r>
              <a:rPr lang="en-US" dirty="0"/>
              <a:t>Click to add figure number and title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5368160"/>
            <a:ext cx="8229600" cy="916856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800"/>
            </a:lvl1pPr>
            <a:lvl2pPr marL="0" indent="0">
              <a:spcBef>
                <a:spcPts val="0"/>
              </a:spcBef>
              <a:buNone/>
              <a:defRPr sz="1600"/>
            </a:lvl2pPr>
            <a:lvl3pPr marL="0" indent="0">
              <a:spcBef>
                <a:spcPts val="0"/>
              </a:spcBef>
              <a:buNone/>
              <a:defRPr sz="1600"/>
            </a:lvl3pPr>
            <a:lvl4pPr marL="0" indent="0">
              <a:spcBef>
                <a:spcPts val="0"/>
              </a:spcBef>
              <a:buNone/>
              <a:defRPr sz="1600"/>
            </a:lvl4pPr>
            <a:lvl5pPr marL="0" indent="0">
              <a:spcBef>
                <a:spcPts val="0"/>
              </a:spcBef>
              <a:buNone/>
              <a:defRPr sz="1600"/>
            </a:lvl5pPr>
            <a:lvl6pPr marL="0" indent="0">
              <a:spcBef>
                <a:spcPts val="0"/>
              </a:spcBef>
              <a:buNone/>
              <a:defRPr sz="1600"/>
            </a:lvl6pPr>
            <a:lvl7pPr marL="0" indent="0">
              <a:spcBef>
                <a:spcPts val="0"/>
              </a:spcBef>
              <a:buNone/>
              <a:defRPr sz="1600"/>
            </a:lvl7pPr>
            <a:lvl8pPr marL="0" indent="0">
              <a:spcBef>
                <a:spcPts val="0"/>
              </a:spcBef>
              <a:buNone/>
              <a:defRPr sz="1600"/>
            </a:lvl8pPr>
            <a:lvl9pPr marL="0" indent="0">
              <a:spcBef>
                <a:spcPts val="0"/>
              </a:spcBef>
              <a:buNone/>
              <a:defRPr sz="1600"/>
            </a:lvl9pPr>
          </a:lstStyle>
          <a:p>
            <a:pPr lvl="0"/>
            <a:r>
              <a:rPr lang="en-US" dirty="0"/>
              <a:t>Click to add caption</a:t>
            </a:r>
          </a:p>
        </p:txBody>
      </p:sp>
      <p:sp>
        <p:nvSpPr>
          <p:cNvPr id="11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93969" y="6172200"/>
            <a:ext cx="8595360" cy="2354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9DF6EFB-3F44-496C-A842-1E0B3D3B975A}" type="datetimeFigureOut">
              <a:rPr lang="en-US" smtClean="0"/>
              <a:pPr/>
              <a:t>9/25/2019</a:t>
            </a:fld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idx="14" hasCustomPrompt="1"/>
          </p:nvPr>
        </p:nvSpPr>
        <p:spPr>
          <a:xfrm>
            <a:off x="6126480" y="1600200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marL="0" indent="0" algn="ctr">
              <a:buFont typeface="Arial" pitchFamily="34" charset="0"/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3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57200" y="1600200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algn="ctr">
              <a:buNone/>
              <a:defRPr sz="22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3291840" y="1599180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marL="0" indent="0" algn="ctr">
              <a:buFont typeface="Arial" pitchFamily="34" charset="0"/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1502228" y="6429974"/>
            <a:ext cx="6172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b="0" kern="1200" dirty="0">
                <a:solidFill>
                  <a:schemeClr val="tx1"/>
                </a:solidFill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Copyright © 2020 Pearson Canada Inc.</a:t>
            </a:r>
          </a:p>
        </p:txBody>
      </p:sp>
      <p:pic>
        <p:nvPicPr>
          <p:cNvPr id="15" name="Shape 15" descr="Pearson Logo"/>
          <p:cNvPicPr preferRelativeResize="0"/>
          <p:nvPr userDrawn="1"/>
        </p:nvPicPr>
        <p:blipFill rotWithShape="1">
          <a:blip r:embed="rId2" cstate="print">
            <a:alphaModFix/>
          </a:blip>
          <a:srcRect/>
          <a:stretch/>
        </p:blipFill>
        <p:spPr>
          <a:xfrm>
            <a:off x="443972" y="6429709"/>
            <a:ext cx="917999" cy="279914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Slide Number Placeholder 4"/>
          <p:cNvSpPr txBox="1">
            <a:spLocks/>
          </p:cNvSpPr>
          <p:nvPr userDrawn="1"/>
        </p:nvSpPr>
        <p:spPr>
          <a:xfrm>
            <a:off x="7881256" y="6428232"/>
            <a:ext cx="914400" cy="20116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altLang="en-US" sz="1200" b="0" kern="1200" noProof="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1 - </a:t>
            </a:r>
            <a:fld id="{876BFF75-7A20-4B22-803D-E5D1449082FD}" type="slidenum">
              <a:rPr lang="en-US" altLang="en-US" sz="1200" b="0" kern="1200" noProof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altLang="en-US" sz="1200" b="0" kern="1200" noProof="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7960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+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5256"/>
            <a:ext cx="8229600" cy="109728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69149"/>
            <a:ext cx="8229600" cy="4248459"/>
          </a:xfrm>
        </p:spPr>
        <p:txBody>
          <a:bodyPr/>
          <a:lstStyle>
            <a:lvl1pPr>
              <a:buClr>
                <a:srgbClr val="007FA3"/>
              </a:buClr>
              <a:buSzPct val="100000"/>
              <a:defRPr/>
            </a:lvl1pPr>
            <a:lvl2pPr>
              <a:buClr>
                <a:srgbClr val="007FA3"/>
              </a:buClr>
              <a:defRPr/>
            </a:lvl2pPr>
            <a:lvl3pPr>
              <a:buClr>
                <a:srgbClr val="007FA3"/>
              </a:buClr>
              <a:defRPr/>
            </a:lvl3pPr>
            <a:lvl4pPr>
              <a:buClr>
                <a:srgbClr val="007FA3"/>
              </a:buClr>
              <a:defRPr/>
            </a:lvl4pPr>
            <a:lvl5pPr>
              <a:buClr>
                <a:srgbClr val="007FA3"/>
              </a:buClr>
              <a:defRPr/>
            </a:lvl5pPr>
            <a:lvl6pPr>
              <a:buClr>
                <a:srgbClr val="007FA3"/>
              </a:buClr>
              <a:defRPr/>
            </a:lvl6pPr>
            <a:lvl7pPr>
              <a:buClr>
                <a:srgbClr val="007FA3"/>
              </a:buClr>
              <a:defRPr/>
            </a:lvl7pPr>
            <a:lvl8pPr>
              <a:buClr>
                <a:srgbClr val="007FA3"/>
              </a:buClr>
              <a:defRPr/>
            </a:lvl8pPr>
            <a:lvl9pPr>
              <a:buClr>
                <a:srgbClr val="007FA3"/>
              </a:buClr>
              <a:defRPr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</a:t>
            </a:r>
          </a:p>
          <a:p>
            <a:pPr lvl="6"/>
            <a:r>
              <a:rPr lang="en-US" dirty="0"/>
              <a:t>Seventh</a:t>
            </a:r>
          </a:p>
          <a:p>
            <a:pPr lvl="7"/>
            <a:r>
              <a:rPr lang="en-US" dirty="0"/>
              <a:t>Eighth</a:t>
            </a:r>
          </a:p>
          <a:p>
            <a:pPr lvl="8"/>
            <a:r>
              <a:rPr lang="en-US" dirty="0"/>
              <a:t>Ninth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3969" y="6172200"/>
            <a:ext cx="8595360" cy="2354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6335713" y="113072"/>
            <a:ext cx="2133600" cy="182880"/>
          </a:xfrm>
        </p:spPr>
        <p:txBody>
          <a:bodyPr/>
          <a:lstStyle/>
          <a:p>
            <a:fld id="{A9DF6EFB-3F44-496C-A842-1E0B3D3B975A}" type="datetimeFigureOut">
              <a:rPr lang="en-US" smtClean="0"/>
              <a:pPr/>
              <a:t>9/25/2019</a:t>
            </a:fld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69312" y="113072"/>
            <a:ext cx="551783" cy="182880"/>
          </a:xfrm>
        </p:spPr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183944"/>
            <a:ext cx="8229600" cy="457200"/>
          </a:xfrm>
        </p:spPr>
        <p:txBody>
          <a:bodyPr/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2400" b="1" kern="1200" dirty="0">
                <a:solidFill>
                  <a:srgbClr val="007FA3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228600" y="1641144"/>
            <a:ext cx="457200" cy="228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 err="1"/>
          </a:p>
        </p:txBody>
      </p:sp>
    </p:spTree>
    <p:extLst>
      <p:ext uri="{BB962C8B-B14F-4D97-AF65-F5344CB8AC3E}">
        <p14:creationId xmlns:p14="http://schemas.microsoft.com/office/powerpoint/2010/main" val="12109093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9456"/>
            <a:ext cx="8229600" cy="109728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3288" y="1447800"/>
            <a:ext cx="3966312" cy="823912"/>
          </a:xfrm>
        </p:spPr>
        <p:txBody>
          <a:bodyPr anchor="ctr" anchorCtr="0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3288" y="2271712"/>
            <a:ext cx="3966312" cy="368458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4401" y="1447800"/>
            <a:ext cx="3962400" cy="823912"/>
          </a:xfrm>
        </p:spPr>
        <p:txBody>
          <a:bodyPr anchor="ctr" anchorCtr="0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4401" y="2271712"/>
            <a:ext cx="3962400" cy="368458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BC1D4-5704-45BB-BA8B-9B7E98161C8B}" type="datetimeFigureOut">
              <a:rPr lang="en-US" smtClean="0"/>
              <a:pPr/>
              <a:t>9/25/2019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04A2B-EE51-41D7-B879-F8E5E9C5105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5987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9456"/>
            <a:ext cx="8229600" cy="109728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3962400" cy="823912"/>
          </a:xfrm>
        </p:spPr>
        <p:txBody>
          <a:bodyPr anchor="ctr" anchorCtr="0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271712"/>
            <a:ext cx="3962400" cy="1609725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4401" y="1447800"/>
            <a:ext cx="3965124" cy="823912"/>
          </a:xfrm>
        </p:spPr>
        <p:txBody>
          <a:bodyPr anchor="ctr" anchorCtr="0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4401" y="2271712"/>
            <a:ext cx="3965124" cy="1609725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BC1D4-5704-45BB-BA8B-9B7E98161C8B}" type="datetimeFigureOut">
              <a:rPr lang="en-US" smtClean="0"/>
              <a:pPr/>
              <a:t>9/25/2019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04A2B-EE51-41D7-B879-F8E5E9C5105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Content Placeholder 3"/>
          <p:cNvSpPr>
            <a:spLocks noGrp="1"/>
          </p:cNvSpPr>
          <p:nvPr>
            <p:ph sz="half" idx="13"/>
          </p:nvPr>
        </p:nvSpPr>
        <p:spPr>
          <a:xfrm>
            <a:off x="458730" y="4044721"/>
            <a:ext cx="3962400" cy="185578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Content Placeholder 5"/>
          <p:cNvSpPr>
            <a:spLocks noGrp="1"/>
          </p:cNvSpPr>
          <p:nvPr>
            <p:ph sz="quarter" idx="14"/>
          </p:nvPr>
        </p:nvSpPr>
        <p:spPr>
          <a:xfrm>
            <a:off x="4732563" y="4055609"/>
            <a:ext cx="3965124" cy="185578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65103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15372"/>
            <a:ext cx="8229600" cy="109728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</a:t>
            </a:r>
          </a:p>
          <a:p>
            <a:pPr lvl="6"/>
            <a:r>
              <a:rPr lang="en-US" dirty="0"/>
              <a:t>Seventh</a:t>
            </a:r>
          </a:p>
          <a:p>
            <a:pPr lvl="7"/>
            <a:r>
              <a:rPr lang="en-US" dirty="0"/>
              <a:t>Eighth</a:t>
            </a:r>
          </a:p>
          <a:p>
            <a:pPr lvl="8"/>
            <a:r>
              <a:rPr lang="en-US" dirty="0"/>
              <a:t>Ninth</a:t>
            </a: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3969" y="6172200"/>
            <a:ext cx="8595360" cy="235463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35713" y="113072"/>
            <a:ext cx="2133600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A9DF6EFB-3F44-496C-A842-1E0B3D3B975A}" type="datetimeFigureOut">
              <a:rPr lang="en-US" smtClean="0"/>
              <a:pPr/>
              <a:t>9/25/2019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69312" y="113072"/>
            <a:ext cx="551783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 userDrawn="1"/>
        </p:nvSpPr>
        <p:spPr>
          <a:xfrm>
            <a:off x="1502228" y="6429974"/>
            <a:ext cx="6172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b="0" kern="1200" dirty="0">
                <a:solidFill>
                  <a:schemeClr val="tx1"/>
                </a:solidFill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Copyright © 2020 Pearson Canada Inc.</a:t>
            </a:r>
          </a:p>
        </p:txBody>
      </p:sp>
      <p:pic>
        <p:nvPicPr>
          <p:cNvPr id="9" name="Shape 15" descr="Pearson Logo"/>
          <p:cNvPicPr preferRelativeResize="0"/>
          <p:nvPr userDrawn="1"/>
        </p:nvPicPr>
        <p:blipFill rotWithShape="1">
          <a:blip r:embed="rId19" cstate="print">
            <a:alphaModFix/>
          </a:blip>
          <a:srcRect/>
          <a:stretch/>
        </p:blipFill>
        <p:spPr>
          <a:xfrm>
            <a:off x="443972" y="6429709"/>
            <a:ext cx="917999" cy="279914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Slide Number Placeholder 4"/>
          <p:cNvSpPr txBox="1">
            <a:spLocks/>
          </p:cNvSpPr>
          <p:nvPr userDrawn="1"/>
        </p:nvSpPr>
        <p:spPr>
          <a:xfrm>
            <a:off x="7881256" y="6428232"/>
            <a:ext cx="914400" cy="20116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altLang="en-US" sz="1200" b="0" kern="1200" noProof="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1 - </a:t>
            </a:r>
            <a:fld id="{876BFF75-7A20-4B22-803D-E5D1449082FD}" type="slidenum">
              <a:rPr lang="en-US" altLang="en-US" sz="1200" b="0" kern="1200" noProof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altLang="en-US" sz="1200" b="0" kern="1200" noProof="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570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71" r:id="rId2"/>
    <p:sldLayoutId id="2147483656" r:id="rId3"/>
    <p:sldLayoutId id="2147483650" r:id="rId4"/>
    <p:sldLayoutId id="2147483659" r:id="rId5"/>
    <p:sldLayoutId id="2147483658" r:id="rId6"/>
    <p:sldLayoutId id="2147483660" r:id="rId7"/>
    <p:sldLayoutId id="2147483651" r:id="rId8"/>
    <p:sldLayoutId id="2147483654" r:id="rId9"/>
    <p:sldLayoutId id="2147483655" r:id="rId10"/>
    <p:sldLayoutId id="2147483662" r:id="rId11"/>
    <p:sldLayoutId id="2147483663" r:id="rId12"/>
    <p:sldLayoutId id="2147483664" r:id="rId13"/>
    <p:sldLayoutId id="2147483665" r:id="rId14"/>
    <p:sldLayoutId id="2147483668" r:id="rId15"/>
    <p:sldLayoutId id="2147483669" r:id="rId16"/>
    <p:sldLayoutId id="2147483670" r:id="rId17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400" b="1" kern="1200">
          <a:solidFill>
            <a:srgbClr val="007FA3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</p:titleStyle>
    <p:bodyStyle>
      <a:lvl1pPr marL="256032" indent="-256032" algn="l" defTabSz="914400" rtl="0" eaLnBrk="1" latinLnBrk="0" hangingPunct="1">
        <a:spcBef>
          <a:spcPts val="1500"/>
        </a:spcBef>
        <a:buClr>
          <a:srgbClr val="007FA3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ts val="600"/>
        </a:spcBef>
        <a:buClr>
          <a:srgbClr val="007FA3"/>
        </a:buClr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ts val="600"/>
        </a:spcBef>
        <a:buClr>
          <a:srgbClr val="007FA3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ts val="600"/>
        </a:spcBef>
        <a:buClr>
          <a:srgbClr val="007FA3"/>
        </a:buClr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ts val="600"/>
        </a:spcBef>
        <a:buClr>
          <a:srgbClr val="007FA3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ts val="300"/>
        </a:spcBef>
        <a:buClr>
          <a:srgbClr val="007FA3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ts val="300"/>
        </a:spcBef>
        <a:buClr>
          <a:srgbClr val="007FA3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ts val="300"/>
        </a:spcBef>
        <a:buClr>
          <a:srgbClr val="007FA3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ts val="300"/>
        </a:spcBef>
        <a:buClr>
          <a:srgbClr val="007FA3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hyperlink" Target="http://www.osfi-bsif.gc.ca/Eng/Pages/default.aspx" TargetMode="Externa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5371"/>
            <a:ext cx="8229600" cy="1004695"/>
          </a:xfrm>
        </p:spPr>
        <p:txBody>
          <a:bodyPr/>
          <a:lstStyle/>
          <a:p>
            <a:r>
              <a:rPr lang="en-US" dirty="0"/>
              <a:t>The Economics of Money, Banking, and Financial Markets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57200" y="1349830"/>
            <a:ext cx="8229600" cy="478970"/>
          </a:xfrm>
        </p:spPr>
        <p:txBody>
          <a:bodyPr/>
          <a:lstStyle/>
          <a:p>
            <a:r>
              <a:rPr lang="en-US" dirty="0"/>
              <a:t>Seventh Canadian Edition</a:t>
            </a:r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Chapter 1</a:t>
            </a:r>
            <a:endParaRPr lang="en-A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Why Study Money, Banking, and Financial Markets?</a:t>
            </a:r>
            <a:endParaRPr lang="en-AU" dirty="0"/>
          </a:p>
        </p:txBody>
      </p:sp>
      <p:sp>
        <p:nvSpPr>
          <p:cNvPr id="12" name="Text Placeholder 13"/>
          <p:cNvSpPr>
            <a:spLocks noGrp="1"/>
          </p:cNvSpPr>
          <p:nvPr>
            <p:ph type="body" sz="quarter" idx="16" hasCustomPrompt="1"/>
          </p:nvPr>
        </p:nvSpPr>
        <p:spPr>
          <a:xfrm>
            <a:off x="1499616" y="6428232"/>
            <a:ext cx="6172200" cy="274320"/>
          </a:xfrm>
        </p:spPr>
        <p:txBody>
          <a:bodyPr lIns="91440" tIns="45720" rIns="91440" bIns="45720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US" altLang="en-US" sz="1200" b="0" kern="1200">
                <a:solidFill>
                  <a:schemeClr val="tx1"/>
                </a:solidFill>
                <a:latin typeface="Verdana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b="0" kern="1200" dirty="0">
                <a:solidFill>
                  <a:schemeClr val="tx1"/>
                </a:solidFill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Copyright © 2020 Pearson Canada Inc.</a:t>
            </a:r>
          </a:p>
        </p:txBody>
      </p:sp>
      <p:pic>
        <p:nvPicPr>
          <p:cNvPr id="7" name="Picture 6" descr="The Economics of Money, Banking, and Financial Markets, Seventh Canadian Edition, Frederic S. Mishkin&#10;">
            <a:extLst>
              <a:ext uri="{FF2B5EF4-FFF2-40B4-BE49-F238E27FC236}">
                <a16:creationId xmlns:a16="http://schemas.microsoft.com/office/drawing/2014/main" id="{90785792-54AB-984C-A6D9-C4F0DA3D97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806163"/>
            <a:ext cx="3456000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243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609600"/>
          </a:xfrm>
        </p:spPr>
        <p:txBody>
          <a:bodyPr/>
          <a:lstStyle/>
          <a:p>
            <a:pPr eaLnBrk="1" hangingPunct="1"/>
            <a:r>
              <a:rPr lang="en-US" altLang="en-US" smtClean="0">
                <a:ea typeface="ヒラギノ角ゴ Pro W3" charset="-128"/>
              </a:rPr>
              <a:t>FIN2330 – Course Overview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228600" y="1181100"/>
            <a:ext cx="8686800" cy="5029200"/>
          </a:xfrm>
        </p:spPr>
        <p:txBody>
          <a:bodyPr/>
          <a:lstStyle/>
          <a:p>
            <a:pPr marL="514350" indent="-514350" eaLnBrk="1" hangingPunct="1">
              <a:buFontTx/>
              <a:buNone/>
            </a:pPr>
            <a:r>
              <a:rPr lang="en-US" altLang="en-US" u="sng" dirty="0" smtClean="0">
                <a:ea typeface="ヒラギノ角ゴ Pro W3" charset="-128"/>
              </a:rPr>
              <a:t>Theme Breakdown FIN2330  [textbook chapters]:</a:t>
            </a:r>
          </a:p>
          <a:p>
            <a:pPr marL="514350" indent="-514350" eaLnBrk="1" hangingPunct="1">
              <a:buFontTx/>
              <a:buNone/>
            </a:pPr>
            <a:r>
              <a:rPr lang="en-US" altLang="en-US" dirty="0" smtClean="0">
                <a:ea typeface="ヒラギノ角ゴ Pro W3" charset="-128"/>
              </a:rPr>
              <a:t>	Part I:	Introduction  [</a:t>
            </a:r>
            <a:r>
              <a:rPr lang="en-US" altLang="en-US" b="1" dirty="0" smtClean="0">
                <a:solidFill>
                  <a:srgbClr val="FF0000"/>
                </a:solidFill>
                <a:ea typeface="ヒラギノ角ゴ Pro W3" charset="-128"/>
              </a:rPr>
              <a:t>1, 2, 3</a:t>
            </a:r>
            <a:r>
              <a:rPr lang="en-US" altLang="en-US" dirty="0" smtClean="0">
                <a:ea typeface="ヒラギノ角ゴ Pro W3" charset="-128"/>
              </a:rPr>
              <a:t>]</a:t>
            </a:r>
          </a:p>
          <a:p>
            <a:pPr marL="514350" indent="-514350" eaLnBrk="1" hangingPunct="1">
              <a:buFontTx/>
              <a:buNone/>
            </a:pPr>
            <a:r>
              <a:rPr lang="en-US" altLang="en-US" dirty="0" smtClean="0">
                <a:ea typeface="ヒラギノ角ゴ Pro W3" charset="-128"/>
              </a:rPr>
              <a:t>	Part II:	Financial Markets  [</a:t>
            </a:r>
            <a:r>
              <a:rPr lang="en-US" altLang="en-US" b="1" dirty="0" smtClean="0">
                <a:solidFill>
                  <a:srgbClr val="FF0000"/>
                </a:solidFill>
                <a:ea typeface="ヒラギノ角ゴ Pro W3" charset="-128"/>
              </a:rPr>
              <a:t>4</a:t>
            </a:r>
            <a:r>
              <a:rPr lang="en-US" altLang="en-US" dirty="0" smtClean="0">
                <a:ea typeface="ヒラギノ角ゴ Pro W3" charset="-128"/>
              </a:rPr>
              <a:t>, </a:t>
            </a:r>
            <a:r>
              <a:rPr lang="en-US" altLang="en-US" b="1" dirty="0" smtClean="0">
                <a:solidFill>
                  <a:srgbClr val="63B739"/>
                </a:solidFill>
                <a:ea typeface="ヒラギノ角ゴ Pro W3" charset="-128"/>
              </a:rPr>
              <a:t>5, 6</a:t>
            </a:r>
            <a:r>
              <a:rPr lang="en-US" altLang="en-US" dirty="0" smtClean="0">
                <a:ea typeface="ヒラギノ角ゴ Pro W3" charset="-128"/>
              </a:rPr>
              <a:t>]</a:t>
            </a:r>
          </a:p>
          <a:p>
            <a:pPr marL="514350" indent="-514350" eaLnBrk="1" hangingPunct="1">
              <a:buFontTx/>
              <a:buNone/>
            </a:pPr>
            <a:r>
              <a:rPr lang="en-US" altLang="en-US" dirty="0" smtClean="0">
                <a:ea typeface="ヒラギノ角ゴ Pro W3" charset="-128"/>
              </a:rPr>
              <a:t>	Part III:	Financial Institutions [</a:t>
            </a:r>
            <a:r>
              <a:rPr lang="en-US" altLang="en-US" b="1" dirty="0" smtClean="0">
                <a:solidFill>
                  <a:srgbClr val="63B739"/>
                </a:solidFill>
                <a:ea typeface="ヒラギノ角ゴ Pro W3" charset="-128"/>
              </a:rPr>
              <a:t>8, </a:t>
            </a:r>
            <a:r>
              <a:rPr lang="en-US" altLang="en-US" b="1" dirty="0" smtClean="0">
                <a:solidFill>
                  <a:srgbClr val="63B739"/>
                </a:solidFill>
                <a:ea typeface="ヒラギノ角ゴ Pro W3" charset="-128"/>
              </a:rPr>
              <a:t>9, </a:t>
            </a:r>
            <a:r>
              <a:rPr lang="en-US" altLang="en-US" b="1" dirty="0" smtClean="0">
                <a:solidFill>
                  <a:srgbClr val="00B0F0"/>
                </a:solidFill>
                <a:ea typeface="ヒラギノ角ゴ Pro W3" charset="-128"/>
              </a:rPr>
              <a:t>10</a:t>
            </a:r>
            <a:r>
              <a:rPr lang="en-US" altLang="en-US" dirty="0" smtClean="0">
                <a:ea typeface="ヒラギノ角ゴ Pro W3" charset="-128"/>
              </a:rPr>
              <a:t>]</a:t>
            </a:r>
            <a:endParaRPr lang="en-US" altLang="en-US" dirty="0" smtClean="0">
              <a:ea typeface="ヒラギノ角ゴ Pro W3" charset="-128"/>
            </a:endParaRPr>
          </a:p>
          <a:p>
            <a:pPr marL="514350" indent="-514350" eaLnBrk="1" hangingPunct="1">
              <a:buFontTx/>
              <a:buNone/>
            </a:pPr>
            <a:r>
              <a:rPr lang="en-US" altLang="en-US" dirty="0" smtClean="0">
                <a:ea typeface="ヒラギノ角ゴ Pro W3" charset="-128"/>
              </a:rPr>
              <a:t>	Part IV:	Management of Financial Institutions  [</a:t>
            </a:r>
            <a:r>
              <a:rPr lang="en-US" altLang="en-US" b="1" dirty="0" smtClean="0">
                <a:solidFill>
                  <a:srgbClr val="00B0F0"/>
                </a:solidFill>
                <a:ea typeface="ヒラギノ角ゴ Pro W3" charset="-128"/>
              </a:rPr>
              <a:t>12</a:t>
            </a:r>
            <a:r>
              <a:rPr lang="en-US" altLang="en-US" dirty="0" smtClean="0">
                <a:ea typeface="ヒラギノ角ゴ Pro W3" charset="-128"/>
              </a:rPr>
              <a:t>]</a:t>
            </a:r>
          </a:p>
          <a:p>
            <a:pPr marL="514350" indent="-514350" eaLnBrk="1" hangingPunct="1">
              <a:buFontTx/>
              <a:buNone/>
            </a:pPr>
            <a:r>
              <a:rPr lang="en-US" altLang="en-US" dirty="0" smtClean="0">
                <a:ea typeface="ヒラギノ角ゴ Pro W3" charset="-128"/>
              </a:rPr>
              <a:t>	Part V:	Central Banking and the Conduct of 			Monetary Policy  [</a:t>
            </a:r>
            <a:r>
              <a:rPr lang="en-US" altLang="en-US" b="1" dirty="0" smtClean="0">
                <a:solidFill>
                  <a:srgbClr val="00B0F0"/>
                </a:solidFill>
                <a:ea typeface="ヒラギノ角ゴ Pro W3" charset="-128"/>
              </a:rPr>
              <a:t>15</a:t>
            </a:r>
            <a:r>
              <a:rPr lang="en-US" altLang="en-US" dirty="0" smtClean="0">
                <a:ea typeface="ヒラギノ角ゴ Pro W3" charset="-128"/>
              </a:rPr>
              <a:t>]</a:t>
            </a:r>
            <a:endParaRPr lang="en-US" altLang="en-US" dirty="0" smtClean="0">
              <a:ea typeface="ヒラギノ角ゴ Pro W3" charset="-128"/>
            </a:endParaRPr>
          </a:p>
          <a:p>
            <a:pPr marL="514350" indent="-514350" eaLnBrk="1" hangingPunct="1">
              <a:buFontTx/>
              <a:buNone/>
            </a:pPr>
            <a:r>
              <a:rPr lang="en-US" altLang="en-US" dirty="0" smtClean="0">
                <a:ea typeface="ヒラギノ角ゴ Pro W3" charset="-128"/>
              </a:rPr>
              <a:t>	</a:t>
            </a:r>
            <a:endParaRPr lang="en-US" altLang="en-US" sz="1600" dirty="0" smtClean="0">
              <a:ea typeface="ヒラギノ角ゴ Pro W3" charset="-128"/>
            </a:endParaRPr>
          </a:p>
          <a:p>
            <a:pPr marL="914400" lvl="1" indent="-514350" eaLnBrk="1" hangingPunct="1">
              <a:buFontTx/>
              <a:buNone/>
            </a:pPr>
            <a:r>
              <a:rPr lang="en-US" altLang="en-US" sz="1600" b="1" dirty="0" smtClean="0">
                <a:solidFill>
                  <a:srgbClr val="FF0000"/>
                </a:solidFill>
                <a:ea typeface="ヒラギノ角ゴ Pro W3" charset="-128"/>
              </a:rPr>
              <a:t>	Term Test #1		</a:t>
            </a:r>
            <a:r>
              <a:rPr lang="en-US" altLang="en-US" sz="1600" b="1" dirty="0" smtClean="0">
                <a:solidFill>
                  <a:srgbClr val="63B739"/>
                </a:solidFill>
                <a:ea typeface="ヒラギノ角ゴ Pro W3" charset="-128"/>
              </a:rPr>
              <a:t>Term Test #2		</a:t>
            </a:r>
            <a:r>
              <a:rPr lang="en-US" altLang="en-US" sz="1600" b="1" dirty="0" smtClean="0">
                <a:solidFill>
                  <a:srgbClr val="00B0F0"/>
                </a:solidFill>
                <a:ea typeface="ヒラギノ角ゴ Pro W3" charset="-128"/>
              </a:rPr>
              <a:t>Term Test #3</a:t>
            </a:r>
          </a:p>
          <a:p>
            <a:pPr marL="1314450" lvl="2" indent="-514350" eaLnBrk="1" hangingPunct="1">
              <a:buFont typeface="Wingdings" panose="05000000000000000000" pitchFamily="2" charset="2"/>
              <a:buChar char="§"/>
            </a:pPr>
            <a:endParaRPr lang="en-US" altLang="en-US" dirty="0" smtClean="0"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18231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609600"/>
          </a:xfrm>
        </p:spPr>
        <p:txBody>
          <a:bodyPr/>
          <a:lstStyle/>
          <a:p>
            <a:pPr eaLnBrk="1" hangingPunct="1"/>
            <a:r>
              <a:rPr lang="en-US" altLang="en-US" smtClean="0">
                <a:ea typeface="ヒラギノ角ゴ Pro W3" charset="-128"/>
              </a:rPr>
              <a:t>FIN2330 – Course Overview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>
          <a:xfrm>
            <a:off x="228600" y="1447800"/>
            <a:ext cx="8686800" cy="5029200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en-US" altLang="en-US" u="sng" dirty="0" smtClean="0"/>
              <a:t>Part I and II Coverage:  Introduction and Financial Markets</a:t>
            </a:r>
          </a:p>
          <a:p>
            <a:pPr marL="400050" lvl="1" indent="0" eaLnBrk="1" hangingPunct="1">
              <a:buFontTx/>
              <a:buNone/>
              <a:defRPr/>
            </a:pPr>
            <a:endParaRPr lang="en-US" altLang="en-US" sz="900" dirty="0" smtClean="0"/>
          </a:p>
          <a:p>
            <a:pPr marL="914400" lvl="1" indent="-514350" eaLnBrk="1" hangingPunct="1">
              <a:buFont typeface="+mj-lt"/>
              <a:buAutoNum type="alphaUcPeriod"/>
              <a:defRPr/>
            </a:pPr>
            <a:r>
              <a:rPr lang="en-US" altLang="en-US" sz="2800" dirty="0" smtClean="0"/>
              <a:t>Chapter 2 –Overview of the Financial System 			(Canada) </a:t>
            </a:r>
          </a:p>
          <a:p>
            <a:pPr marL="914400" lvl="1" indent="-514350" eaLnBrk="1" hangingPunct="1">
              <a:buFont typeface="+mj-lt"/>
              <a:buAutoNum type="alphaUcPeriod"/>
              <a:defRPr/>
            </a:pPr>
            <a:r>
              <a:rPr lang="en-US" altLang="en-US" sz="2800" dirty="0" smtClean="0"/>
              <a:t>Chapter 3 – What is Money?</a:t>
            </a:r>
          </a:p>
          <a:p>
            <a:pPr marL="914400" lvl="1" indent="-514350" eaLnBrk="1" hangingPunct="1">
              <a:buFont typeface="+mj-lt"/>
              <a:buAutoNum type="alphaUcPeriod"/>
              <a:defRPr/>
            </a:pPr>
            <a:r>
              <a:rPr lang="en-US" altLang="en-US" sz="2800" dirty="0" smtClean="0"/>
              <a:t>Develop an Understanding Interest Rates</a:t>
            </a:r>
          </a:p>
          <a:p>
            <a:pPr marL="1314450" lvl="2" indent="-514350" eaLnBrk="1" hangingPunct="1">
              <a:buFont typeface="+mj-lt"/>
              <a:buAutoNum type="romanLcPeriod"/>
              <a:defRPr/>
            </a:pPr>
            <a:r>
              <a:rPr lang="en-US" altLang="en-US" sz="2800" dirty="0" smtClean="0"/>
              <a:t>Chapter 4: Understanding Interest Rates</a:t>
            </a:r>
          </a:p>
          <a:p>
            <a:pPr marL="1314450" lvl="2" indent="-514350" eaLnBrk="1" hangingPunct="1">
              <a:buFont typeface="+mj-lt"/>
              <a:buAutoNum type="romanLcPeriod"/>
              <a:defRPr/>
            </a:pPr>
            <a:r>
              <a:rPr lang="en-US" altLang="en-US" sz="2800" dirty="0" smtClean="0"/>
              <a:t>Chapter 5:  The </a:t>
            </a:r>
            <a:r>
              <a:rPr lang="en-US" altLang="en-US" sz="2800" dirty="0" err="1" smtClean="0"/>
              <a:t>Behaviour</a:t>
            </a:r>
            <a:r>
              <a:rPr lang="en-US" altLang="en-US" sz="2800" dirty="0" smtClean="0"/>
              <a:t> of Interest Rates</a:t>
            </a:r>
          </a:p>
          <a:p>
            <a:pPr marL="1314450" lvl="2" indent="-514350" eaLnBrk="1" hangingPunct="1">
              <a:buFont typeface="+mj-lt"/>
              <a:buAutoNum type="romanLcPeriod"/>
              <a:defRPr/>
            </a:pPr>
            <a:r>
              <a:rPr lang="en-US" altLang="en-US" sz="2800" dirty="0" smtClean="0"/>
              <a:t>Chapter 6: The Risk and Term Structure of Interest Rates</a:t>
            </a:r>
          </a:p>
          <a:p>
            <a:pPr marL="914400" lvl="1" indent="-514350" eaLnBrk="1" hangingPunct="1">
              <a:buFontTx/>
              <a:buNone/>
              <a:defRPr/>
            </a:pPr>
            <a:endParaRPr lang="en-US" altLang="en-US" dirty="0" smtClean="0"/>
          </a:p>
          <a:p>
            <a:pPr marL="1314450" lvl="2" indent="-514350" eaLnBrk="1" hangingPunct="1">
              <a:buFont typeface="Wingdings" pitchFamily="2" charset="2"/>
              <a:buChar char="§"/>
              <a:defRPr/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477502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686800" cy="1143000"/>
          </a:xfrm>
        </p:spPr>
        <p:txBody>
          <a:bodyPr/>
          <a:lstStyle/>
          <a:p>
            <a:pPr eaLnBrk="1" hangingPunct="1"/>
            <a:r>
              <a:rPr lang="en-US" altLang="en-US" smtClean="0">
                <a:ea typeface="ヒラギノ角ゴ Pro W3" charset="-128"/>
              </a:rPr>
              <a:t>Types of Financial Markets</a:t>
            </a:r>
          </a:p>
        </p:txBody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447800"/>
            <a:ext cx="8534400" cy="4419600"/>
          </a:xfrm>
        </p:spPr>
        <p:txBody>
          <a:bodyPr/>
          <a:lstStyle/>
          <a:p>
            <a:pPr marL="609600" indent="-609600" eaLnBrk="1" hangingPunct="1">
              <a:spcBef>
                <a:spcPct val="0"/>
              </a:spcBef>
              <a:buFontTx/>
              <a:buNone/>
              <a:defRPr/>
            </a:pPr>
            <a:r>
              <a:rPr lang="en-US" dirty="0" smtClean="0"/>
              <a:t>Two Types of Financial Markets:</a:t>
            </a:r>
          </a:p>
          <a:p>
            <a:pPr marL="609600" indent="-609600" eaLnBrk="1" hangingPunct="1">
              <a:spcBef>
                <a:spcPct val="0"/>
              </a:spcBef>
              <a:buFontTx/>
              <a:buNone/>
              <a:defRPr/>
            </a:pPr>
            <a:endParaRPr lang="en-US" sz="1400" dirty="0" smtClean="0"/>
          </a:p>
          <a:p>
            <a:pPr marL="1009650" lvl="1" indent="-609600" eaLnBrk="1" hangingPunct="1">
              <a:spcBef>
                <a:spcPct val="0"/>
              </a:spcBef>
              <a:buFont typeface="+mj-lt"/>
              <a:buAutoNum type="arabicPeriod"/>
              <a:defRPr/>
            </a:pPr>
            <a:r>
              <a:rPr lang="en-US" sz="2800" dirty="0" smtClean="0">
                <a:solidFill>
                  <a:srgbClr val="C00000"/>
                </a:solidFill>
              </a:rPr>
              <a:t>Bond markets</a:t>
            </a:r>
            <a:r>
              <a:rPr lang="en-US" sz="2800" dirty="0" smtClean="0"/>
              <a:t>:</a:t>
            </a:r>
          </a:p>
          <a:p>
            <a:pPr marL="1409700" lvl="2" indent="-609600" eaLnBrk="1" hangingPunct="1">
              <a:spcBef>
                <a:spcPct val="0"/>
              </a:spcBef>
              <a:buFont typeface="Wingdings" pitchFamily="2" charset="2"/>
              <a:buChar char="§"/>
              <a:defRPr/>
            </a:pPr>
            <a:r>
              <a:rPr lang="en-US" sz="2400" dirty="0" smtClean="0"/>
              <a:t>debt security that promises periodic payments for a specified time</a:t>
            </a:r>
          </a:p>
          <a:p>
            <a:pPr marL="1409700" lvl="2" indent="-609600" eaLnBrk="1" hangingPunct="1">
              <a:spcBef>
                <a:spcPct val="0"/>
              </a:spcBef>
              <a:buFont typeface="Wingdings" pitchFamily="2" charset="2"/>
              <a:buChar char="§"/>
              <a:defRPr/>
            </a:pPr>
            <a:r>
              <a:rPr lang="en-US" sz="2400" dirty="0" smtClean="0"/>
              <a:t>interest rates play a central role in these markets</a:t>
            </a:r>
          </a:p>
          <a:p>
            <a:pPr marL="1009650" lvl="1" indent="-609600" eaLnBrk="1" hangingPunct="1">
              <a:spcBef>
                <a:spcPct val="0"/>
              </a:spcBef>
              <a:buFont typeface="+mj-lt"/>
              <a:buAutoNum type="arabicPeriod"/>
              <a:defRPr/>
            </a:pPr>
            <a:r>
              <a:rPr lang="en-US" sz="2800" dirty="0" smtClean="0">
                <a:solidFill>
                  <a:srgbClr val="C00000"/>
                </a:solidFill>
              </a:rPr>
              <a:t>Stock markets</a:t>
            </a:r>
            <a:r>
              <a:rPr lang="en-US" sz="2800" dirty="0" smtClean="0"/>
              <a:t>:</a:t>
            </a:r>
          </a:p>
          <a:p>
            <a:pPr marL="1409700" lvl="2" indent="-609600" eaLnBrk="1" hangingPunct="1">
              <a:spcBef>
                <a:spcPct val="0"/>
              </a:spcBef>
              <a:buFont typeface="Wingdings" pitchFamily="2" charset="2"/>
              <a:buChar char="§"/>
              <a:defRPr/>
            </a:pPr>
            <a:r>
              <a:rPr lang="en-US" sz="2400" dirty="0" smtClean="0"/>
              <a:t>a </a:t>
            </a:r>
            <a:r>
              <a:rPr lang="en-US" sz="2400" dirty="0"/>
              <a:t>security (financial instrument) is a claim on the issuer’s future income or </a:t>
            </a:r>
            <a:r>
              <a:rPr lang="en-US" sz="2400" dirty="0" smtClean="0"/>
              <a:t>assets</a:t>
            </a:r>
          </a:p>
          <a:p>
            <a:pPr marL="1409700" lvl="2" indent="-609600" eaLnBrk="1" hangingPunct="1">
              <a:spcBef>
                <a:spcPct val="0"/>
              </a:spcBef>
              <a:buFont typeface="Wingdings" pitchFamily="2" charset="2"/>
              <a:buChar char="§"/>
              <a:defRPr/>
            </a:pPr>
            <a:r>
              <a:rPr lang="en-US" sz="2400" dirty="0" smtClean="0"/>
              <a:t>an </a:t>
            </a:r>
            <a:r>
              <a:rPr lang="en-US" sz="2400" dirty="0"/>
              <a:t>asset is any financial claim that is subject to ownership</a:t>
            </a:r>
          </a:p>
          <a:p>
            <a:pPr marL="1009650" lvl="1" indent="-609600" eaLnBrk="1" hangingPunct="1">
              <a:spcBef>
                <a:spcPct val="0"/>
              </a:spcBef>
              <a:buFont typeface="Arial" pitchFamily="34" charset="0"/>
              <a:buChar char="–"/>
              <a:defRPr/>
            </a:pPr>
            <a:endParaRPr lang="en-US" dirty="0" smtClean="0"/>
          </a:p>
          <a:p>
            <a:pPr marL="609600" indent="-609600" eaLnBrk="1" hangingPunct="1">
              <a:spcBef>
                <a:spcPct val="0"/>
              </a:spcBef>
              <a:defRPr/>
            </a:pPr>
            <a:endParaRPr lang="en-US" dirty="0"/>
          </a:p>
          <a:p>
            <a:pPr marL="990600" lvl="1" indent="-533400" eaLnBrk="1" hangingPunct="1">
              <a:spcBef>
                <a:spcPct val="0"/>
              </a:spcBef>
              <a:buFontTx/>
              <a:buNone/>
              <a:defRPr/>
            </a:pPr>
            <a:endParaRPr lang="en-US" dirty="0"/>
          </a:p>
          <a:p>
            <a:pPr marL="990600" lvl="1" indent="-533400" eaLnBrk="1" hangingPunct="1">
              <a:spcBef>
                <a:spcPct val="0"/>
              </a:spcBef>
              <a:buFontTx/>
              <a:buNone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7868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Figure 1.1</a:t>
            </a:r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1200" b="1" dirty="0"/>
              <a:t>Interest Rates on Selected Bonds, 1977–2017</a:t>
            </a:r>
          </a:p>
          <a:p>
            <a:r>
              <a:rPr lang="en-US" sz="1200" dirty="0"/>
              <a:t>Although different interest rates have a tendency to move in unison, they often differ </a:t>
            </a:r>
            <a:r>
              <a:rPr lang="en-US" sz="1200" dirty="0" err="1" smtClean="0"/>
              <a:t>substantially,and</a:t>
            </a:r>
            <a:r>
              <a:rPr lang="en-US" sz="1200" dirty="0" smtClean="0"/>
              <a:t> </a:t>
            </a:r>
            <a:r>
              <a:rPr lang="en-US" sz="1200" dirty="0"/>
              <a:t>the spreads between them fluctuate.</a:t>
            </a:r>
          </a:p>
          <a:p>
            <a:r>
              <a:rPr lang="en-US" sz="1200" i="1" dirty="0"/>
              <a:t>Source: </a:t>
            </a:r>
            <a:r>
              <a:rPr lang="en-US" sz="1200" dirty="0"/>
              <a:t>Data from Statistics Canada CANSIM series V122531, V122544, and V122518, the latter </a:t>
            </a:r>
            <a:r>
              <a:rPr lang="en-US" sz="1200" dirty="0" smtClean="0"/>
              <a:t>extended with </a:t>
            </a:r>
            <a:r>
              <a:rPr lang="en-US" sz="1200" dirty="0"/>
              <a:t>the 30 year A-rated corporate bond interest rate (C28730Y) from Bloomberg</a:t>
            </a:r>
            <a:endParaRPr lang="en-IN" sz="1200" dirty="0"/>
          </a:p>
        </p:txBody>
      </p:sp>
      <p:pic>
        <p:nvPicPr>
          <p:cNvPr id="4" name="Picture 3" descr="A line graph shows the interest rates of long-term corporate bonds, Canadian government long term bonds, and three-month treasury bills, from 1977 to  2017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375" y="1371600"/>
            <a:ext cx="7181251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3382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Figure 1.2</a:t>
            </a:r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1200" b="1" dirty="0"/>
              <a:t>Stock Prices as Measured by the S&amp;P/TSX Composite </a:t>
            </a:r>
            <a:r>
              <a:rPr lang="en-US" sz="1200" b="1" dirty="0" smtClean="0"/>
              <a:t>Index,</a:t>
            </a:r>
            <a:r>
              <a:rPr lang="en-IN" sz="1200" b="1" dirty="0" smtClean="0"/>
              <a:t>1956–2017</a:t>
            </a:r>
            <a:endParaRPr lang="en-IN" sz="1200" b="1" dirty="0"/>
          </a:p>
          <a:p>
            <a:r>
              <a:rPr lang="en-US" sz="1200" dirty="0"/>
              <a:t>Stock prices are extremely volatile.</a:t>
            </a:r>
          </a:p>
          <a:p>
            <a:r>
              <a:rPr lang="en-US" sz="1200" i="1" dirty="0"/>
              <a:t>Source: </a:t>
            </a:r>
            <a:r>
              <a:rPr lang="en-US" sz="1200" dirty="0"/>
              <a:t>Data from Statistics Canada CANSIM series V122620</a:t>
            </a:r>
            <a:endParaRPr lang="en-IN" sz="1200" dirty="0"/>
          </a:p>
        </p:txBody>
      </p:sp>
      <p:pic>
        <p:nvPicPr>
          <p:cNvPr id="4" name="Picture 3" descr="A line graph shows stock prices as measured by the s and p t s x composite index, from 1956 to 2017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820" y="1143000"/>
            <a:ext cx="6160361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8488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ea typeface="ヒラギノ角ゴ Pro W3" charset="-128"/>
              </a:rPr>
              <a:t>FIN2330 – Course Overview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305800" cy="4876800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en-US" altLang="en-US" u="sng" dirty="0" smtClean="0"/>
              <a:t>Part III and IV Coverage:  Financial Institutions</a:t>
            </a:r>
          </a:p>
          <a:p>
            <a:pPr marL="400050" lvl="1" indent="0" eaLnBrk="1" hangingPunct="1">
              <a:buFontTx/>
              <a:buNone/>
              <a:defRPr/>
            </a:pPr>
            <a:endParaRPr lang="en-US" altLang="en-US" u="sng" dirty="0"/>
          </a:p>
          <a:p>
            <a:pPr marL="914400" lvl="1" indent="-514350" eaLnBrk="1" hangingPunct="1">
              <a:buFont typeface="+mj-lt"/>
              <a:buAutoNum type="alphaUcPeriod"/>
              <a:defRPr/>
            </a:pPr>
            <a:r>
              <a:rPr lang="en-US" altLang="en-US" sz="2800" dirty="0" smtClean="0"/>
              <a:t>Chapter 8 - An Economic Analysis of Financial Structure</a:t>
            </a:r>
            <a:endParaRPr lang="en-US" altLang="en-US" sz="2800" dirty="0"/>
          </a:p>
          <a:p>
            <a:pPr marL="914400" lvl="1" indent="-514350" eaLnBrk="1" hangingPunct="1">
              <a:buFont typeface="+mj-lt"/>
              <a:buAutoNum type="alphaUcPeriod"/>
              <a:defRPr/>
            </a:pPr>
            <a:r>
              <a:rPr lang="en-US" altLang="en-US" sz="2800" dirty="0" smtClean="0"/>
              <a:t>Chapter </a:t>
            </a:r>
            <a:r>
              <a:rPr lang="en-US" altLang="en-US" sz="2800" dirty="0"/>
              <a:t>9</a:t>
            </a:r>
            <a:r>
              <a:rPr lang="en-US" altLang="en-US" sz="2800" dirty="0" smtClean="0"/>
              <a:t> - Economic Analysis of Financial </a:t>
            </a:r>
            <a:r>
              <a:rPr lang="en-US" altLang="en-US" sz="2800" dirty="0" smtClean="0"/>
              <a:t>Regulation</a:t>
            </a:r>
          </a:p>
          <a:p>
            <a:pPr marL="914400" lvl="1" indent="-514350" eaLnBrk="1" hangingPunct="1">
              <a:buFont typeface="+mj-lt"/>
              <a:buAutoNum type="alphaUcPeriod"/>
              <a:defRPr/>
            </a:pPr>
            <a:r>
              <a:rPr lang="en-US" altLang="en-US" sz="2800" dirty="0" smtClean="0"/>
              <a:t>Chapter 10 – Banking Industry:  Structure and Competition</a:t>
            </a:r>
            <a:endParaRPr lang="en-US" altLang="en-US" sz="2800" dirty="0" smtClean="0"/>
          </a:p>
          <a:p>
            <a:pPr marL="914400" lvl="1" indent="-514350" eaLnBrk="1" hangingPunct="1">
              <a:buFont typeface="+mj-lt"/>
              <a:buAutoNum type="alphaUcPeriod"/>
              <a:defRPr/>
            </a:pPr>
            <a:r>
              <a:rPr lang="en-US" altLang="en-US" sz="2800" dirty="0" smtClean="0"/>
              <a:t>Chapter 12 – Banking and the Management of Financial Institutions</a:t>
            </a:r>
          </a:p>
          <a:p>
            <a:pPr marL="914400" lvl="1" indent="-514350" eaLnBrk="1" hangingPunct="1">
              <a:buFontTx/>
              <a:buNone/>
              <a:defRPr/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198758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ea typeface="ヒラギノ角ゴ Pro W3" charset="-128"/>
              </a:rPr>
              <a:t>Why Study Financial Institutions and Banking?</a:t>
            </a:r>
            <a:endParaRPr lang="en-CA" altLang="en-US" smtClean="0">
              <a:ea typeface="ヒラギノ角ゴ Pro W3" charset="-128"/>
            </a:endParaRP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Bef>
                <a:spcPct val="40000"/>
              </a:spcBef>
            </a:pPr>
            <a:r>
              <a:rPr lang="en-US" altLang="en-US" smtClean="0">
                <a:solidFill>
                  <a:srgbClr val="C00000"/>
                </a:solidFill>
                <a:ea typeface="ヒラギノ角ゴ Pro W3" charset="-128"/>
              </a:rPr>
              <a:t>Financial Intermediaries</a:t>
            </a:r>
            <a:r>
              <a:rPr lang="en-US" altLang="en-US" smtClean="0">
                <a:ea typeface="ヒラギノ角ゴ Pro W3" charset="-128"/>
              </a:rPr>
              <a:t>:  organizations enable financial markets to work </a:t>
            </a:r>
          </a:p>
          <a:p>
            <a:pPr lvl="1" eaLnBrk="1" hangingPunct="1">
              <a:spcBef>
                <a:spcPct val="40000"/>
              </a:spcBef>
              <a:buFontTx/>
              <a:buNone/>
            </a:pPr>
            <a:r>
              <a:rPr lang="en-US" altLang="en-US" smtClean="0">
                <a:ea typeface="ヒラギノ角ゴ Pro W3" charset="-128"/>
              </a:rPr>
              <a:t>– effectively ‘transferring’ funds from savers to those in need of investment finds</a:t>
            </a:r>
          </a:p>
          <a:p>
            <a:pPr eaLnBrk="1" hangingPunct="1">
              <a:lnSpc>
                <a:spcPct val="90000"/>
              </a:lnSpc>
              <a:spcBef>
                <a:spcPts val="1200"/>
              </a:spcBef>
            </a:pPr>
            <a:r>
              <a:rPr lang="en-CA" altLang="en-US" smtClean="0">
                <a:solidFill>
                  <a:srgbClr val="C00000"/>
                </a:solidFill>
                <a:ea typeface="ヒラギノ角ゴ Pro W3" charset="-128"/>
              </a:rPr>
              <a:t>Banks:</a:t>
            </a:r>
            <a:r>
              <a:rPr lang="en-CA" altLang="en-US" smtClean="0">
                <a:ea typeface="ヒラギノ角ゴ Pro W3" charset="-128"/>
              </a:rPr>
              <a:t> Borrow funds by accepting deposits</a:t>
            </a:r>
          </a:p>
          <a:p>
            <a:pPr lvl="1" eaLnBrk="1" hangingPunct="1">
              <a:lnSpc>
                <a:spcPct val="90000"/>
              </a:lnSpc>
              <a:spcBef>
                <a:spcPct val="40000"/>
              </a:spcBef>
            </a:pPr>
            <a:r>
              <a:rPr lang="en-CA" altLang="en-US" i="1" smtClean="0">
                <a:ea typeface="ヒラギノ角ゴ Pro W3" charset="-128"/>
              </a:rPr>
              <a:t>chartered banks, trust and mortgage loan companies, and credit unions and caisses populaires</a:t>
            </a:r>
          </a:p>
          <a:p>
            <a:pPr eaLnBrk="1" hangingPunct="1">
              <a:lnSpc>
                <a:spcPct val="90000"/>
              </a:lnSpc>
              <a:spcBef>
                <a:spcPts val="1200"/>
              </a:spcBef>
            </a:pPr>
            <a:r>
              <a:rPr lang="en-US" altLang="en-US" smtClean="0">
                <a:solidFill>
                  <a:srgbClr val="C00000"/>
                </a:solidFill>
                <a:ea typeface="ヒラギノ角ゴ Pro W3" charset="-128"/>
              </a:rPr>
              <a:t>Other Financial Institutions</a:t>
            </a:r>
            <a:r>
              <a:rPr lang="en-US" altLang="en-US" b="1" smtClean="0">
                <a:solidFill>
                  <a:srgbClr val="C00000"/>
                </a:solidFill>
                <a:ea typeface="ヒラギノ角ゴ Pro W3" charset="-128"/>
              </a:rPr>
              <a:t>: </a:t>
            </a:r>
            <a:r>
              <a:rPr lang="en-US" altLang="en-US" smtClean="0">
                <a:ea typeface="ヒラギノ角ゴ Pro W3" charset="-128"/>
              </a:rPr>
              <a:t>insurance companies, finance companies, pension funds, mutual funds and investment banks</a:t>
            </a:r>
          </a:p>
          <a:p>
            <a:pPr eaLnBrk="1" hangingPunct="1"/>
            <a:endParaRPr lang="en-CA" altLang="en-US" smtClean="0">
              <a:ea typeface="ヒラギノ角ゴ Pro W3" charset="-128"/>
            </a:endParaRPr>
          </a:p>
        </p:txBody>
      </p:sp>
      <p:pic>
        <p:nvPicPr>
          <p:cNvPr id="4" name="Picture 6" descr="bd09310_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5568950"/>
            <a:ext cx="70167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1705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ea typeface="ヒラギノ角ゴ Pro W3" charset="-128"/>
              </a:rPr>
              <a:t>Financial Innovation</a:t>
            </a:r>
            <a:endParaRPr lang="en-CA" altLang="en-US" smtClean="0">
              <a:ea typeface="ヒラギノ角ゴ Pro W3" charset="-128"/>
            </a:endParaRP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spcBef>
                <a:spcPct val="40000"/>
              </a:spcBef>
            </a:pPr>
            <a:r>
              <a:rPr lang="en-US" altLang="en-US" b="1" smtClean="0">
                <a:solidFill>
                  <a:srgbClr val="C00000"/>
                </a:solidFill>
                <a:ea typeface="ヒラギノ角ゴ Pro W3" charset="-128"/>
              </a:rPr>
              <a:t>Innovation</a:t>
            </a:r>
            <a:r>
              <a:rPr lang="en-US" altLang="en-US" smtClean="0">
                <a:solidFill>
                  <a:srgbClr val="C00000"/>
                </a:solidFill>
                <a:ea typeface="ヒラギノ角ゴ Pro W3" charset="-128"/>
              </a:rPr>
              <a:t> </a:t>
            </a:r>
            <a:r>
              <a:rPr lang="en-US" altLang="en-US" smtClean="0">
                <a:ea typeface="ヒラギノ角ゴ Pro W3" charset="-128"/>
              </a:rPr>
              <a:t>in financial markets is the development of new financial products and services</a:t>
            </a:r>
          </a:p>
          <a:p>
            <a:pPr lvl="1" eaLnBrk="1" hangingPunct="1">
              <a:lnSpc>
                <a:spcPct val="90000"/>
              </a:lnSpc>
              <a:spcBef>
                <a:spcPct val="40000"/>
              </a:spcBef>
            </a:pPr>
            <a:r>
              <a:rPr lang="en-US" altLang="en-US" i="1" smtClean="0">
                <a:ea typeface="ヒラギノ角ゴ Pro W3" charset="-128"/>
              </a:rPr>
              <a:t>As with innovation in any sector, it is an important force for good by making the financial system more efficient</a:t>
            </a:r>
          </a:p>
          <a:p>
            <a:pPr eaLnBrk="1" hangingPunct="1">
              <a:lnSpc>
                <a:spcPct val="90000"/>
              </a:lnSpc>
              <a:spcBef>
                <a:spcPct val="40000"/>
              </a:spcBef>
            </a:pPr>
            <a:r>
              <a:rPr lang="en-US" altLang="en-US" b="1" smtClean="0">
                <a:solidFill>
                  <a:srgbClr val="C00000"/>
                </a:solidFill>
                <a:ea typeface="ヒラギノ角ゴ Pro W3" charset="-128"/>
              </a:rPr>
              <a:t>E-Finance: </a:t>
            </a:r>
            <a:r>
              <a:rPr lang="en-US" altLang="en-US" smtClean="0">
                <a:ea typeface="ヒラギノ角ゴ Pro W3" charset="-128"/>
              </a:rPr>
              <a:t>Delivering financial services electronically</a:t>
            </a:r>
          </a:p>
          <a:p>
            <a:pPr eaLnBrk="1" hangingPunct="1">
              <a:lnSpc>
                <a:spcPct val="90000"/>
              </a:lnSpc>
              <a:spcBef>
                <a:spcPct val="40000"/>
              </a:spcBef>
            </a:pPr>
            <a:endParaRPr lang="en-US" altLang="en-US" smtClean="0">
              <a:ea typeface="ヒラギノ角ゴ Pro W3" charset="-128"/>
            </a:endParaRPr>
          </a:p>
          <a:p>
            <a:pPr eaLnBrk="1" hangingPunct="1">
              <a:lnSpc>
                <a:spcPct val="90000"/>
              </a:lnSpc>
              <a:spcBef>
                <a:spcPct val="40000"/>
              </a:spcBef>
            </a:pPr>
            <a:r>
              <a:rPr lang="en-US" altLang="en-US" smtClean="0">
                <a:ea typeface="ヒラギノ角ゴ Pro W3" charset="-128"/>
              </a:rPr>
              <a:t>Creative thinking by financial institutions can improve efficiency, increase profits, but can also sometimes result in financial disasters</a:t>
            </a:r>
          </a:p>
        </p:txBody>
      </p:sp>
    </p:spTree>
    <p:extLst>
      <p:ext uri="{BB962C8B-B14F-4D97-AF65-F5344CB8AC3E}">
        <p14:creationId xmlns:p14="http://schemas.microsoft.com/office/powerpoint/2010/main" val="2165699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Financial Crises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/>
          <a:lstStyle/>
          <a:p>
            <a:r>
              <a:rPr lang="en-US" altLang="en-US" sz="2600" b="1" dirty="0">
                <a:solidFill>
                  <a:srgbClr val="C00000"/>
                </a:solidFill>
                <a:ea typeface="ヒラギノ角ゴ Pro W3" charset="-128"/>
              </a:rPr>
              <a:t>Financial crises:</a:t>
            </a:r>
            <a:r>
              <a:rPr lang="en-US" altLang="en-US" sz="2600" dirty="0">
                <a:ea typeface="ヒラギノ角ゴ Pro W3" charset="-128"/>
              </a:rPr>
              <a:t> major disruptions in financial markets</a:t>
            </a:r>
          </a:p>
          <a:p>
            <a:pPr lvl="1"/>
            <a:r>
              <a:rPr lang="en-US" altLang="en-US" dirty="0">
                <a:ea typeface="ヒラギノ角ゴ Pro W3" charset="-128"/>
              </a:rPr>
              <a:t>sharp declines in asset prices and the failures of many financial and nonfinancial firms</a:t>
            </a:r>
          </a:p>
          <a:p>
            <a:r>
              <a:rPr lang="en-US" altLang="en-US" sz="2600" dirty="0">
                <a:ea typeface="ヒラギノ角ゴ Pro W3" charset="-128"/>
              </a:rPr>
              <a:t>Are a feature of economies throughout history</a:t>
            </a:r>
          </a:p>
          <a:p>
            <a:r>
              <a:rPr lang="en-US" altLang="en-US" sz="2600" dirty="0">
                <a:ea typeface="ヒラギノ角ゴ Pro W3" charset="-128"/>
              </a:rPr>
              <a:t>Typically followed by severe business cycle downturns</a:t>
            </a:r>
          </a:p>
          <a:p>
            <a:r>
              <a:rPr lang="en-US" altLang="en-US" sz="2600" dirty="0">
                <a:ea typeface="ヒラギノ角ゴ Pro W3" charset="-128"/>
              </a:rPr>
              <a:t>August 2007, the U.S. experienced a serious crisis</a:t>
            </a:r>
          </a:p>
          <a:p>
            <a:pPr lvl="1"/>
            <a:r>
              <a:rPr lang="en-US" altLang="en-US" dirty="0">
                <a:ea typeface="ヒラギノ角ゴ Pro W3" charset="-128"/>
              </a:rPr>
              <a:t>Defaults in subprime residential mortgages</a:t>
            </a:r>
          </a:p>
          <a:p>
            <a:pPr lvl="1"/>
            <a:r>
              <a:rPr lang="en-US" altLang="en-US" dirty="0">
                <a:ea typeface="ヒラギノ角ゴ Pro W3" charset="-128"/>
              </a:rPr>
              <a:t>Major losses in financial institutions, with many failing</a:t>
            </a:r>
          </a:p>
        </p:txBody>
      </p:sp>
    </p:spTree>
    <p:extLst>
      <p:ext uri="{BB962C8B-B14F-4D97-AF65-F5344CB8AC3E}">
        <p14:creationId xmlns:p14="http://schemas.microsoft.com/office/powerpoint/2010/main" val="3903786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ea typeface="ヒラギノ角ゴ Pro W3" charset="-128"/>
              </a:rPr>
              <a:t>FIN2330 – Course Overview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762000" y="1371600"/>
            <a:ext cx="7620000" cy="48006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u="sng" dirty="0" smtClean="0">
                <a:ea typeface="ヒラギノ角ゴ Pro W3" charset="-128"/>
              </a:rPr>
              <a:t>Part V Coverage:  Central Banking and Monetary Policy</a:t>
            </a:r>
          </a:p>
          <a:p>
            <a:pPr eaLnBrk="1" hangingPunct="1">
              <a:buFontTx/>
              <a:buNone/>
            </a:pPr>
            <a:endParaRPr lang="en-US" altLang="en-US" u="sng" dirty="0" smtClean="0">
              <a:ea typeface="ヒラギノ角ゴ Pro W3" charset="-128"/>
            </a:endParaRPr>
          </a:p>
          <a:p>
            <a:pPr marL="400050" lvl="1" indent="0" eaLnBrk="1" hangingPunct="1">
              <a:buNone/>
            </a:pPr>
            <a:r>
              <a:rPr lang="en-US" altLang="en-US" sz="2800" dirty="0" smtClean="0">
                <a:ea typeface="ヒラギノ角ゴ Pro W3" charset="-128"/>
              </a:rPr>
              <a:t>Chapter 15 – Money Supply </a:t>
            </a:r>
            <a:r>
              <a:rPr lang="en-US" altLang="en-US" sz="2800" dirty="0" smtClean="0">
                <a:ea typeface="ヒラギノ角ゴ Pro W3" charset="-128"/>
              </a:rPr>
              <a:t>Process</a:t>
            </a:r>
            <a:endParaRPr lang="en-US" altLang="en-US" sz="2800" dirty="0" smtClean="0"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04750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ea typeface="ヒラギノ角ゴ Pro W3" charset="-128"/>
              </a:rPr>
              <a:t>Why Study Money and Monetary Policy?</a:t>
            </a:r>
            <a:endParaRPr lang="en-CA" altLang="en-US" smtClean="0">
              <a:ea typeface="ヒラギノ角ゴ Pro W3" charset="-128"/>
            </a:endParaRP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Bef>
                <a:spcPct val="50000"/>
              </a:spcBef>
            </a:pPr>
            <a:r>
              <a:rPr lang="en-US" altLang="en-US" smtClean="0">
                <a:ea typeface="ヒラギノ角ゴ Pro W3" charset="-128"/>
              </a:rPr>
              <a:t>Money is anything that is generally accepted as payment for goods or services, or to repay debts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smtClean="0">
                <a:ea typeface="ヒラギノ角ゴ Pro W3" charset="-128"/>
              </a:rPr>
              <a:t>It affects a wide variety of other economic variables:</a:t>
            </a:r>
          </a:p>
          <a:p>
            <a:pPr lvl="1" eaLnBrk="1" hangingPunct="1">
              <a:spcBef>
                <a:spcPts val="600"/>
              </a:spcBef>
            </a:pPr>
            <a:r>
              <a:rPr lang="en-US" altLang="en-US" i="1" smtClean="0">
                <a:ea typeface="ヒラギノ角ゴ Pro W3" charset="-128"/>
              </a:rPr>
              <a:t>Business Cycles</a:t>
            </a:r>
          </a:p>
          <a:p>
            <a:pPr lvl="1" eaLnBrk="1" hangingPunct="1">
              <a:spcBef>
                <a:spcPts val="600"/>
              </a:spcBef>
            </a:pPr>
            <a:r>
              <a:rPr lang="en-US" altLang="en-US" i="1" smtClean="0">
                <a:ea typeface="ヒラギノ角ゴ Pro W3" charset="-128"/>
              </a:rPr>
              <a:t>Inflation</a:t>
            </a:r>
          </a:p>
          <a:p>
            <a:pPr lvl="1" eaLnBrk="1" hangingPunct="1">
              <a:spcBef>
                <a:spcPts val="600"/>
              </a:spcBef>
            </a:pPr>
            <a:r>
              <a:rPr lang="en-US" altLang="en-US" i="1" smtClean="0">
                <a:ea typeface="ヒラギノ角ゴ Pro W3" charset="-128"/>
              </a:rPr>
              <a:t>Interest Rates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smtClean="0">
                <a:ea typeface="ヒラギノ角ゴ Pro W3" charset="-128"/>
              </a:rPr>
              <a:t>Monetary policy used to influence the economy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en-US" i="1" smtClean="0">
                <a:ea typeface="ヒラギノ角ゴ Pro W3" charset="-128"/>
              </a:rPr>
              <a:t>Central role of Bank of Canada</a:t>
            </a:r>
          </a:p>
          <a:p>
            <a:pPr lvl="1" eaLnBrk="1" hangingPunct="1">
              <a:spcBef>
                <a:spcPct val="50000"/>
              </a:spcBef>
            </a:pPr>
            <a:endParaRPr lang="en-US" altLang="en-US" smtClean="0"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40411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ea typeface="ヒラギノ角ゴ Pro W3" charset="-128"/>
              </a:rPr>
              <a:t>Money and Business Cycles</a:t>
            </a:r>
            <a:endParaRPr lang="en-CA" altLang="en-US" smtClean="0">
              <a:ea typeface="ヒラギノ角ゴ Pro W3" charset="-128"/>
            </a:endParaRP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Bef>
                <a:spcPct val="50000"/>
              </a:spcBef>
            </a:pPr>
            <a:r>
              <a:rPr lang="en-US" altLang="en-US" b="1" smtClean="0">
                <a:solidFill>
                  <a:srgbClr val="C00000"/>
                </a:solidFill>
                <a:ea typeface="ヒラギノ角ゴ Pro W3" charset="-128"/>
              </a:rPr>
              <a:t>Business cycles </a:t>
            </a:r>
            <a:r>
              <a:rPr lang="en-US" altLang="en-US" smtClean="0">
                <a:ea typeface="ヒラギノ角ゴ Pro W3" charset="-128"/>
              </a:rPr>
              <a:t>are the upward and downward movement of aggregate output in the economy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smtClean="0">
                <a:ea typeface="ヒラギノ角ゴ Pro W3" charset="-128"/>
              </a:rPr>
              <a:t>Affects the </a:t>
            </a:r>
            <a:r>
              <a:rPr lang="en-US" altLang="en-US" b="1" smtClean="0">
                <a:solidFill>
                  <a:srgbClr val="C00000"/>
                </a:solidFill>
                <a:ea typeface="ヒラギノ角ゴ Pro W3" charset="-128"/>
              </a:rPr>
              <a:t>unemployment rate</a:t>
            </a:r>
            <a:r>
              <a:rPr lang="en-US" altLang="en-US" smtClean="0">
                <a:solidFill>
                  <a:srgbClr val="C00000"/>
                </a:solidFill>
                <a:ea typeface="ヒラギノ角ゴ Pro W3" charset="-128"/>
              </a:rPr>
              <a:t> </a:t>
            </a:r>
            <a:r>
              <a:rPr lang="en-US" altLang="en-US" smtClean="0">
                <a:ea typeface="ヒラギノ角ゴ Pro W3" charset="-128"/>
              </a:rPr>
              <a:t>(share of labour force that is not employed)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smtClean="0">
                <a:ea typeface="ヒラギノ角ゴ Pro W3" charset="-128"/>
              </a:rPr>
              <a:t>Evidence suggests money plays an important role in generating business cycles</a:t>
            </a:r>
          </a:p>
          <a:p>
            <a:pPr lvl="1" eaLnBrk="1" hangingPunct="1">
              <a:spcBef>
                <a:spcPct val="50000"/>
              </a:spcBef>
            </a:pPr>
            <a:endParaRPr lang="en-US" altLang="en-US" smtClean="0"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45974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Figure 1.3</a:t>
            </a:r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1200" b="1" dirty="0"/>
              <a:t>Money Growth (M2++ [gross] Annual Rate) and the </a:t>
            </a:r>
            <a:r>
              <a:rPr lang="en-US" sz="1200" b="1" dirty="0" smtClean="0"/>
              <a:t>Business </a:t>
            </a:r>
            <a:r>
              <a:rPr lang="en-IN" sz="1200" b="1" dirty="0" smtClean="0"/>
              <a:t>Cycle </a:t>
            </a:r>
            <a:r>
              <a:rPr lang="en-IN" sz="1200" b="1" dirty="0"/>
              <a:t>in Canada, 1968–2017</a:t>
            </a:r>
          </a:p>
          <a:p>
            <a:r>
              <a:rPr lang="en-US" sz="1200" dirty="0"/>
              <a:t>Although money growth has declined before almost every recession, </a:t>
            </a:r>
            <a:r>
              <a:rPr lang="en-US" sz="1200" dirty="0" smtClean="0"/>
              <a:t>not every </a:t>
            </a:r>
            <a:r>
              <a:rPr lang="en-US" sz="1200" dirty="0"/>
              <a:t>decline in the rate of money growth is followed by a recession.</a:t>
            </a:r>
          </a:p>
          <a:p>
            <a:r>
              <a:rPr lang="en-IN" sz="1200" dirty="0"/>
              <a:t>Shaded areas represent recessions.</a:t>
            </a:r>
          </a:p>
          <a:p>
            <a:r>
              <a:rPr lang="en-US" sz="1200" i="1" dirty="0"/>
              <a:t>Source: </a:t>
            </a:r>
            <a:r>
              <a:rPr lang="en-US" sz="1200" dirty="0"/>
              <a:t>Data from Statistics Canada CANSIM series V41552801</a:t>
            </a:r>
            <a:endParaRPr lang="en-IN" sz="1200" dirty="0"/>
          </a:p>
        </p:txBody>
      </p:sp>
      <p:pic>
        <p:nvPicPr>
          <p:cNvPr id="4" name="Picture 3" descr="A line graph shows money growth and the business cycle in Canada, from 1968 to 2017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363" y="1295400"/>
            <a:ext cx="7047274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015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ea typeface="ヒラギノ角ゴ Pro W3" charset="-128"/>
              </a:rPr>
              <a:t>Money and Inflation</a:t>
            </a:r>
            <a:endParaRPr lang="en-CA" altLang="en-US" smtClean="0">
              <a:ea typeface="ヒラギノ角ゴ Pro W3" charset="-128"/>
            </a:endParaRP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Bef>
                <a:spcPct val="50000"/>
              </a:spcBef>
            </a:pPr>
            <a:r>
              <a:rPr lang="en-US" altLang="en-US" b="1" smtClean="0">
                <a:solidFill>
                  <a:srgbClr val="C00000"/>
                </a:solidFill>
                <a:ea typeface="ヒラギノ角ゴ Pro W3" charset="-128"/>
              </a:rPr>
              <a:t>Aggregate price level </a:t>
            </a:r>
            <a:r>
              <a:rPr lang="en-US" altLang="en-US" smtClean="0">
                <a:ea typeface="ヒラギノ角ゴ Pro W3" charset="-128"/>
              </a:rPr>
              <a:t>is the average price of goods and services in an economy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b="1" smtClean="0">
                <a:solidFill>
                  <a:srgbClr val="C00000"/>
                </a:solidFill>
                <a:ea typeface="ヒラギノ角ゴ Pro W3" charset="-128"/>
              </a:rPr>
              <a:t>Inflation</a:t>
            </a:r>
            <a:r>
              <a:rPr lang="en-US" altLang="en-US" smtClean="0">
                <a:solidFill>
                  <a:srgbClr val="C00000"/>
                </a:solidFill>
                <a:ea typeface="ヒラギノ角ゴ Pro W3" charset="-128"/>
              </a:rPr>
              <a:t> </a:t>
            </a:r>
            <a:r>
              <a:rPr lang="en-US" altLang="en-US" smtClean="0">
                <a:ea typeface="ヒラギノ角ゴ Pro W3" charset="-128"/>
              </a:rPr>
              <a:t>is a broad-based increase in the price level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en-US" i="1" smtClean="0">
                <a:ea typeface="ヒラギノ角ゴ Pro W3" charset="-128"/>
              </a:rPr>
              <a:t>Affects individuals, businesses, and the government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smtClean="0">
                <a:ea typeface="ヒラギノ角ゴ Pro W3" charset="-128"/>
              </a:rPr>
              <a:t>What explains inflation?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en-US" i="1" smtClean="0">
                <a:ea typeface="ヒラギノ角ゴ Pro W3" charset="-128"/>
              </a:rPr>
              <a:t>Inflation rate (percentage change of the price level) strongly related to growth rate of the money supply</a:t>
            </a:r>
          </a:p>
          <a:p>
            <a:pPr lvl="1" eaLnBrk="1" hangingPunct="1">
              <a:spcBef>
                <a:spcPts val="600"/>
              </a:spcBef>
            </a:pPr>
            <a:r>
              <a:rPr lang="en-US" altLang="en-US" i="1" smtClean="0">
                <a:ea typeface="ヒラギノ角ゴ Pro W3" charset="-128"/>
              </a:rPr>
              <a:t>This is true both within and across countries</a:t>
            </a:r>
          </a:p>
          <a:p>
            <a:pPr lvl="1" eaLnBrk="1" hangingPunct="1">
              <a:spcBef>
                <a:spcPct val="50000"/>
              </a:spcBef>
            </a:pPr>
            <a:endParaRPr lang="en-US" altLang="en-US" smtClean="0"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70969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Figure </a:t>
            </a:r>
            <a:r>
              <a:rPr lang="en-US" altLang="en-US" dirty="0" smtClean="0"/>
              <a:t>1.4</a:t>
            </a:r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1200" b="1" dirty="0"/>
              <a:t>Aggregate Price Level and the Money Supply in Canada, 1970–2017</a:t>
            </a:r>
          </a:p>
          <a:p>
            <a:r>
              <a:rPr lang="en-US" sz="1200" dirty="0"/>
              <a:t>From 1970 to 2017, the price level increased more than </a:t>
            </a:r>
            <a:r>
              <a:rPr lang="en-US" sz="1200" dirty="0" err="1"/>
              <a:t>sixfold</a:t>
            </a:r>
            <a:r>
              <a:rPr lang="en-US" sz="1200" dirty="0"/>
              <a:t>.</a:t>
            </a:r>
          </a:p>
          <a:p>
            <a:r>
              <a:rPr lang="en-US" sz="1200" i="1" dirty="0"/>
              <a:t>Source: </a:t>
            </a:r>
            <a:r>
              <a:rPr lang="en-US" sz="1200" dirty="0"/>
              <a:t>Data from Federal Reserve Bank of St. Louis, FRED database: http://research.stlouisfed.org/fred2/</a:t>
            </a:r>
            <a:endParaRPr lang="en-IN" sz="1200" dirty="0"/>
          </a:p>
        </p:txBody>
      </p:sp>
      <p:pic>
        <p:nvPicPr>
          <p:cNvPr id="4" name="Picture 3" descr="A line graph shows the aggregate price level and the money supply in Canada, from 1970 to 2017. 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821" y="1447800"/>
            <a:ext cx="7708358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2265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676400"/>
          </a:xfrm>
        </p:spPr>
        <p:txBody>
          <a:bodyPr/>
          <a:lstStyle/>
          <a:p>
            <a:r>
              <a:rPr lang="en-US" altLang="en-US" dirty="0"/>
              <a:t>Figure </a:t>
            </a:r>
            <a:r>
              <a:rPr lang="en-US" altLang="en-US" dirty="0" smtClean="0"/>
              <a:t>1.5</a:t>
            </a:r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1200" b="1" dirty="0"/>
              <a:t>Average Inflation Rate Versus Average Rate of Money Growth for </a:t>
            </a:r>
            <a:r>
              <a:rPr lang="en-US" sz="1200" b="1" dirty="0" smtClean="0"/>
              <a:t>Selected </a:t>
            </a:r>
            <a:r>
              <a:rPr lang="en-IN" sz="1200" b="1" dirty="0" smtClean="0"/>
              <a:t>Countries</a:t>
            </a:r>
            <a:r>
              <a:rPr lang="en-IN" sz="1200" b="1" dirty="0"/>
              <a:t>, 2006–2016</a:t>
            </a:r>
          </a:p>
          <a:p>
            <a:r>
              <a:rPr lang="en-US" sz="1200" dirty="0"/>
              <a:t>A positive association can be seen between the 10-year averages of inflation and </a:t>
            </a:r>
            <a:r>
              <a:rPr lang="en-US" sz="1200" dirty="0" smtClean="0"/>
              <a:t>the growth </a:t>
            </a:r>
            <a:r>
              <a:rPr lang="en-US" sz="1200" dirty="0"/>
              <a:t>rate of the money supply: the countries with the highest inflation rates are also </a:t>
            </a:r>
            <a:r>
              <a:rPr lang="en-US" sz="1200" dirty="0" smtClean="0"/>
              <a:t>the ones </a:t>
            </a:r>
            <a:r>
              <a:rPr lang="en-US" sz="1200" dirty="0"/>
              <a:t>with the highest money growth rates.</a:t>
            </a:r>
          </a:p>
          <a:p>
            <a:r>
              <a:rPr lang="en-US" sz="1200" i="1" dirty="0"/>
              <a:t>Source: </a:t>
            </a:r>
            <a:r>
              <a:rPr lang="en-US" sz="1200" dirty="0"/>
              <a:t>Federal Reserve Bank of St. Louis, FRED database: https://fred.stlouisfed.org/</a:t>
            </a:r>
            <a:endParaRPr lang="en-IN" sz="1200" dirty="0"/>
          </a:p>
        </p:txBody>
      </p:sp>
      <p:pic>
        <p:nvPicPr>
          <p:cNvPr id="4" name="Picture 3" descr="A scatterplot shows the average inflation rate versus average rate of money growth for selected countries, from 2006 to 2016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519" y="990600"/>
            <a:ext cx="6600962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8291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ea typeface="ヒラギノ角ゴ Pro W3" charset="-128"/>
              </a:rPr>
              <a:t>Money and Interest Rates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Bef>
                <a:spcPts val="1200"/>
              </a:spcBef>
            </a:pPr>
            <a:r>
              <a:rPr lang="en-US" altLang="en-US" smtClean="0">
                <a:ea typeface="ヒラギノ角ゴ Pro W3" charset="-128"/>
              </a:rPr>
              <a:t>An </a:t>
            </a:r>
            <a:r>
              <a:rPr lang="en-US" altLang="en-US" b="1" smtClean="0">
                <a:solidFill>
                  <a:srgbClr val="C00000"/>
                </a:solidFill>
                <a:ea typeface="ヒラギノ角ゴ Pro W3" charset="-128"/>
              </a:rPr>
              <a:t>interest rate </a:t>
            </a:r>
            <a:r>
              <a:rPr lang="en-US" altLang="en-US" smtClean="0">
                <a:ea typeface="ヒラギノ角ゴ Pro W3" charset="-128"/>
              </a:rPr>
              <a:t>is the cost of borrowing or the price paid for the rental of funds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en-US" i="1" smtClean="0">
                <a:ea typeface="ヒラギノ角ゴ Pro W3" charset="-128"/>
              </a:rPr>
              <a:t>Must compensate borrowers for expected inflation</a:t>
            </a:r>
          </a:p>
          <a:p>
            <a:pPr eaLnBrk="1" hangingPunct="1">
              <a:spcBef>
                <a:spcPct val="50000"/>
              </a:spcBef>
            </a:pPr>
            <a:endParaRPr lang="en-US" altLang="en-US" smtClean="0">
              <a:ea typeface="ヒラギノ角ゴ Pro W3" charset="-128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en-US" smtClean="0">
                <a:ea typeface="ヒラギノ角ゴ Pro W3" charset="-128"/>
              </a:rPr>
              <a:t>Prior to 1980, the rate of money growth and the interest rate on long-term bonds were closely tied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smtClean="0">
                <a:ea typeface="ヒラギノ角ゴ Pro W3" charset="-128"/>
              </a:rPr>
              <a:t>Since then, the relationship is less clear but still an important determinant of interest rates</a:t>
            </a:r>
          </a:p>
        </p:txBody>
      </p:sp>
    </p:spTree>
    <p:extLst>
      <p:ext uri="{BB962C8B-B14F-4D97-AF65-F5344CB8AC3E}">
        <p14:creationId xmlns:p14="http://schemas.microsoft.com/office/powerpoint/2010/main" val="158469317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Figure </a:t>
            </a:r>
            <a:r>
              <a:rPr lang="en-US" altLang="en-US" dirty="0" smtClean="0"/>
              <a:t>1.6</a:t>
            </a:r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1200" b="1" dirty="0"/>
              <a:t>Money Growth (M2++ [gross] Annual Rate) and Interest Rates (</a:t>
            </a:r>
            <a:r>
              <a:rPr lang="en-US" sz="1200" b="1" dirty="0" smtClean="0"/>
              <a:t>Long-Term Government </a:t>
            </a:r>
            <a:r>
              <a:rPr lang="en-US" sz="1200" b="1" dirty="0"/>
              <a:t>of Canada Bonds), 1976–2017</a:t>
            </a:r>
          </a:p>
          <a:p>
            <a:r>
              <a:rPr lang="en-US" sz="1200" dirty="0"/>
              <a:t>As the money growth rate rose in the 1980s and 1990s, the long-term bond rate rose with it</a:t>
            </a:r>
            <a:r>
              <a:rPr lang="en-US" sz="1200" dirty="0" smtClean="0"/>
              <a:t>. However</a:t>
            </a:r>
            <a:r>
              <a:rPr lang="en-US" sz="1200" dirty="0"/>
              <a:t>, the relationship between money growth and interest rates has been less </a:t>
            </a:r>
            <a:r>
              <a:rPr lang="en-US" sz="1200" dirty="0" smtClean="0"/>
              <a:t>clear-cut </a:t>
            </a:r>
            <a:r>
              <a:rPr lang="en-IN" sz="1200" dirty="0" smtClean="0"/>
              <a:t>since </a:t>
            </a:r>
            <a:r>
              <a:rPr lang="en-IN" sz="1200" dirty="0"/>
              <a:t>2000.</a:t>
            </a:r>
          </a:p>
          <a:p>
            <a:r>
              <a:rPr lang="en-US" sz="1200" i="1" dirty="0"/>
              <a:t>Source: </a:t>
            </a:r>
            <a:r>
              <a:rPr lang="en-US" sz="1200" dirty="0"/>
              <a:t>Data from Statistics Canada CANSIM series V41552801 and V122544</a:t>
            </a:r>
            <a:endParaRPr lang="en-IN" sz="1200" dirty="0"/>
          </a:p>
        </p:txBody>
      </p:sp>
      <p:pic>
        <p:nvPicPr>
          <p:cNvPr id="4" name="Picture 3" descr="A line graph shows money growth and long-term government of Canada bonds interest rates, from 1976 to 2017. 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410" y="1295400"/>
            <a:ext cx="6961180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5754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ea typeface="ヒラギノ角ゴ Pro W3" charset="-128"/>
              </a:rPr>
              <a:t>Fiscal and Monetary Policy</a:t>
            </a:r>
            <a:endParaRPr lang="en-CA" altLang="en-US" smtClean="0">
              <a:ea typeface="ヒラギノ角ゴ Pro W3" charset="-128"/>
            </a:endParaRP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b="1" dirty="0" smtClean="0">
                <a:solidFill>
                  <a:srgbClr val="C00000"/>
                </a:solidFill>
                <a:ea typeface="ヒラギノ角ゴ Pro W3" charset="-128"/>
              </a:rPr>
              <a:t>Monetary policy </a:t>
            </a:r>
            <a:r>
              <a:rPr lang="en-US" altLang="en-US" dirty="0" smtClean="0">
                <a:ea typeface="ヒラギノ角ゴ Pro W3" charset="-128"/>
              </a:rPr>
              <a:t>involves managing the money supply and interest rates</a:t>
            </a:r>
          </a:p>
          <a:p>
            <a:pPr lvl="1" eaLnBrk="1" hangingPunct="1">
              <a:defRPr/>
            </a:pPr>
            <a:r>
              <a:rPr lang="en-US" altLang="en-US" i="1" dirty="0" smtClean="0">
                <a:ea typeface="ヒラギノ角ゴ Pro W3" charset="-128"/>
              </a:rPr>
              <a:t>Conducted by the Bank of Canada using a variety of tools</a:t>
            </a:r>
          </a:p>
          <a:p>
            <a:pPr marL="457200" lvl="1" indent="0" eaLnBrk="1" hangingPunct="1">
              <a:buFontTx/>
              <a:buNone/>
              <a:defRPr/>
            </a:pPr>
            <a:endParaRPr lang="en-US" altLang="en-US" b="1" i="1" dirty="0">
              <a:solidFill>
                <a:srgbClr val="C00000"/>
              </a:solidFill>
              <a:ea typeface="ヒラギノ角ゴ Pro W3" charset="-128"/>
            </a:endParaRPr>
          </a:p>
          <a:p>
            <a:pPr eaLnBrk="1" hangingPunct="1">
              <a:defRPr/>
            </a:pPr>
            <a:r>
              <a:rPr lang="en-US" altLang="en-US" b="1" dirty="0" smtClean="0">
                <a:solidFill>
                  <a:srgbClr val="C00000"/>
                </a:solidFill>
                <a:ea typeface="ヒラギノ角ゴ Pro W3" charset="-128"/>
              </a:rPr>
              <a:t>Fiscal policy</a:t>
            </a:r>
            <a:r>
              <a:rPr lang="en-US" altLang="en-US" dirty="0" smtClean="0">
                <a:ea typeface="ヒラギノ角ゴ Pro W3" charset="-128"/>
              </a:rPr>
              <a:t> involves setting government expenditures and tax revenue</a:t>
            </a:r>
          </a:p>
          <a:p>
            <a:pPr lvl="1" eaLnBrk="1" hangingPunct="1">
              <a:defRPr/>
            </a:pPr>
            <a:r>
              <a:rPr lang="en-US" altLang="en-US" i="1" dirty="0" smtClean="0">
                <a:ea typeface="ヒラギノ角ゴ Pro W3" charset="-128"/>
              </a:rPr>
              <a:t>Conducted by the government (Federal, Provincial)</a:t>
            </a:r>
          </a:p>
          <a:p>
            <a:pPr lvl="1" eaLnBrk="1" hangingPunct="1">
              <a:defRPr/>
            </a:pPr>
            <a:r>
              <a:rPr lang="en-US" altLang="en-US" i="1" dirty="0" smtClean="0">
                <a:ea typeface="ヒラギノ角ゴ Pro W3" charset="-128"/>
              </a:rPr>
              <a:t>Budget deficit is spending in excess of revenue</a:t>
            </a:r>
          </a:p>
          <a:p>
            <a:pPr lvl="1" eaLnBrk="1" hangingPunct="1">
              <a:defRPr/>
            </a:pPr>
            <a:r>
              <a:rPr lang="en-US" altLang="en-US" i="1" dirty="0" smtClean="0">
                <a:ea typeface="ヒラギノ角ゴ Pro W3" charset="-128"/>
              </a:rPr>
              <a:t>Budget surplus is spending less than revenue</a:t>
            </a:r>
          </a:p>
          <a:p>
            <a:pPr eaLnBrk="1" hangingPunct="1">
              <a:defRPr/>
            </a:pPr>
            <a:endParaRPr lang="en-CA" altLang="en-US" dirty="0" smtClean="0"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88896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Figure </a:t>
            </a:r>
            <a:r>
              <a:rPr lang="en-US" altLang="en-US" dirty="0" smtClean="0"/>
              <a:t>1.7</a:t>
            </a:r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1200" b="1" dirty="0" smtClean="0"/>
              <a:t>Government Budget </a:t>
            </a:r>
            <a:r>
              <a:rPr lang="en-US" sz="1200" b="1" dirty="0"/>
              <a:t>Surplus or Deficit as a Percentage of Gross Domestic Product</a:t>
            </a:r>
            <a:r>
              <a:rPr lang="en-US" sz="1200" b="1" dirty="0" smtClean="0"/>
              <a:t>, </a:t>
            </a:r>
            <a:r>
              <a:rPr lang="en-IN" sz="1200" b="1" dirty="0" smtClean="0"/>
              <a:t>1961–2017</a:t>
            </a:r>
            <a:endParaRPr lang="en-IN" sz="1200" b="1" dirty="0"/>
          </a:p>
          <a:p>
            <a:r>
              <a:rPr lang="en-US" sz="1200" dirty="0"/>
              <a:t>The budget deficit, relative to the size of the Canadian economy, has fluctuated </a:t>
            </a:r>
            <a:r>
              <a:rPr lang="en-US" sz="1200" dirty="0" smtClean="0"/>
              <a:t>substantially over </a:t>
            </a:r>
            <a:r>
              <a:rPr lang="en-US" sz="1200" dirty="0"/>
              <a:t>the years. It rose to close to 9% of GDP in 1993 and then fell, eventually leading to </a:t>
            </a:r>
            <a:r>
              <a:rPr lang="en-US" sz="1200" dirty="0" smtClean="0"/>
              <a:t>budget surpluses </a:t>
            </a:r>
            <a:r>
              <a:rPr lang="en-US" sz="1200" dirty="0"/>
              <a:t>from 1997 to 2008. Subsequently, budget deficits climbed, peaking at over 4% of </a:t>
            </a:r>
            <a:r>
              <a:rPr lang="en-US" sz="1200" dirty="0" smtClean="0"/>
              <a:t>GDP in </a:t>
            </a:r>
            <a:r>
              <a:rPr lang="en-US" sz="1200" dirty="0"/>
              <a:t>2009 and falling substantially thereafter</a:t>
            </a:r>
            <a:r>
              <a:rPr lang="en-US" sz="1200" dirty="0" smtClean="0"/>
              <a:t>. </a:t>
            </a:r>
            <a:r>
              <a:rPr lang="en-US" sz="1200" i="1" dirty="0" smtClean="0"/>
              <a:t>Source</a:t>
            </a:r>
            <a:r>
              <a:rPr lang="en-US" sz="1200" i="1" dirty="0"/>
              <a:t>: </a:t>
            </a:r>
            <a:r>
              <a:rPr lang="en-US" sz="1200" dirty="0"/>
              <a:t>Data from Statistics Canada CANSIM series V62425528, V62425550, and V62305783</a:t>
            </a:r>
            <a:endParaRPr lang="en-IN" sz="1200" dirty="0"/>
          </a:p>
        </p:txBody>
      </p:sp>
      <p:pic>
        <p:nvPicPr>
          <p:cNvPr id="4" name="Picture 3" descr="A line graph shows government budget surplus or deficit as a percentage of gross domestic product, from 1961 to 2017. 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957" y="1295400"/>
            <a:ext cx="6440086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6176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ea typeface="ヒラギノ角ゴ Pro W3" charset="-128"/>
              </a:rPr>
              <a:t>FIN2330 – Course Overview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  <a:defRPr/>
            </a:pPr>
            <a:r>
              <a:rPr lang="en-US" sz="2400" u="sng" dirty="0" smtClean="0"/>
              <a:t>Part VI Coverage:  International Finance</a:t>
            </a:r>
            <a:endParaRPr lang="en-US" sz="2400" dirty="0" smtClean="0"/>
          </a:p>
          <a:p>
            <a:pPr marL="914400" lvl="1" indent="-514350" eaLnBrk="1" hangingPunct="1">
              <a:buFontTx/>
              <a:buNone/>
              <a:defRPr/>
            </a:pPr>
            <a:r>
              <a:rPr lang="en-US" dirty="0" smtClean="0"/>
              <a:t>Chapter 18 – The Foreign Exchange Market</a:t>
            </a:r>
          </a:p>
          <a:p>
            <a:pPr marL="1066800" lvl="1" indent="-609600">
              <a:buFontTx/>
              <a:buChar char="•"/>
              <a:defRPr/>
            </a:pPr>
            <a:r>
              <a:rPr lang="en-US" dirty="0" smtClean="0"/>
              <a:t>Role of foreign exchange market in the operation of the economy</a:t>
            </a:r>
          </a:p>
          <a:p>
            <a:pPr marL="1524000" lvl="2" indent="-609600">
              <a:defRPr/>
            </a:pPr>
            <a:r>
              <a:rPr lang="en-US" sz="2400" dirty="0" smtClean="0"/>
              <a:t>The foreign exchange market is where one country’s currency is exchanged for another  </a:t>
            </a:r>
          </a:p>
          <a:p>
            <a:pPr marL="1066800" lvl="1" indent="-609600">
              <a:buFontTx/>
              <a:buChar char="•"/>
              <a:defRPr/>
            </a:pPr>
            <a:r>
              <a:rPr lang="en-US" dirty="0" smtClean="0"/>
              <a:t>The exchange rate is the price of one country’s currency in terms of another</a:t>
            </a:r>
          </a:p>
          <a:p>
            <a:pPr marL="1524000" lvl="2" indent="-609600">
              <a:defRPr/>
            </a:pPr>
            <a:r>
              <a:rPr lang="en-US" sz="2400" dirty="0" smtClean="0"/>
              <a:t>Appreciation/depreciation is a rise/fall in the value of a country’s currency</a:t>
            </a:r>
            <a:endParaRPr lang="en-US" sz="2400" b="1" dirty="0" smtClean="0"/>
          </a:p>
          <a:p>
            <a:pPr marL="914400" lvl="1" indent="-514350" eaLnBrk="1" hangingPunct="1">
              <a:buFontTx/>
              <a:buNone/>
              <a:defRPr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9222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ea typeface="ヒラギノ角ゴ Pro W3" charset="-128"/>
              </a:rPr>
              <a:t>Why Study International Finance?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ea typeface="ヒラギノ角ゴ Pro W3" charset="-128"/>
              </a:rPr>
              <a:t>Globalization of financial markets has accelerated at a rapid pace in recent years</a:t>
            </a:r>
          </a:p>
          <a:p>
            <a:pPr lvl="1" eaLnBrk="1" hangingPunct="1"/>
            <a:r>
              <a:rPr lang="en-US" altLang="en-US" i="1" smtClean="0">
                <a:ea typeface="ヒラギノ角ゴ Pro W3" charset="-128"/>
              </a:rPr>
              <a:t>Financial markets are increasingly integrated</a:t>
            </a:r>
          </a:p>
          <a:p>
            <a:pPr eaLnBrk="1" hangingPunct="1">
              <a:spcBef>
                <a:spcPts val="1200"/>
              </a:spcBef>
            </a:pPr>
            <a:r>
              <a:rPr lang="en-US" altLang="en-US" smtClean="0">
                <a:ea typeface="ヒラギノ角ゴ Pro W3" charset="-128"/>
              </a:rPr>
              <a:t>Borrowing and lending can cross borders</a:t>
            </a:r>
          </a:p>
          <a:p>
            <a:pPr lvl="1" eaLnBrk="1" hangingPunct="1">
              <a:spcBef>
                <a:spcPts val="600"/>
              </a:spcBef>
            </a:pPr>
            <a:r>
              <a:rPr lang="en-US" altLang="en-US" i="1" smtClean="0">
                <a:ea typeface="ヒラギノ角ゴ Pro W3" charset="-128"/>
              </a:rPr>
              <a:t>Canadian companies borrow in foreign markets</a:t>
            </a:r>
          </a:p>
          <a:p>
            <a:pPr lvl="1" eaLnBrk="1" hangingPunct="1">
              <a:spcBef>
                <a:spcPts val="600"/>
              </a:spcBef>
            </a:pPr>
            <a:r>
              <a:rPr lang="en-US" altLang="en-US" i="1" smtClean="0">
                <a:ea typeface="ヒラギノ角ゴ Pro W3" charset="-128"/>
              </a:rPr>
              <a:t>Foreign companies borrow in Canadian markets</a:t>
            </a:r>
          </a:p>
          <a:p>
            <a:pPr eaLnBrk="1" hangingPunct="1">
              <a:spcBef>
                <a:spcPts val="1200"/>
              </a:spcBef>
            </a:pPr>
            <a:r>
              <a:rPr lang="en-US" altLang="en-US" smtClean="0">
                <a:ea typeface="ヒラギノ角ゴ Pro W3" charset="-128"/>
              </a:rPr>
              <a:t>Financial institutions increasingly international</a:t>
            </a:r>
          </a:p>
          <a:p>
            <a:pPr lvl="1" eaLnBrk="1" hangingPunct="1"/>
            <a:r>
              <a:rPr lang="en-US" altLang="en-US" i="1" smtClean="0">
                <a:ea typeface="ヒラギノ角ゴ Pro W3" charset="-128"/>
              </a:rPr>
              <a:t>Operations in many countries</a:t>
            </a:r>
          </a:p>
          <a:p>
            <a:pPr eaLnBrk="1" hangingPunct="1"/>
            <a:endParaRPr lang="en-US" altLang="en-US" smtClean="0"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122108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ea typeface="ヒラギノ角ゴ Pro W3" charset="-128"/>
              </a:rPr>
              <a:t>Foreign Exchange, The Market and Rates</a:t>
            </a:r>
            <a:endParaRPr lang="en-CA" altLang="en-US" smtClean="0">
              <a:ea typeface="ヒラギノ角ゴ Pro W3" charset="-128"/>
            </a:endParaRP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Bef>
                <a:spcPct val="50000"/>
              </a:spcBef>
            </a:pPr>
            <a:r>
              <a:rPr lang="en-US" altLang="en-US" smtClean="0">
                <a:ea typeface="ヒラギノ角ゴ Pro W3" charset="-128"/>
              </a:rPr>
              <a:t>The </a:t>
            </a:r>
            <a:r>
              <a:rPr lang="en-US" altLang="en-US" b="1" smtClean="0">
                <a:solidFill>
                  <a:srgbClr val="C00000"/>
                </a:solidFill>
                <a:ea typeface="ヒラギノ角ゴ Pro W3" charset="-128"/>
              </a:rPr>
              <a:t>foreign exchange market </a:t>
            </a:r>
            <a:r>
              <a:rPr lang="en-US" altLang="en-US" smtClean="0">
                <a:ea typeface="ヒラギノ角ゴ Pro W3" charset="-128"/>
              </a:rPr>
              <a:t>is where funds are converted from one currency into another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smtClean="0">
                <a:ea typeface="ヒラギノ角ゴ Pro W3" charset="-128"/>
              </a:rPr>
              <a:t>The </a:t>
            </a:r>
            <a:r>
              <a:rPr lang="en-US" altLang="en-US" b="1" smtClean="0">
                <a:solidFill>
                  <a:srgbClr val="C00000"/>
                </a:solidFill>
                <a:ea typeface="ヒラギノ角ゴ Pro W3" charset="-128"/>
              </a:rPr>
              <a:t>foreign exchange rate </a:t>
            </a:r>
            <a:r>
              <a:rPr lang="en-US" altLang="en-US" smtClean="0">
                <a:ea typeface="ヒラギノ角ゴ Pro W3" charset="-128"/>
              </a:rPr>
              <a:t>is the price of one currency in terms of another currency</a:t>
            </a:r>
          </a:p>
          <a:p>
            <a:pPr lvl="1" eaLnBrk="1" hangingPunct="1">
              <a:spcBef>
                <a:spcPts val="600"/>
              </a:spcBef>
            </a:pPr>
            <a:r>
              <a:rPr lang="en-US" altLang="en-US" i="1" smtClean="0">
                <a:ea typeface="ヒラギノ角ゴ Pro W3" charset="-128"/>
              </a:rPr>
              <a:t>If it takes $0.80 U.S. dollars to buy $1 Canadian dollar, then the USD/CAD exchange rate is 0.80</a:t>
            </a:r>
          </a:p>
          <a:p>
            <a:pPr lvl="1" eaLnBrk="1" hangingPunct="1">
              <a:spcBef>
                <a:spcPts val="600"/>
              </a:spcBef>
            </a:pPr>
            <a:r>
              <a:rPr lang="en-US" altLang="en-US" i="1" smtClean="0">
                <a:ea typeface="ヒラギノ角ゴ Pro W3" charset="-128"/>
              </a:rPr>
              <a:t>Appreciation is a rise in the value of the Canadian dollar</a:t>
            </a:r>
          </a:p>
          <a:p>
            <a:pPr lvl="1" eaLnBrk="1" hangingPunct="1">
              <a:spcBef>
                <a:spcPts val="600"/>
              </a:spcBef>
            </a:pPr>
            <a:r>
              <a:rPr lang="en-US" altLang="en-US" i="1" smtClean="0">
                <a:ea typeface="ヒラギノ角ゴ Pro W3" charset="-128"/>
              </a:rPr>
              <a:t>Depreciation is a fall in the value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smtClean="0">
                <a:ea typeface="ヒラギノ角ゴ Pro W3" charset="-128"/>
              </a:rPr>
              <a:t>Exchange rates determined in the market</a:t>
            </a:r>
          </a:p>
          <a:p>
            <a:pPr eaLnBrk="1" hangingPunct="1"/>
            <a:endParaRPr lang="en-CA" altLang="en-US" smtClean="0"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79867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Figure </a:t>
            </a:r>
            <a:r>
              <a:rPr lang="en-US" altLang="en-US" dirty="0" smtClean="0"/>
              <a:t>1.8</a:t>
            </a:r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1200" b="1" dirty="0" smtClean="0"/>
              <a:t>Exchange Rate of the Canadian Dollar, 1971–2018</a:t>
            </a:r>
          </a:p>
          <a:p>
            <a:r>
              <a:rPr lang="en-US" sz="1200" dirty="0" smtClean="0"/>
              <a:t>The value of the Canadian dollar relative to the U.S. dollar has fluctuated substantially </a:t>
            </a:r>
            <a:r>
              <a:rPr lang="en-IN" sz="1200" dirty="0" smtClean="0"/>
              <a:t>over the years.</a:t>
            </a:r>
          </a:p>
          <a:p>
            <a:r>
              <a:rPr lang="en-US" sz="1200" i="1" dirty="0" smtClean="0"/>
              <a:t>Source: </a:t>
            </a:r>
            <a:r>
              <a:rPr lang="en-US" sz="1200" dirty="0" smtClean="0"/>
              <a:t>Data from Federal Reserve Bank of St. Louis, FRED database: https://fred.stlouisfed.org/series/EXCAUS</a:t>
            </a:r>
            <a:endParaRPr lang="en-IN" sz="1200" dirty="0"/>
          </a:p>
        </p:txBody>
      </p:sp>
      <p:pic>
        <p:nvPicPr>
          <p:cNvPr id="4" name="Picture 3" descr="A line graph shows the exchange rate of the Canadian dollar, from 1971 to 2018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999" y="1629000"/>
            <a:ext cx="7260002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141728"/>
      </p:ext>
    </p:extLst>
  </p:cSld>
  <p:clrMapOvr>
    <a:masterClrMapping/>
  </p:clrMapOvr>
</p:sld>
</file>

<file path=ppt/theme/theme1.xml><?xml version="1.0" encoding="utf-8"?>
<a:theme xmlns:a="http://schemas.openxmlformats.org/drawingml/2006/main" name="508 Lecture">
  <a:themeElements>
    <a:clrScheme name="Custom 7">
      <a:dk1>
        <a:sysClr val="windowText" lastClr="000000"/>
      </a:dk1>
      <a:lt1>
        <a:sysClr val="window" lastClr="FFFFFF"/>
      </a:lt1>
      <a:dk2>
        <a:srgbClr val="000000"/>
      </a:dk2>
      <a:lt2>
        <a:srgbClr val="007FA3"/>
      </a:lt2>
      <a:accent1>
        <a:srgbClr val="3C1581"/>
      </a:accent1>
      <a:accent2>
        <a:srgbClr val="1A6C7C"/>
      </a:accent2>
      <a:accent3>
        <a:srgbClr val="CC730D"/>
      </a:accent3>
      <a:accent4>
        <a:srgbClr val="B2AA00"/>
      </a:accent4>
      <a:accent5>
        <a:srgbClr val="1B9332"/>
      </a:accent5>
      <a:accent6>
        <a:srgbClr val="7F7F7F"/>
      </a:accent6>
      <a:hlink>
        <a:srgbClr val="3C1581"/>
      </a:hlink>
      <a:folHlink>
        <a:srgbClr val="7F7F7F"/>
      </a:folHlink>
    </a:clrScheme>
    <a:fontScheme name="Office Classic 2">
      <a:majorFont>
        <a:latin typeface="Arial"/>
        <a:ea typeface=""/>
        <a:cs typeface=""/>
        <a:font script="Jpan" typeface="Arial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Arial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sz="20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2000" dirty="0" err="1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Pearson 508">
      <a:dk1>
        <a:sysClr val="windowText" lastClr="000000"/>
      </a:dk1>
      <a:lt1>
        <a:sysClr val="window" lastClr="FFFFFF"/>
      </a:lt1>
      <a:dk2>
        <a:srgbClr val="000000"/>
      </a:dk2>
      <a:lt2>
        <a:srgbClr val="EEEEEE"/>
      </a:lt2>
      <a:accent1>
        <a:srgbClr val="3C1581"/>
      </a:accent1>
      <a:accent2>
        <a:srgbClr val="1A6C7C"/>
      </a:accent2>
      <a:accent3>
        <a:srgbClr val="CC730D"/>
      </a:accent3>
      <a:accent4>
        <a:srgbClr val="B2AA00"/>
      </a:accent4>
      <a:accent5>
        <a:srgbClr val="1B9332"/>
      </a:accent5>
      <a:accent6>
        <a:srgbClr val="7F7F7F"/>
      </a:accent6>
      <a:hlink>
        <a:srgbClr val="3C1581"/>
      </a:hlink>
      <a:folHlink>
        <a:srgbClr val="7F7F7F"/>
      </a:folHlink>
    </a:clrScheme>
    <a:fontScheme name="Office Classic 2">
      <a:majorFont>
        <a:latin typeface="Arial"/>
        <a:ea typeface=""/>
        <a:cs typeface=""/>
        <a:font script="Jpan" typeface="Arial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Arial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Pearson 508">
      <a:dk1>
        <a:sysClr val="windowText" lastClr="000000"/>
      </a:dk1>
      <a:lt1>
        <a:sysClr val="window" lastClr="FFFFFF"/>
      </a:lt1>
      <a:dk2>
        <a:srgbClr val="000000"/>
      </a:dk2>
      <a:lt2>
        <a:srgbClr val="EEEEEE"/>
      </a:lt2>
      <a:accent1>
        <a:srgbClr val="3C1581"/>
      </a:accent1>
      <a:accent2>
        <a:srgbClr val="1A6C7C"/>
      </a:accent2>
      <a:accent3>
        <a:srgbClr val="CC730D"/>
      </a:accent3>
      <a:accent4>
        <a:srgbClr val="B2AA00"/>
      </a:accent4>
      <a:accent5>
        <a:srgbClr val="1B9332"/>
      </a:accent5>
      <a:accent6>
        <a:srgbClr val="7F7F7F"/>
      </a:accent6>
      <a:hlink>
        <a:srgbClr val="3C1581"/>
      </a:hlink>
      <a:folHlink>
        <a:srgbClr val="7F7F7F"/>
      </a:folHlink>
    </a:clrScheme>
    <a:fontScheme name="Office Classic 2">
      <a:majorFont>
        <a:latin typeface="Arial"/>
        <a:ea typeface=""/>
        <a:cs typeface=""/>
        <a:font script="Jpan" typeface="Arial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Arial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7882</TotalTime>
  <Words>1348</Words>
  <Application>Microsoft Office PowerPoint</Application>
  <PresentationFormat>On-screen Show (4:3)</PresentationFormat>
  <Paragraphs>152</Paragraphs>
  <Slides>25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2" baseType="lpstr">
      <vt:lpstr>Arial</vt:lpstr>
      <vt:lpstr>Times</vt:lpstr>
      <vt:lpstr>Times New Roman</vt:lpstr>
      <vt:lpstr>Verdana</vt:lpstr>
      <vt:lpstr>Wingdings</vt:lpstr>
      <vt:lpstr>ヒラギノ角ゴ Pro W3</vt:lpstr>
      <vt:lpstr>508 Lecture</vt:lpstr>
      <vt:lpstr>The Economics of Money, Banking, and Financial Markets</vt:lpstr>
      <vt:lpstr>FIN2330 – Course Overview</vt:lpstr>
      <vt:lpstr>FIN2330 – Course Overview</vt:lpstr>
      <vt:lpstr>Types of Financial Markets</vt:lpstr>
      <vt:lpstr>Figure 1.1</vt:lpstr>
      <vt:lpstr>Figure 1.2</vt:lpstr>
      <vt:lpstr>FIN2330 – Course Overview</vt:lpstr>
      <vt:lpstr>Why Study Financial Institutions and Banking?</vt:lpstr>
      <vt:lpstr>Financial Innovation</vt:lpstr>
      <vt:lpstr>Financial Crises</vt:lpstr>
      <vt:lpstr>FIN2330 – Course Overview</vt:lpstr>
      <vt:lpstr>Why Study Money and Monetary Policy?</vt:lpstr>
      <vt:lpstr>Money and Business Cycles</vt:lpstr>
      <vt:lpstr>Figure 1.3</vt:lpstr>
      <vt:lpstr>Money and Inflation</vt:lpstr>
      <vt:lpstr>Figure 1.4</vt:lpstr>
      <vt:lpstr>Figure 1.5</vt:lpstr>
      <vt:lpstr>Money and Interest Rates</vt:lpstr>
      <vt:lpstr>Figure 1.6</vt:lpstr>
      <vt:lpstr>Fiscal and Monetary Policy</vt:lpstr>
      <vt:lpstr>Figure 1.7</vt:lpstr>
      <vt:lpstr>FIN2330 – Course Overview</vt:lpstr>
      <vt:lpstr>Why Study International Finance?</vt:lpstr>
      <vt:lpstr>Foreign Exchange, The Market and Rates</vt:lpstr>
      <vt:lpstr>Figure 1.8</vt:lpstr>
    </vt:vector>
  </TitlesOfParts>
  <Company>Pearson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Economics of Money, Banking, and Financial Markets, Sixth Canadian Edition</dc:title>
  <dc:subject>Economics</dc:subject>
  <dc:creator>Frederic S. Mishkin and Apostolos Serletis</dc:creator>
  <cp:keywords>Money, Banking, Finance</cp:keywords>
  <cp:lastModifiedBy>Colin Kovacs</cp:lastModifiedBy>
  <cp:revision>612</cp:revision>
  <dcterms:created xsi:type="dcterms:W3CDTF">2014-07-14T20:04:21Z</dcterms:created>
  <dcterms:modified xsi:type="dcterms:W3CDTF">2019-09-25T17:50:52Z</dcterms:modified>
  <cp:category>Business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ffisync_UniqueId">
    <vt:lpwstr>682740</vt:lpwstr>
  </property>
  <property fmtid="{D5CDD505-2E9C-101B-9397-08002B2CF9AE}" pid="3" name="Offisync_UpdateToken">
    <vt:lpwstr>1</vt:lpwstr>
  </property>
  <property fmtid="{D5CDD505-2E9C-101B-9397-08002B2CF9AE}" pid="4" name="Jive_VersionGuid">
    <vt:lpwstr>7b502893-ac4a-4309-967d-6eb652f6b574</vt:lpwstr>
  </property>
  <property fmtid="{D5CDD505-2E9C-101B-9397-08002B2CF9AE}" pid="5" name="Offisync_ProviderInitializationData">
    <vt:lpwstr>https://neo.pearson.com</vt:lpwstr>
  </property>
  <property fmtid="{D5CDD505-2E9C-101B-9397-08002B2CF9AE}" pid="6" name="Offisync_ServerID">
    <vt:lpwstr>7e960520-0e88-4f05-9fa0-24079b61e486</vt:lpwstr>
  </property>
  <property fmtid="{D5CDD505-2E9C-101B-9397-08002B2CF9AE}" pid="7" name="Jive_LatestUserAccountName">
    <vt:lpwstr>sumit.gupta</vt:lpwstr>
  </property>
</Properties>
</file>