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1"/>
  </p:handoutMasterIdLst>
  <p:sldIdLst>
    <p:sldId id="275" r:id="rId2"/>
    <p:sldId id="276" r:id="rId3"/>
    <p:sldId id="256" r:id="rId4"/>
    <p:sldId id="257" r:id="rId5"/>
    <p:sldId id="258" r:id="rId6"/>
    <p:sldId id="259" r:id="rId7"/>
    <p:sldId id="260" r:id="rId8"/>
    <p:sldId id="261" r:id="rId9"/>
    <p:sldId id="262" r:id="rId10"/>
    <p:sldId id="263" r:id="rId11"/>
    <p:sldId id="264" r:id="rId12"/>
    <p:sldId id="265" r:id="rId13"/>
    <p:sldId id="266" r:id="rId14"/>
    <p:sldId id="267" r:id="rId15"/>
    <p:sldId id="270" r:id="rId16"/>
    <p:sldId id="271" r:id="rId17"/>
    <p:sldId id="272" r:id="rId18"/>
    <p:sldId id="273" r:id="rId19"/>
    <p:sldId id="274" r:id="rId20"/>
  </p:sldIdLst>
  <p:sldSz cx="9144000" cy="6858000" type="screen4x3"/>
  <p:notesSz cx="9296400" cy="701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05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5265809" y="0"/>
            <a:ext cx="4028440" cy="350520"/>
          </a:xfrm>
          <a:prstGeom prst="rect">
            <a:avLst/>
          </a:prstGeom>
        </p:spPr>
        <p:txBody>
          <a:bodyPr vert="horz" lIns="93177" tIns="46589" rIns="93177" bIns="46589" rtlCol="0"/>
          <a:lstStyle>
            <a:lvl1pPr algn="r">
              <a:defRPr sz="1200"/>
            </a:lvl1pPr>
          </a:lstStyle>
          <a:p>
            <a:fld id="{C2650B91-FCF3-48BF-B266-4E2F1A399629}" type="datetimeFigureOut">
              <a:rPr lang="en-US" smtClean="0"/>
              <a:t>4/7/2015</a:t>
            </a:fld>
            <a:endParaRPr lang="en-US"/>
          </a:p>
        </p:txBody>
      </p:sp>
      <p:sp>
        <p:nvSpPr>
          <p:cNvPr id="4" name="Footer Placeholder 3"/>
          <p:cNvSpPr>
            <a:spLocks noGrp="1"/>
          </p:cNvSpPr>
          <p:nvPr>
            <p:ph type="ftr" sz="quarter" idx="2"/>
          </p:nvPr>
        </p:nvSpPr>
        <p:spPr>
          <a:xfrm>
            <a:off x="0" y="6658664"/>
            <a:ext cx="4028440" cy="3505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5265809" y="6658664"/>
            <a:ext cx="4028440" cy="350520"/>
          </a:xfrm>
          <a:prstGeom prst="rect">
            <a:avLst/>
          </a:prstGeom>
        </p:spPr>
        <p:txBody>
          <a:bodyPr vert="horz" lIns="93177" tIns="46589" rIns="93177" bIns="46589" rtlCol="0" anchor="b"/>
          <a:lstStyle>
            <a:lvl1pPr algn="r">
              <a:defRPr sz="1200"/>
            </a:lvl1pPr>
          </a:lstStyle>
          <a:p>
            <a:fld id="{8BB3102F-EBF3-4342-AEC1-9BE4B6FAC9C1}" type="slidenum">
              <a:rPr lang="en-US" smtClean="0"/>
              <a:t>‹#›</a:t>
            </a:fld>
            <a:endParaRPr lang="en-US"/>
          </a:p>
        </p:txBody>
      </p:sp>
    </p:spTree>
    <p:extLst>
      <p:ext uri="{BB962C8B-B14F-4D97-AF65-F5344CB8AC3E}">
        <p14:creationId xmlns:p14="http://schemas.microsoft.com/office/powerpoint/2010/main" val="43378548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8B310024-8C61-4591-BDE9-F4BE5FC84DC8}"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2345922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B310024-8C61-4591-BDE9-F4BE5FC84DC8}"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1959400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310024-8C61-4591-BDE9-F4BE5FC84DC8}"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2816625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8B310024-8C61-4591-BDE9-F4BE5FC84DC8}" type="datetimeFigureOut">
              <a:rPr lang="en-CA" smtClean="0"/>
              <a:t>07/04/2015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2773572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8B310024-8C61-4591-BDE9-F4BE5FC84DC8}" type="datetimeFigureOut">
              <a:rPr lang="en-CA" smtClean="0"/>
              <a:t>07/04/2015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1040289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8B310024-8C61-4591-BDE9-F4BE5FC84DC8}" type="datetimeFigureOut">
              <a:rPr lang="en-CA" smtClean="0"/>
              <a:t>07/04/2015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1188108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310024-8C61-4591-BDE9-F4BE5FC84DC8}" type="datetimeFigureOut">
              <a:rPr lang="en-CA" smtClean="0"/>
              <a:t>07/04/2015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1710467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310024-8C61-4591-BDE9-F4BE5FC84DC8}" type="datetimeFigureOut">
              <a:rPr lang="en-CA" smtClean="0"/>
              <a:t>07/04/2015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3291378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310024-8C61-4591-BDE9-F4BE5FC84DC8}" type="datetimeFigureOut">
              <a:rPr lang="en-CA" smtClean="0"/>
              <a:t>07/04/2015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3954149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B310024-8C61-4591-BDE9-F4BE5FC84DC8}"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2997451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B310024-8C61-4591-BDE9-F4BE5FC84DC8}"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F79D622-789F-4F77-9C0F-FEF116432354}" type="slidenum">
              <a:rPr lang="en-CA" smtClean="0"/>
              <a:t>‹#›</a:t>
            </a:fld>
            <a:endParaRPr lang="en-CA"/>
          </a:p>
        </p:txBody>
      </p:sp>
    </p:spTree>
    <p:extLst>
      <p:ext uri="{BB962C8B-B14F-4D97-AF65-F5344CB8AC3E}">
        <p14:creationId xmlns:p14="http://schemas.microsoft.com/office/powerpoint/2010/main" val="3307561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310024-8C61-4591-BDE9-F4BE5FC84DC8}" type="datetimeFigureOut">
              <a:rPr lang="en-CA" smtClean="0"/>
              <a:t>07/04/2015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79D622-789F-4F77-9C0F-FEF116432354}" type="slidenum">
              <a:rPr lang="en-CA" smtClean="0"/>
              <a:t>‹#›</a:t>
            </a:fld>
            <a:endParaRPr lang="en-CA"/>
          </a:p>
        </p:txBody>
      </p:sp>
    </p:spTree>
    <p:extLst>
      <p:ext uri="{BB962C8B-B14F-4D97-AF65-F5344CB8AC3E}">
        <p14:creationId xmlns:p14="http://schemas.microsoft.com/office/powerpoint/2010/main" val="3930979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21030" b="-21030"/>
          <a:stretch/>
        </p:blipFill>
        <p:spPr>
          <a:xfrm>
            <a:off x="0" y="0"/>
            <a:ext cx="9144000" cy="6858000"/>
          </a:xfrm>
        </p:spPr>
      </p:pic>
    </p:spTree>
    <p:extLst>
      <p:ext uri="{BB962C8B-B14F-4D97-AF65-F5344CB8AC3E}">
        <p14:creationId xmlns:p14="http://schemas.microsoft.com/office/powerpoint/2010/main" val="1751389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92500" lnSpcReduction="10000"/>
          </a:bodyPr>
          <a:lstStyle/>
          <a:p>
            <a:pPr marL="0" indent="0">
              <a:buNone/>
            </a:pPr>
            <a:r>
              <a:rPr lang="en-CA" dirty="0" smtClean="0"/>
              <a:t>The </a:t>
            </a:r>
            <a:r>
              <a:rPr lang="en-CA" dirty="0"/>
              <a:t>table breaks down the proportion of wage rates in each job category and calculates a weighted average wage. The portion of the table above the dark shaded line shows the number of part time and full time workers in each of the three job categories. Average part time hours are assumed to be 20 and average full time hours are assumed to be 32. The weighted average wage cost is highlighted in orange = $14.29, which is approximately 10% above the $13.00 average wage (highlighted in yellow) announced in the Walmart wage increase. </a:t>
            </a:r>
          </a:p>
        </p:txBody>
      </p:sp>
    </p:spTree>
    <p:extLst>
      <p:ext uri="{BB962C8B-B14F-4D97-AF65-F5344CB8AC3E}">
        <p14:creationId xmlns:p14="http://schemas.microsoft.com/office/powerpoint/2010/main" val="2702718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68761"/>
            <a:ext cx="7772400" cy="2331690"/>
          </a:xfrm>
        </p:spPr>
        <p:txBody>
          <a:bodyPr/>
          <a:lstStyle/>
          <a:p>
            <a:r>
              <a:rPr lang="en-CA" sz="3600" dirty="0" smtClean="0"/>
              <a:t>Collective Bargaining as a Human Right</a:t>
            </a:r>
            <a:r>
              <a:rPr lang="en-CA" smtClean="0"/>
              <a:t/>
            </a:r>
            <a:br>
              <a:rPr lang="en-CA" smtClean="0"/>
            </a:br>
            <a:r>
              <a:rPr lang="en-CA" smtClean="0"/>
              <a:t/>
            </a:r>
            <a:br>
              <a:rPr lang="en-CA" smtClean="0"/>
            </a:br>
            <a:r>
              <a:rPr lang="en-CA" smtClean="0"/>
              <a:t>Wagner </a:t>
            </a:r>
            <a:r>
              <a:rPr lang="en-CA" dirty="0" smtClean="0"/>
              <a:t>Act: Pernicious Euphoria</a:t>
            </a:r>
            <a:endParaRPr lang="en-CA" dirty="0"/>
          </a:p>
        </p:txBody>
      </p:sp>
      <p:sp>
        <p:nvSpPr>
          <p:cNvPr id="3" name="Subtitle 2"/>
          <p:cNvSpPr>
            <a:spLocks noGrp="1"/>
          </p:cNvSpPr>
          <p:nvPr>
            <p:ph type="subTitle" idx="1"/>
          </p:nvPr>
        </p:nvSpPr>
        <p:spPr/>
        <p:txBody>
          <a:bodyPr/>
          <a:lstStyle/>
          <a:p>
            <a:r>
              <a:rPr lang="en-CA" dirty="0" smtClean="0"/>
              <a:t>Roy Adams</a:t>
            </a:r>
            <a:endParaRPr lang="en-CA" dirty="0"/>
          </a:p>
        </p:txBody>
      </p:sp>
    </p:spTree>
    <p:extLst>
      <p:ext uri="{BB962C8B-B14F-4D97-AF65-F5344CB8AC3E}">
        <p14:creationId xmlns:p14="http://schemas.microsoft.com/office/powerpoint/2010/main" val="510279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lstStyle/>
          <a:p>
            <a:pPr marL="0" indent="0">
              <a:buNone/>
            </a:pPr>
            <a:r>
              <a:rPr lang="en-CA" dirty="0"/>
              <a:t>"By most objective standards the Wagner Act Model must be judged a long term failure…The most astounding aspect of the labour policy story in Canada and the United States is that, despite the Model's failure to accomplish its essential objectives, there is very little pressure to scrap it."</a:t>
            </a:r>
          </a:p>
          <a:p>
            <a:endParaRPr lang="en-CA" dirty="0"/>
          </a:p>
        </p:txBody>
      </p:sp>
    </p:spTree>
    <p:extLst>
      <p:ext uri="{BB962C8B-B14F-4D97-AF65-F5344CB8AC3E}">
        <p14:creationId xmlns:p14="http://schemas.microsoft.com/office/powerpoint/2010/main" val="1020360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lstStyle/>
          <a:p>
            <a:r>
              <a:rPr lang="en-CA" dirty="0"/>
              <a:t>In its 2007 BC Health Services Decision the Supreme Court of Canada… affirmed the human rights status of collective bargaining.</a:t>
            </a:r>
          </a:p>
          <a:p>
            <a:r>
              <a:rPr lang="en-CA" dirty="0"/>
              <a:t>prior to the Supreme Court decision, it was neither treated by governments as a human right nor regarded by the public as a human right (Burkett 2005). </a:t>
            </a:r>
          </a:p>
          <a:p>
            <a:endParaRPr lang="en-CA" dirty="0"/>
          </a:p>
        </p:txBody>
      </p:sp>
    </p:spTree>
    <p:extLst>
      <p:ext uri="{BB962C8B-B14F-4D97-AF65-F5344CB8AC3E}">
        <p14:creationId xmlns:p14="http://schemas.microsoft.com/office/powerpoint/2010/main" val="385193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r>
              <a:rPr lang="en-CA" dirty="0"/>
              <a:t>Canada was among the more enthusiastic supporters of collective bargaining’s human rights status in the international arena </a:t>
            </a:r>
            <a:endParaRPr lang="en-CA" dirty="0" smtClean="0"/>
          </a:p>
          <a:p>
            <a:r>
              <a:rPr lang="en-CA" dirty="0" smtClean="0"/>
              <a:t>promoted </a:t>
            </a:r>
            <a:r>
              <a:rPr lang="en-CA" dirty="0"/>
              <a:t>International Labour Organization’s 1998 Declaration of Fundamental Principles and Rights at Work that vigorously affirmed the human rights status of a core set of rights including collective bargaining </a:t>
            </a:r>
          </a:p>
          <a:p>
            <a:endParaRPr lang="en-CA" dirty="0"/>
          </a:p>
        </p:txBody>
      </p:sp>
    </p:spTree>
    <p:extLst>
      <p:ext uri="{BB962C8B-B14F-4D97-AF65-F5344CB8AC3E}">
        <p14:creationId xmlns:p14="http://schemas.microsoft.com/office/powerpoint/2010/main" val="1095902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a:bodyPr>
          <a:lstStyle/>
          <a:p>
            <a:r>
              <a:rPr lang="en-CA" dirty="0"/>
              <a:t>In its BC Health Services decision the Court stated that </a:t>
            </a:r>
            <a:endParaRPr lang="en-CA" dirty="0" smtClean="0"/>
          </a:p>
          <a:p>
            <a:r>
              <a:rPr lang="en-CA" dirty="0" smtClean="0"/>
              <a:t>“</a:t>
            </a:r>
            <a:r>
              <a:rPr lang="en-CA" dirty="0"/>
              <a:t>Canada’s adherence to international documents recognizing a right to collective bargaining … supports recognition of that right in s.2(d)2.” </a:t>
            </a:r>
          </a:p>
          <a:p>
            <a:r>
              <a:rPr lang="en-CA" dirty="0"/>
              <a:t>“The Charter should be presumed to provide at least as great a level of protection as is found in the international human rights documents that Canada has ratified</a:t>
            </a:r>
            <a:r>
              <a:rPr lang="en-CA" dirty="0" smtClean="0"/>
              <a:t>.”</a:t>
            </a:r>
            <a:endParaRPr lang="en-CA" dirty="0"/>
          </a:p>
        </p:txBody>
      </p:sp>
    </p:spTree>
    <p:extLst>
      <p:ext uri="{BB962C8B-B14F-4D97-AF65-F5344CB8AC3E}">
        <p14:creationId xmlns:p14="http://schemas.microsoft.com/office/powerpoint/2010/main" val="4097647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normAutofit lnSpcReduction="10000"/>
          </a:bodyPr>
          <a:lstStyle/>
          <a:p>
            <a:r>
              <a:rPr lang="en-CA" dirty="0"/>
              <a:t>Canadian governments </a:t>
            </a:r>
            <a:r>
              <a:rPr lang="en-CA" dirty="0" smtClean="0"/>
              <a:t>put </a:t>
            </a:r>
            <a:r>
              <a:rPr lang="en-CA" dirty="0"/>
              <a:t>in motion a two part strategy. </a:t>
            </a:r>
          </a:p>
          <a:p>
            <a:r>
              <a:rPr lang="en-CA" dirty="0"/>
              <a:t>public sector:  organize a labour policy review </a:t>
            </a:r>
            <a:r>
              <a:rPr lang="en-CA" dirty="0" smtClean="0"/>
              <a:t>“Social Dialogue” to </a:t>
            </a:r>
            <a:r>
              <a:rPr lang="en-CA" dirty="0"/>
              <a:t>find consensus on an approach, consistent with international norms, acceptable to all</a:t>
            </a:r>
            <a:r>
              <a:rPr lang="en-CA" dirty="0" smtClean="0"/>
              <a:t>.</a:t>
            </a:r>
            <a:endParaRPr lang="en-CA" dirty="0"/>
          </a:p>
          <a:p>
            <a:r>
              <a:rPr lang="en-CA" dirty="0"/>
              <a:t>private sector: challenge labour and business to engage in a parallel exercise  to develop an approach promising universal or near universal collective representation consistent with international norms.</a:t>
            </a:r>
          </a:p>
          <a:p>
            <a:endParaRPr lang="en-CA" dirty="0"/>
          </a:p>
        </p:txBody>
      </p:sp>
    </p:spTree>
    <p:extLst>
      <p:ext uri="{BB962C8B-B14F-4D97-AF65-F5344CB8AC3E}">
        <p14:creationId xmlns:p14="http://schemas.microsoft.com/office/powerpoint/2010/main" val="1943457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fontScale="70000" lnSpcReduction="20000"/>
          </a:bodyPr>
          <a:lstStyle/>
          <a:p>
            <a:pPr marL="514350" indent="-514350">
              <a:buFont typeface="+mj-lt"/>
              <a:buAutoNum type="arabicPeriod"/>
            </a:pPr>
            <a:r>
              <a:rPr lang="en-CA" dirty="0" smtClean="0"/>
              <a:t>Acceptance </a:t>
            </a:r>
            <a:r>
              <a:rPr lang="en-CA" dirty="0"/>
              <a:t>by management </a:t>
            </a:r>
            <a:r>
              <a:rPr lang="en-CA" dirty="0" smtClean="0"/>
              <a:t>to </a:t>
            </a:r>
            <a:r>
              <a:rPr lang="en-CA" dirty="0"/>
              <a:t>conform to the Equator Principle that employers not “discourage workers from organizing and bargaining collectively” but instead accept the responsibility to recognize and negotiate in good faith with independent worker representatives. </a:t>
            </a:r>
          </a:p>
          <a:p>
            <a:pPr marL="514350" indent="-514350">
              <a:buFont typeface="+mj-lt"/>
              <a:buAutoNum type="arabicPeriod"/>
            </a:pPr>
            <a:endParaRPr lang="en-CA" dirty="0"/>
          </a:p>
          <a:p>
            <a:pPr marL="514350" indent="-514350">
              <a:buFont typeface="+mj-lt"/>
              <a:buAutoNum type="arabicPeriod"/>
            </a:pPr>
            <a:r>
              <a:rPr lang="en-CA" dirty="0" smtClean="0"/>
              <a:t>Establish works </a:t>
            </a:r>
            <a:r>
              <a:rPr lang="en-CA" dirty="0"/>
              <a:t>councils composed of elected representatives with a statutory mandate to ensure effective implementation of all relevant social and labour legislation such as employment standards, and health and safety standards, to codetermine specified critical aspects of work such as training, employment equity, technological change, job sharing and the terms of plant shutdowns and to cooperate with management in improving the efficiency and competitiveness of the enterprise. </a:t>
            </a:r>
            <a:endParaRPr lang="en-CA" dirty="0" smtClean="0"/>
          </a:p>
          <a:p>
            <a:pPr marL="514350" indent="-514350">
              <a:buFont typeface="+mj-lt"/>
              <a:buAutoNum type="arabicPeriod"/>
            </a:pPr>
            <a:endParaRPr lang="en-CA" dirty="0" smtClean="0"/>
          </a:p>
          <a:p>
            <a:pPr marL="514350" indent="-514350">
              <a:buFont typeface="+mj-lt"/>
              <a:buAutoNum type="arabicPeriod"/>
            </a:pPr>
            <a:r>
              <a:rPr lang="en-CA" dirty="0"/>
              <a:t>P</a:t>
            </a:r>
            <a:r>
              <a:rPr lang="en-CA" dirty="0" smtClean="0"/>
              <a:t>ublic </a:t>
            </a:r>
            <a:r>
              <a:rPr lang="en-CA" dirty="0"/>
              <a:t>commitment by government to seek tripartite consensus on all issues critical to the interests of labour and management as they arise. This process is what the ILO calls social dialogue</a:t>
            </a:r>
            <a:r>
              <a:rPr lang="en-CA" dirty="0" smtClean="0"/>
              <a:t>.</a:t>
            </a:r>
            <a:endParaRPr lang="en-CA" dirty="0"/>
          </a:p>
          <a:p>
            <a:endParaRPr lang="en-CA" dirty="0"/>
          </a:p>
          <a:p>
            <a:endParaRPr lang="en-CA" dirty="0"/>
          </a:p>
        </p:txBody>
      </p:sp>
    </p:spTree>
    <p:extLst>
      <p:ext uri="{BB962C8B-B14F-4D97-AF65-F5344CB8AC3E}">
        <p14:creationId xmlns:p14="http://schemas.microsoft.com/office/powerpoint/2010/main" val="370143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Pernicious Euphoria</a:t>
            </a:r>
            <a:endParaRPr lang="en-CA" dirty="0"/>
          </a:p>
        </p:txBody>
      </p:sp>
      <p:sp>
        <p:nvSpPr>
          <p:cNvPr id="3" name="Content Placeholder 2"/>
          <p:cNvSpPr>
            <a:spLocks noGrp="1"/>
          </p:cNvSpPr>
          <p:nvPr>
            <p:ph idx="1"/>
          </p:nvPr>
        </p:nvSpPr>
        <p:spPr/>
        <p:txBody>
          <a:bodyPr>
            <a:normAutofit/>
          </a:bodyPr>
          <a:lstStyle/>
          <a:p>
            <a:r>
              <a:rPr lang="en-CA" dirty="0"/>
              <a:t>The essence of the Wagner Act Model was </a:t>
            </a:r>
            <a:r>
              <a:rPr lang="en-CA" dirty="0" smtClean="0"/>
              <a:t>"</a:t>
            </a:r>
            <a:r>
              <a:rPr lang="en-CA" dirty="0"/>
              <a:t>the administrative approach</a:t>
            </a:r>
            <a:r>
              <a:rPr lang="en-CA" dirty="0" smtClean="0"/>
              <a:t>.“</a:t>
            </a:r>
          </a:p>
          <a:p>
            <a:endParaRPr lang="en-CA" dirty="0"/>
          </a:p>
          <a:p>
            <a:r>
              <a:rPr lang="en-CA" dirty="0" smtClean="0"/>
              <a:t>the </a:t>
            </a:r>
            <a:r>
              <a:rPr lang="en-CA" dirty="0"/>
              <a:t>right of workers to join or form unions free from coercion </a:t>
            </a:r>
            <a:r>
              <a:rPr lang="en-CA" dirty="0" smtClean="0"/>
              <a:t>had </a:t>
            </a:r>
            <a:r>
              <a:rPr lang="en-CA" dirty="0"/>
              <a:t>been affirmed through policy statements and legislation dating back to the turn of the century in both the United States and Canada.</a:t>
            </a:r>
          </a:p>
          <a:p>
            <a:endParaRPr lang="en-CA" dirty="0"/>
          </a:p>
        </p:txBody>
      </p:sp>
    </p:spTree>
    <p:extLst>
      <p:ext uri="{BB962C8B-B14F-4D97-AF65-F5344CB8AC3E}">
        <p14:creationId xmlns:p14="http://schemas.microsoft.com/office/powerpoint/2010/main" val="4089831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92500" lnSpcReduction="10000"/>
          </a:bodyPr>
          <a:lstStyle/>
          <a:p>
            <a:r>
              <a:rPr lang="en-CA" dirty="0"/>
              <a:t>mechanisms and procedures for making the principles effective: </a:t>
            </a:r>
            <a:endParaRPr lang="en-CA" dirty="0" smtClean="0"/>
          </a:p>
          <a:p>
            <a:r>
              <a:rPr lang="en-CA" dirty="0" smtClean="0"/>
              <a:t>the </a:t>
            </a:r>
            <a:r>
              <a:rPr lang="en-CA" dirty="0"/>
              <a:t>establishment of labour relations boards </a:t>
            </a:r>
            <a:endParaRPr lang="en-CA" dirty="0" smtClean="0"/>
          </a:p>
          <a:p>
            <a:r>
              <a:rPr lang="en-CA" dirty="0" smtClean="0"/>
              <a:t>procedures </a:t>
            </a:r>
            <a:r>
              <a:rPr lang="en-CA" dirty="0"/>
              <a:t>for identifying appropriate bargaining units, </a:t>
            </a:r>
            <a:endParaRPr lang="en-CA" dirty="0" smtClean="0"/>
          </a:p>
          <a:p>
            <a:r>
              <a:rPr lang="en-CA" dirty="0" smtClean="0"/>
              <a:t>procedures for determining </a:t>
            </a:r>
            <a:r>
              <a:rPr lang="en-CA" dirty="0"/>
              <a:t>the representativeness of trade unions as agents for employees in appropriate </a:t>
            </a:r>
            <a:r>
              <a:rPr lang="en-CA" dirty="0" smtClean="0"/>
              <a:t>units</a:t>
            </a:r>
          </a:p>
          <a:p>
            <a:r>
              <a:rPr lang="en-CA" dirty="0" smtClean="0"/>
              <a:t>regulating </a:t>
            </a:r>
            <a:r>
              <a:rPr lang="en-CA" dirty="0"/>
              <a:t>the conduct of unions and employers in the context of union organizing campaigns </a:t>
            </a:r>
            <a:endParaRPr lang="en-CA" dirty="0" smtClean="0"/>
          </a:p>
          <a:p>
            <a:r>
              <a:rPr lang="en-CA" dirty="0" smtClean="0"/>
              <a:t>imposing </a:t>
            </a:r>
            <a:r>
              <a:rPr lang="en-CA" dirty="0"/>
              <a:t>sanctions for the commission of unfair labour practices.</a:t>
            </a:r>
          </a:p>
          <a:p>
            <a:endParaRPr lang="en-CA" dirty="0"/>
          </a:p>
        </p:txBody>
      </p:sp>
    </p:spTree>
    <p:extLst>
      <p:ext uri="{BB962C8B-B14F-4D97-AF65-F5344CB8AC3E}">
        <p14:creationId xmlns:p14="http://schemas.microsoft.com/office/powerpoint/2010/main" val="3884526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a:bodyPr>
          <a:lstStyle/>
          <a:p>
            <a:r>
              <a:rPr lang="en-CA" dirty="0"/>
              <a:t>the Wagner Act Model must be judged a long term </a:t>
            </a:r>
            <a:r>
              <a:rPr lang="en-CA" dirty="0" smtClean="0"/>
              <a:t>failure in terms of original purposes:</a:t>
            </a:r>
          </a:p>
          <a:p>
            <a:pPr lvl="1"/>
            <a:r>
              <a:rPr lang="en-CA" dirty="0" smtClean="0"/>
              <a:t>to </a:t>
            </a:r>
            <a:r>
              <a:rPr lang="en-CA" dirty="0"/>
              <a:t>encourage the practice and procedure of collective </a:t>
            </a:r>
            <a:r>
              <a:rPr lang="en-CA" dirty="0" smtClean="0"/>
              <a:t>bargaining</a:t>
            </a:r>
          </a:p>
          <a:p>
            <a:pPr lvl="1"/>
            <a:r>
              <a:rPr lang="en-CA" dirty="0"/>
              <a:t>provide mechanisms whereby labour and management could work out disputes without those disputes erupting into overt conflict</a:t>
            </a:r>
            <a:r>
              <a:rPr lang="en-CA" dirty="0" smtClean="0"/>
              <a:t>.</a:t>
            </a:r>
          </a:p>
          <a:p>
            <a:r>
              <a:rPr lang="en-CA" dirty="0"/>
              <a:t>despite the Model's </a:t>
            </a:r>
            <a:r>
              <a:rPr lang="en-CA" dirty="0" smtClean="0"/>
              <a:t>failure, </a:t>
            </a:r>
            <a:r>
              <a:rPr lang="en-CA" dirty="0"/>
              <a:t>there is very little pressure to scrap it.</a:t>
            </a:r>
          </a:p>
        </p:txBody>
      </p:sp>
    </p:spTree>
    <p:extLst>
      <p:ext uri="{BB962C8B-B14F-4D97-AF65-F5344CB8AC3E}">
        <p14:creationId xmlns:p14="http://schemas.microsoft.com/office/powerpoint/2010/main" val="2513094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normAutofit lnSpcReduction="10000"/>
          </a:bodyPr>
          <a:lstStyle/>
          <a:p>
            <a:r>
              <a:rPr lang="en-CA" dirty="0"/>
              <a:t>North American custom and practice is </a:t>
            </a:r>
            <a:r>
              <a:rPr lang="en-CA" dirty="0" smtClean="0"/>
              <a:t>unique. </a:t>
            </a:r>
            <a:r>
              <a:rPr lang="en-CA" dirty="0"/>
              <a:t>In most liberal democratic countries it is considered improper for employers to oppose worker representation</a:t>
            </a:r>
            <a:r>
              <a:rPr lang="en-CA" dirty="0" smtClean="0"/>
              <a:t>.</a:t>
            </a:r>
          </a:p>
          <a:p>
            <a:r>
              <a:rPr lang="en-CA" dirty="0"/>
              <a:t>American unions insisted that </a:t>
            </a:r>
            <a:r>
              <a:rPr lang="en-CA" dirty="0" smtClean="0"/>
              <a:t>"</a:t>
            </a:r>
            <a:r>
              <a:rPr lang="en-CA" dirty="0"/>
              <a:t>company" unions be </a:t>
            </a:r>
            <a:r>
              <a:rPr lang="en-CA" dirty="0" smtClean="0"/>
              <a:t>outlawed; the </a:t>
            </a:r>
            <a:r>
              <a:rPr lang="en-CA" dirty="0"/>
              <a:t>Wagner Act included a clause to that effect. </a:t>
            </a:r>
            <a:endParaRPr lang="en-CA" dirty="0" smtClean="0"/>
          </a:p>
          <a:p>
            <a:r>
              <a:rPr lang="en-CA" dirty="0" smtClean="0"/>
              <a:t>the </a:t>
            </a:r>
            <a:r>
              <a:rPr lang="en-CA" dirty="0"/>
              <a:t>outlawing of company unions had the effect of dissipating social pressure for the universal establishment of employee representation</a:t>
            </a:r>
          </a:p>
        </p:txBody>
      </p:sp>
    </p:spTree>
    <p:extLst>
      <p:ext uri="{BB962C8B-B14F-4D97-AF65-F5344CB8AC3E}">
        <p14:creationId xmlns:p14="http://schemas.microsoft.com/office/powerpoint/2010/main" val="1310033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lstStyle/>
          <a:p>
            <a:r>
              <a:rPr lang="en-CA" dirty="0"/>
              <a:t>A</a:t>
            </a:r>
            <a:r>
              <a:rPr lang="en-CA" dirty="0" smtClean="0"/>
              <a:t>fter </a:t>
            </a:r>
            <a:r>
              <a:rPr lang="en-CA" dirty="0"/>
              <a:t>the great upheaval of the 1930s and 1940s it became increasingly difficult for unions to expand</a:t>
            </a:r>
            <a:r>
              <a:rPr lang="en-CA" dirty="0" smtClean="0"/>
              <a:t>.</a:t>
            </a:r>
          </a:p>
          <a:p>
            <a:r>
              <a:rPr lang="en-CA" dirty="0"/>
              <a:t>maintaining the level of membership was even more difficult because of the continual restructuring of the </a:t>
            </a:r>
            <a:r>
              <a:rPr lang="en-CA" dirty="0" smtClean="0"/>
              <a:t>economy</a:t>
            </a:r>
          </a:p>
          <a:p>
            <a:r>
              <a:rPr lang="en-CA" dirty="0" smtClean="0"/>
              <a:t>unions in </a:t>
            </a:r>
            <a:r>
              <a:rPr lang="en-CA" dirty="0"/>
              <a:t>the mass production industries, lost thousands of </a:t>
            </a:r>
            <a:r>
              <a:rPr lang="en-CA" dirty="0" smtClean="0"/>
              <a:t>members during restructuring in the early 1980s</a:t>
            </a:r>
            <a:endParaRPr lang="en-CA" dirty="0"/>
          </a:p>
        </p:txBody>
      </p:sp>
    </p:spTree>
    <p:extLst>
      <p:ext uri="{BB962C8B-B14F-4D97-AF65-F5344CB8AC3E}">
        <p14:creationId xmlns:p14="http://schemas.microsoft.com/office/powerpoint/2010/main" val="1303540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fontScale="92500"/>
          </a:bodyPr>
          <a:lstStyle/>
          <a:p>
            <a:pPr marL="0" indent="0">
              <a:buNone/>
            </a:pPr>
            <a:r>
              <a:rPr lang="en-CA" dirty="0"/>
              <a:t>Why aren't </a:t>
            </a:r>
            <a:r>
              <a:rPr lang="en-CA" dirty="0" smtClean="0"/>
              <a:t>unions </a:t>
            </a:r>
            <a:r>
              <a:rPr lang="en-CA" dirty="0"/>
              <a:t>clamoring for an end of </a:t>
            </a:r>
            <a:r>
              <a:rPr lang="en-CA" dirty="0" smtClean="0"/>
              <a:t>system?</a:t>
            </a:r>
          </a:p>
          <a:p>
            <a:r>
              <a:rPr lang="en-CA" dirty="0" smtClean="0"/>
              <a:t>interests </a:t>
            </a:r>
            <a:r>
              <a:rPr lang="en-CA" dirty="0"/>
              <a:t>of current members always must be placed ahead of those of potential </a:t>
            </a:r>
            <a:r>
              <a:rPr lang="en-CA" dirty="0" smtClean="0"/>
              <a:t>members</a:t>
            </a:r>
          </a:p>
          <a:p>
            <a:r>
              <a:rPr lang="en-CA" dirty="0" smtClean="0"/>
              <a:t>Wagner </a:t>
            </a:r>
            <a:r>
              <a:rPr lang="en-CA" dirty="0"/>
              <a:t>Act Model has improved </a:t>
            </a:r>
            <a:r>
              <a:rPr lang="en-CA" dirty="0" smtClean="0"/>
              <a:t>the </a:t>
            </a:r>
            <a:r>
              <a:rPr lang="en-CA" dirty="0"/>
              <a:t>capacity of union leaders to </a:t>
            </a:r>
            <a:r>
              <a:rPr lang="en-CA" dirty="0" smtClean="0"/>
              <a:t>benefit </a:t>
            </a:r>
            <a:r>
              <a:rPr lang="en-CA" dirty="0"/>
              <a:t>current </a:t>
            </a:r>
            <a:r>
              <a:rPr lang="en-CA" dirty="0" smtClean="0"/>
              <a:t>members</a:t>
            </a:r>
          </a:p>
          <a:p>
            <a:r>
              <a:rPr lang="en-CA" dirty="0"/>
              <a:t>Wagner Act </a:t>
            </a:r>
            <a:r>
              <a:rPr lang="en-CA" dirty="0" smtClean="0"/>
              <a:t>Model </a:t>
            </a:r>
            <a:r>
              <a:rPr lang="en-CA" dirty="0"/>
              <a:t>provides </a:t>
            </a:r>
            <a:r>
              <a:rPr lang="en-CA" dirty="0" smtClean="0"/>
              <a:t>stability:</a:t>
            </a:r>
          </a:p>
          <a:p>
            <a:pPr lvl="1"/>
            <a:r>
              <a:rPr lang="en-CA" dirty="0"/>
              <a:t>Employers </a:t>
            </a:r>
            <a:r>
              <a:rPr lang="en-CA" dirty="0" smtClean="0"/>
              <a:t>can’t </a:t>
            </a:r>
            <a:r>
              <a:rPr lang="en-CA" dirty="0"/>
              <a:t>refuse to negotiate with </a:t>
            </a:r>
            <a:r>
              <a:rPr lang="en-CA" dirty="0" smtClean="0"/>
              <a:t>board certified unions; </a:t>
            </a:r>
          </a:p>
          <a:p>
            <a:pPr lvl="1"/>
            <a:r>
              <a:rPr lang="en-CA" dirty="0" smtClean="0"/>
              <a:t>can’t </a:t>
            </a:r>
            <a:r>
              <a:rPr lang="en-CA" dirty="0"/>
              <a:t>renege on </a:t>
            </a:r>
            <a:r>
              <a:rPr lang="en-CA" dirty="0" smtClean="0"/>
              <a:t>written </a:t>
            </a:r>
            <a:r>
              <a:rPr lang="en-CA" dirty="0"/>
              <a:t>contracts; </a:t>
            </a:r>
            <a:endParaRPr lang="en-CA" dirty="0" smtClean="0"/>
          </a:p>
          <a:p>
            <a:pPr lvl="1"/>
            <a:r>
              <a:rPr lang="en-CA" dirty="0" smtClean="0"/>
              <a:t>can’t </a:t>
            </a:r>
            <a:r>
              <a:rPr lang="en-CA" dirty="0"/>
              <a:t>refuse to meet with union stewards </a:t>
            </a:r>
            <a:r>
              <a:rPr lang="en-CA" dirty="0" smtClean="0"/>
              <a:t>to resolve </a:t>
            </a:r>
            <a:r>
              <a:rPr lang="en-CA" dirty="0"/>
              <a:t>grievances</a:t>
            </a:r>
          </a:p>
        </p:txBody>
      </p:sp>
    </p:spTree>
    <p:extLst>
      <p:ext uri="{BB962C8B-B14F-4D97-AF65-F5344CB8AC3E}">
        <p14:creationId xmlns:p14="http://schemas.microsoft.com/office/powerpoint/2010/main" val="33222944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fontScale="92500" lnSpcReduction="20000"/>
          </a:bodyPr>
          <a:lstStyle/>
          <a:p>
            <a:r>
              <a:rPr lang="en-CA" dirty="0"/>
              <a:t>Union leaders (as well as labour lawyers and company human resource experts) are professionally trained to function within the arena defined by the particular mode of regulation that it has brought </a:t>
            </a:r>
            <a:r>
              <a:rPr lang="en-CA" dirty="0" smtClean="0"/>
              <a:t>forth</a:t>
            </a:r>
          </a:p>
          <a:p>
            <a:r>
              <a:rPr lang="en-CA" dirty="0"/>
              <a:t>lack of knowledge and understanding about </a:t>
            </a:r>
            <a:r>
              <a:rPr lang="en-CA" dirty="0" smtClean="0"/>
              <a:t>alternatives</a:t>
            </a:r>
          </a:p>
          <a:p>
            <a:r>
              <a:rPr lang="en-CA" dirty="0"/>
              <a:t>strength of business unionism and the concomitant relative weakness of social unionism</a:t>
            </a:r>
            <a:r>
              <a:rPr lang="en-CA" dirty="0" smtClean="0"/>
              <a:t>.</a:t>
            </a:r>
          </a:p>
          <a:p>
            <a:r>
              <a:rPr lang="en-CA" dirty="0"/>
              <a:t>"the typical union dues structure discourages allocating resources where unions lack, and have no near prospect of achieving, a majority."</a:t>
            </a:r>
          </a:p>
        </p:txBody>
      </p:sp>
    </p:spTree>
    <p:extLst>
      <p:ext uri="{BB962C8B-B14F-4D97-AF65-F5344CB8AC3E}">
        <p14:creationId xmlns:p14="http://schemas.microsoft.com/office/powerpoint/2010/main" val="1662410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fontScale="85000" lnSpcReduction="10000"/>
          </a:bodyPr>
          <a:lstStyle/>
          <a:p>
            <a:r>
              <a:rPr lang="en-CA" dirty="0"/>
              <a:t>employers beyond the pale of the collective bargaining system </a:t>
            </a:r>
            <a:r>
              <a:rPr lang="en-CA" dirty="0" smtClean="0"/>
              <a:t>have </a:t>
            </a:r>
            <a:r>
              <a:rPr lang="en-CA" dirty="0"/>
              <a:t>had to surrender no rights or authority but have been all but guaranteed a </a:t>
            </a:r>
            <a:r>
              <a:rPr lang="en-CA" dirty="0" smtClean="0"/>
              <a:t>docile workforce</a:t>
            </a:r>
          </a:p>
          <a:p>
            <a:r>
              <a:rPr lang="en-CA" dirty="0"/>
              <a:t>does not occur to unorganized employees to strike in order to bring pressure on their </a:t>
            </a:r>
            <a:r>
              <a:rPr lang="en-CA" dirty="0" smtClean="0"/>
              <a:t>employer </a:t>
            </a:r>
          </a:p>
          <a:p>
            <a:r>
              <a:rPr lang="en-CA" dirty="0"/>
              <a:t>labor leaders have come to accept that </a:t>
            </a:r>
            <a:r>
              <a:rPr lang="en-CA" dirty="0" smtClean="0"/>
              <a:t>norm</a:t>
            </a:r>
          </a:p>
          <a:p>
            <a:r>
              <a:rPr lang="en-CA" dirty="0"/>
              <a:t>it removed all social pressure to consult with employee representatives over conditions of </a:t>
            </a:r>
            <a:r>
              <a:rPr lang="en-CA" dirty="0" smtClean="0"/>
              <a:t>employment</a:t>
            </a:r>
          </a:p>
          <a:p>
            <a:r>
              <a:rPr lang="en-CA" dirty="0"/>
              <a:t>organized employers learned to like the Wagner Act Model was because it permitted them to insist on the inclusion of management's rights clauses in collective agreements</a:t>
            </a:r>
          </a:p>
        </p:txBody>
      </p:sp>
    </p:spTree>
    <p:extLst>
      <p:ext uri="{BB962C8B-B14F-4D97-AF65-F5344CB8AC3E}">
        <p14:creationId xmlns:p14="http://schemas.microsoft.com/office/powerpoint/2010/main" val="3092227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fontScale="77500" lnSpcReduction="20000"/>
          </a:bodyPr>
          <a:lstStyle/>
          <a:p>
            <a:pPr marL="0" indent="0">
              <a:buNone/>
            </a:pPr>
            <a:r>
              <a:rPr lang="en-CA" b="1" dirty="0"/>
              <a:t>NEGATIVE CONSEQUENCES OF THE WAGNER ACT MODEL</a:t>
            </a:r>
          </a:p>
          <a:p>
            <a:pPr marL="0" indent="0">
              <a:buNone/>
            </a:pPr>
            <a:endParaRPr lang="en-CA" dirty="0"/>
          </a:p>
          <a:p>
            <a:pPr marL="0" indent="0">
              <a:buNone/>
            </a:pPr>
            <a:r>
              <a:rPr lang="en-CA" dirty="0" smtClean="0"/>
              <a:t>1. In Canada approximately </a:t>
            </a:r>
            <a:r>
              <a:rPr lang="en-CA" dirty="0"/>
              <a:t>60% of working people (75% in the private sector) are </a:t>
            </a:r>
            <a:r>
              <a:rPr lang="en-CA" dirty="0" smtClean="0"/>
              <a:t>subject to </a:t>
            </a:r>
            <a:r>
              <a:rPr lang="en-CA" dirty="0"/>
              <a:t>rules unilaterally made and administered by their employers without their input</a:t>
            </a:r>
            <a:r>
              <a:rPr lang="en-CA" dirty="0" smtClean="0"/>
              <a:t>.</a:t>
            </a:r>
          </a:p>
          <a:p>
            <a:pPr marL="514350" indent="-514350">
              <a:buAutoNum type="arabicPeriod"/>
            </a:pPr>
            <a:endParaRPr lang="en-CA" dirty="0"/>
          </a:p>
          <a:p>
            <a:pPr marL="0" indent="0">
              <a:buNone/>
            </a:pPr>
            <a:r>
              <a:rPr lang="en-CA" dirty="0"/>
              <a:t>2. In Canada there are two sets of rules - one for unionized workers and one for the unorganized. The rules for the unionized are similar to those generally available elsewhere. The rules for the unorganized are far inferior. </a:t>
            </a:r>
            <a:endParaRPr lang="en-CA" dirty="0" smtClean="0"/>
          </a:p>
          <a:p>
            <a:pPr marL="0" indent="0">
              <a:buNone/>
            </a:pPr>
            <a:endParaRPr lang="en-CA" dirty="0"/>
          </a:p>
          <a:p>
            <a:pPr marL="0" indent="0">
              <a:buNone/>
            </a:pPr>
            <a:r>
              <a:rPr lang="en-CA" dirty="0"/>
              <a:t>3. North American custom stimulates unorganized employers to suppress employee attempts to move towards representational democracy and organized employers to exclude labour representatives from as many decision areas as their bargaining strength will allow.</a:t>
            </a:r>
          </a:p>
          <a:p>
            <a:endParaRPr lang="en-CA" dirty="0"/>
          </a:p>
        </p:txBody>
      </p:sp>
    </p:spTree>
    <p:extLst>
      <p:ext uri="{BB962C8B-B14F-4D97-AF65-F5344CB8AC3E}">
        <p14:creationId xmlns:p14="http://schemas.microsoft.com/office/powerpoint/2010/main" val="1085240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fontScale="70000" lnSpcReduction="20000"/>
          </a:bodyPr>
          <a:lstStyle/>
          <a:p>
            <a:pPr marL="0" indent="0">
              <a:buNone/>
            </a:pPr>
            <a:r>
              <a:rPr lang="en-CA" dirty="0"/>
              <a:t>4. Managerial attempts at labour </a:t>
            </a:r>
            <a:r>
              <a:rPr lang="en-CA" dirty="0" smtClean="0"/>
              <a:t>exclusion </a:t>
            </a:r>
            <a:r>
              <a:rPr lang="en-CA" dirty="0"/>
              <a:t>perpetuate labour-management animosity and "command and control" </a:t>
            </a:r>
            <a:r>
              <a:rPr lang="en-CA" dirty="0" err="1"/>
              <a:t>adversarialism</a:t>
            </a:r>
            <a:r>
              <a:rPr lang="en-CA" dirty="0"/>
              <a:t>. Wagnerism, in short, </a:t>
            </a:r>
            <a:r>
              <a:rPr lang="en-CA" dirty="0" smtClean="0"/>
              <a:t>encourages </a:t>
            </a:r>
            <a:r>
              <a:rPr lang="en-CA" dirty="0"/>
              <a:t>conduct precisely opposite to high performance workplaces</a:t>
            </a:r>
            <a:r>
              <a:rPr lang="en-CA" dirty="0" smtClean="0"/>
              <a:t>.</a:t>
            </a:r>
          </a:p>
          <a:p>
            <a:pPr marL="0" indent="0">
              <a:buNone/>
            </a:pPr>
            <a:endParaRPr lang="en-CA" dirty="0"/>
          </a:p>
          <a:p>
            <a:pPr marL="0" indent="0">
              <a:buNone/>
            </a:pPr>
            <a:r>
              <a:rPr lang="en-CA" dirty="0"/>
              <a:t>5. Compared to other advanced nations</a:t>
            </a:r>
            <a:r>
              <a:rPr lang="en-CA" dirty="0" smtClean="0"/>
              <a:t>, </a:t>
            </a:r>
            <a:r>
              <a:rPr lang="en-CA" dirty="0"/>
              <a:t>Canadian economic performance has been slipping for several decades. In short, practices associated with Wagnerism have contributed to relative economic decline</a:t>
            </a:r>
            <a:r>
              <a:rPr lang="en-CA" dirty="0" smtClean="0"/>
              <a:t>.</a:t>
            </a:r>
          </a:p>
          <a:p>
            <a:pPr marL="0" indent="0">
              <a:buNone/>
            </a:pPr>
            <a:endParaRPr lang="en-CA" dirty="0"/>
          </a:p>
          <a:p>
            <a:pPr marL="0" indent="0">
              <a:buNone/>
            </a:pPr>
            <a:r>
              <a:rPr lang="en-CA" dirty="0"/>
              <a:t>6.The routines elicited by the Wagner Act Model encourage union leaders to focus primarily on the interests of their own members sometimes to the disadvantage of non-members and to society as a whole</a:t>
            </a:r>
            <a:r>
              <a:rPr lang="en-CA" dirty="0" smtClean="0"/>
              <a:t>.</a:t>
            </a:r>
          </a:p>
          <a:p>
            <a:pPr marL="0" indent="0">
              <a:buNone/>
            </a:pPr>
            <a:endParaRPr lang="en-CA" dirty="0"/>
          </a:p>
          <a:p>
            <a:pPr marL="0" indent="0">
              <a:buNone/>
            </a:pPr>
            <a:r>
              <a:rPr lang="en-CA" dirty="0"/>
              <a:t>7. Decentralized collective bargaining encourages both labour and management to disregard the overall public interest in the outcome of their negotiations. </a:t>
            </a:r>
          </a:p>
          <a:p>
            <a:endParaRPr lang="en-CA" dirty="0"/>
          </a:p>
        </p:txBody>
      </p:sp>
    </p:spTree>
    <p:extLst>
      <p:ext uri="{BB962C8B-B14F-4D97-AF65-F5344CB8AC3E}">
        <p14:creationId xmlns:p14="http://schemas.microsoft.com/office/powerpoint/2010/main" val="11965514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416</TotalTime>
  <Words>1298</Words>
  <Application>Microsoft Office PowerPoint</Application>
  <PresentationFormat>On-screen Show (4:3)</PresentationFormat>
  <Paragraphs>69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Collective Bargaining as a Human Right  Wagner Act: Pernicious Euphoria</vt:lpstr>
      <vt:lpstr>PowerPoint Presentation</vt:lpstr>
      <vt:lpstr>PowerPoint Presentation</vt:lpstr>
      <vt:lpstr>PowerPoint Presentation</vt:lpstr>
      <vt:lpstr>PowerPoint Presentation</vt:lpstr>
      <vt:lpstr>PowerPoint Presentation</vt:lpstr>
      <vt:lpstr>PowerPoint Presentation</vt:lpstr>
      <vt:lpstr>Pernicious Euphoria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dc:creator>
  <cp:lastModifiedBy>John Walker</cp:lastModifiedBy>
  <cp:revision>11</cp:revision>
  <cp:lastPrinted>2015-04-07T17:52:21Z</cp:lastPrinted>
  <dcterms:created xsi:type="dcterms:W3CDTF">2015-04-06T17:39:46Z</dcterms:created>
  <dcterms:modified xsi:type="dcterms:W3CDTF">2015-04-07T18:05:45Z</dcterms:modified>
</cp:coreProperties>
</file>