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7" r:id="rId1"/>
  </p:sldMasterIdLst>
  <p:notesMasterIdLst>
    <p:notesMasterId r:id="rId54"/>
  </p:notesMasterIdLst>
  <p:sldIdLst>
    <p:sldId id="256" r:id="rId2"/>
    <p:sldId id="455" r:id="rId3"/>
    <p:sldId id="559" r:id="rId4"/>
    <p:sldId id="513" r:id="rId5"/>
    <p:sldId id="521" r:id="rId6"/>
    <p:sldId id="517" r:id="rId7"/>
    <p:sldId id="523" r:id="rId8"/>
    <p:sldId id="525" r:id="rId9"/>
    <p:sldId id="526" r:id="rId10"/>
    <p:sldId id="528" r:id="rId11"/>
    <p:sldId id="529" r:id="rId12"/>
    <p:sldId id="530" r:id="rId13"/>
    <p:sldId id="519" r:id="rId14"/>
    <p:sldId id="531" r:id="rId15"/>
    <p:sldId id="508" r:id="rId16"/>
    <p:sldId id="532" r:id="rId17"/>
    <p:sldId id="535" r:id="rId18"/>
    <p:sldId id="533" r:id="rId19"/>
    <p:sldId id="560" r:id="rId20"/>
    <p:sldId id="512" r:id="rId21"/>
    <p:sldId id="538" r:id="rId22"/>
    <p:sldId id="540" r:id="rId23"/>
    <p:sldId id="539" r:id="rId24"/>
    <p:sldId id="556" r:id="rId25"/>
    <p:sldId id="557" r:id="rId26"/>
    <p:sldId id="558" r:id="rId27"/>
    <p:sldId id="541" r:id="rId28"/>
    <p:sldId id="542" r:id="rId29"/>
    <p:sldId id="510" r:id="rId30"/>
    <p:sldId id="551" r:id="rId31"/>
    <p:sldId id="552" r:id="rId32"/>
    <p:sldId id="561" r:id="rId33"/>
    <p:sldId id="554" r:id="rId34"/>
    <p:sldId id="555" r:id="rId35"/>
    <p:sldId id="562" r:id="rId36"/>
    <p:sldId id="563" r:id="rId37"/>
    <p:sldId id="564" r:id="rId38"/>
    <p:sldId id="565" r:id="rId39"/>
    <p:sldId id="566" r:id="rId40"/>
    <p:sldId id="567" r:id="rId41"/>
    <p:sldId id="568" r:id="rId42"/>
    <p:sldId id="553" r:id="rId43"/>
    <p:sldId id="549" r:id="rId44"/>
    <p:sldId id="569" r:id="rId45"/>
    <p:sldId id="570" r:id="rId46"/>
    <p:sldId id="571" r:id="rId47"/>
    <p:sldId id="543" r:id="rId48"/>
    <p:sldId id="544" r:id="rId49"/>
    <p:sldId id="545" r:id="rId50"/>
    <p:sldId id="550" r:id="rId51"/>
    <p:sldId id="547" r:id="rId52"/>
    <p:sldId id="548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FFCC"/>
    <a:srgbClr val="FFCCFF"/>
    <a:srgbClr val="FFFF66"/>
    <a:srgbClr val="FF0000"/>
    <a:srgbClr val="000099"/>
    <a:srgbClr val="008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1E1A6D2-B6B8-490C-9D13-F592B0477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66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1A6D2-B6B8-490C-9D13-F592B0477EC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2010 Pearson Education Canada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4-</a:t>
            </a:r>
            <a:fld id="{EE50A7F7-335C-4E79-8E2C-E0610EB126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5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>
              <a:defRPr sz="14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Copyright © 2010 Pearson Education Canada</a:t>
            </a:r>
          </a:p>
        </p:txBody>
      </p:sp>
      <p:sp>
        <p:nvSpPr>
          <p:cNvPr id="12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4-</a:t>
            </a:r>
            <a:fld id="{6B3811F7-5AF3-40C8-B4B4-B4A7427F4B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</p:sldLayoutIdLst>
  <p:transition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B58B80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3986D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9.e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5" Type="http://schemas.openxmlformats.org/officeDocument/2006/relationships/image" Target="../media/image13.e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emf"/><Relationship Id="rId14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1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4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3.emf"/><Relationship Id="rId4" Type="http://schemas.openxmlformats.org/officeDocument/2006/relationships/oleObject" Target="../embeddings/oleObject23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1225550" y="6257925"/>
            <a:ext cx="586740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027988" y="6237288"/>
            <a:ext cx="838200" cy="3810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z="1200" smtClean="0">
                <a:solidFill>
                  <a:schemeClr val="tx2"/>
                </a:solidFill>
                <a:latin typeface="Arial" charset="0"/>
              </a:rPr>
              <a:t>4-</a:t>
            </a:r>
            <a:fld id="{DDBCD09C-9625-40D8-BE5A-D35D19D432B7}" type="slidenum">
              <a:rPr lang="en-US" sz="1200" smtClean="0">
                <a:solidFill>
                  <a:schemeClr val="tx2"/>
                </a:solidFill>
                <a:latin typeface="Arial" charset="0"/>
              </a:rPr>
              <a:pPr/>
              <a:t>1</a:t>
            </a:fld>
            <a:endParaRPr lang="en-US" sz="1200" smtClean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43000" y="2071688"/>
            <a:ext cx="6477000" cy="1828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>
            <a:normAutofit fontScale="90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Chapter 4:</a:t>
            </a:r>
            <a:br>
              <a:rPr lang="en-US" sz="4400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4400" cap="all" dirty="0">
                <a:latin typeface="+mj-lt"/>
                <a:ea typeface="+mj-ea"/>
                <a:cs typeface="+mj-cs"/>
              </a:rPr>
              <a:t>The Trigonometric Functions</a:t>
            </a:r>
            <a:endParaRPr lang="en-US" sz="4400" cap="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conversions</a:t>
            </a:r>
          </a:p>
        </p:txBody>
      </p:sp>
      <p:sp>
        <p:nvSpPr>
          <p:cNvPr id="5089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062913" cy="4114800"/>
          </a:xfrm>
        </p:spPr>
        <p:txBody>
          <a:bodyPr/>
          <a:lstStyle/>
          <a:p>
            <a:pPr marL="342900" indent="-342900" eaLnBrk="1" hangingPunct="1"/>
            <a:r>
              <a:rPr lang="en-US" sz="3000" b="1" smtClean="0">
                <a:latin typeface="Tw Cen MT" pitchFamily="34" charset="0"/>
              </a:rPr>
              <a:t>Example #2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Convert 32.459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 to decimal degree form.</a:t>
            </a:r>
          </a:p>
        </p:txBody>
      </p:sp>
      <p:graphicFrame>
        <p:nvGraphicFramePr>
          <p:cNvPr id="50893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76375" y="3429000"/>
          <a:ext cx="3240088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4" imgW="1117440" imgH="634680" progId="Equation.3">
                  <p:embed/>
                </p:oleObj>
              </mc:Choice>
              <mc:Fallback>
                <p:oleObj name="Equation" r:id="rId4" imgW="1117440" imgH="634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429000"/>
                        <a:ext cx="3240088" cy="184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05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CD1B96C0-EAB4-4EC2-8BFE-CB191EF2C860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508933" name="AutoShape 5"/>
          <p:cNvSpPr>
            <a:spLocks noChangeArrowheads="1"/>
          </p:cNvSpPr>
          <p:nvPr/>
        </p:nvSpPr>
        <p:spPr bwMode="auto">
          <a:xfrm>
            <a:off x="6084888" y="3068638"/>
            <a:ext cx="2808287" cy="2305050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08934" name="Text Box 6"/>
          <p:cNvSpPr txBox="1">
            <a:spLocks noChangeArrowheads="1"/>
          </p:cNvSpPr>
          <p:nvPr/>
        </p:nvSpPr>
        <p:spPr bwMode="auto">
          <a:xfrm>
            <a:off x="6732588" y="3789363"/>
            <a:ext cx="15843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Multiply by </a:t>
            </a:r>
            <a:r>
              <a:rPr lang="en-US" sz="2800">
                <a:latin typeface="Times New Roman" pitchFamily="18" charset="0"/>
              </a:rPr>
              <a:t>60</a:t>
            </a:r>
            <a:r>
              <a:rPr lang="en-US" sz="2800"/>
              <a:t>.</a:t>
            </a:r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3DF4D679-A6A6-4DBC-AF24-6BFBF0C6CD64}" type="slidenum">
              <a:rPr lang="en-US" sz="1400" b="1">
                <a:latin typeface="Arial" pitchFamily="34" charset="0"/>
              </a:rPr>
              <a:pPr algn="ctr">
                <a:defRPr/>
              </a:pPr>
              <a:t>10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8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8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0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8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8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0" grpId="0" build="p" autoUpdateAnimBg="0" advAuto="500"/>
      <p:bldP spid="508933" grpId="0" animBg="1"/>
      <p:bldP spid="5089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conversions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509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062913" cy="4114800"/>
          </a:xfrm>
        </p:spPr>
        <p:txBody>
          <a:bodyPr/>
          <a:lstStyle/>
          <a:p>
            <a:pPr marL="342900" indent="-342900" eaLnBrk="1" hangingPunct="1"/>
            <a:r>
              <a:rPr lang="en-US" sz="3000" b="1" smtClean="0">
                <a:latin typeface="Tw Cen MT" pitchFamily="34" charset="0"/>
              </a:rPr>
              <a:t>Example #2</a:t>
            </a:r>
            <a:r>
              <a:rPr lang="en-US" sz="3000" smtClean="0">
                <a:latin typeface="Tw Cen MT" pitchFamily="34" charset="0"/>
              </a:rPr>
              <a:t> </a:t>
            </a:r>
            <a:r>
              <a:rPr lang="en-US" sz="3000" i="1" smtClean="0">
                <a:latin typeface="Times New Roman" pitchFamily="18" charset="0"/>
              </a:rPr>
              <a:t>(continued)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Convert 32.459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 to decimal degree form.</a:t>
            </a:r>
          </a:p>
        </p:txBody>
      </p:sp>
      <p:graphicFrame>
        <p:nvGraphicFramePr>
          <p:cNvPr id="50995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46300" y="3714750"/>
          <a:ext cx="3602038" cy="195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4" imgW="1168200" imgH="634680" progId="Equation.3">
                  <p:embed/>
                </p:oleObj>
              </mc:Choice>
              <mc:Fallback>
                <p:oleObj name="Equation" r:id="rId4" imgW="1168200" imgH="6346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300" y="3714750"/>
                        <a:ext cx="3602038" cy="1957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076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86714EEF-855F-4619-AED4-CBD9E9289C14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509957" name="Oval 5"/>
          <p:cNvSpPr>
            <a:spLocks noChangeArrowheads="1"/>
          </p:cNvSpPr>
          <p:nvPr/>
        </p:nvSpPr>
        <p:spPr bwMode="auto">
          <a:xfrm>
            <a:off x="1763713" y="4941888"/>
            <a:ext cx="3671887" cy="1008062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7BE27793-5C6F-4C80-A5E7-2403C1A1F5EF}" type="slidenum">
              <a:rPr lang="en-US" sz="1400" b="1">
                <a:latin typeface="Arial" pitchFamily="34" charset="0"/>
              </a:rPr>
              <a:pPr algn="ctr">
                <a:defRPr/>
              </a:pPr>
              <a:t>11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09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509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0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5" grpId="0" build="p" autoUpdateAnimBg="0" advAuto="500"/>
      <p:bldP spid="5099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6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conversions</a:t>
            </a:r>
          </a:p>
        </p:txBody>
      </p:sp>
      <p:sp>
        <p:nvSpPr>
          <p:cNvPr id="410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4917D93F-893D-4FCB-AAF7-F7E0488240B1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510978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2819400"/>
          </a:xfrm>
        </p:spPr>
        <p:txBody>
          <a:bodyPr/>
          <a:lstStyle/>
          <a:p>
            <a:pPr marL="342900" indent="-342900" eaLnBrk="1" hangingPunct="1"/>
            <a:r>
              <a:rPr lang="en-US" b="1" smtClean="0">
                <a:latin typeface="Tw Cen MT" pitchFamily="34" charset="0"/>
              </a:rPr>
              <a:t>Formulas to Convert</a:t>
            </a:r>
            <a:r>
              <a:rPr lang="en-US" smtClean="0">
                <a:latin typeface="Tw Cen MT" pitchFamily="34" charset="0"/>
              </a:rPr>
              <a:t>:</a:t>
            </a:r>
          </a:p>
          <a:p>
            <a:pPr marL="342900" indent="-342900" eaLnBrk="1" hangingPunct="1"/>
            <a:r>
              <a:rPr lang="en-US" smtClean="0">
                <a:latin typeface="Tw Cen MT" pitchFamily="34" charset="0"/>
              </a:rPr>
              <a:t>Use the fact that there are 360</a:t>
            </a:r>
            <a:r>
              <a:rPr lang="en-US" smtClean="0">
                <a:latin typeface="Tw Cen MT" pitchFamily="34" charset="0"/>
                <a:cs typeface="Times New Roman" pitchFamily="18" charset="0"/>
              </a:rPr>
              <a:t>° in 2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 rads in a full circle.</a:t>
            </a:r>
          </a:p>
          <a:p>
            <a:pPr marL="342900" indent="-342900" eaLnBrk="1" hangingPunct="1"/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Multiply angle in </a:t>
            </a:r>
          </a:p>
          <a:p>
            <a:pPr marL="342900" indent="-342900" eaLnBrk="1" hangingPunct="1">
              <a:buFont typeface="Wingdings" pitchFamily="2" charset="2"/>
              <a:buNone/>
            </a:pP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degrees to find radians by:</a:t>
            </a:r>
          </a:p>
        </p:txBody>
      </p:sp>
      <p:graphicFrame>
        <p:nvGraphicFramePr>
          <p:cNvPr id="510979" name="Object 3"/>
          <p:cNvGraphicFramePr>
            <a:graphicFrameLocks noChangeAspect="1"/>
          </p:cNvGraphicFramePr>
          <p:nvPr/>
        </p:nvGraphicFramePr>
        <p:xfrm>
          <a:off x="5435600" y="3644900"/>
          <a:ext cx="81121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4" imgW="279360" imgH="393480" progId="Equation.3">
                  <p:embed/>
                </p:oleObj>
              </mc:Choice>
              <mc:Fallback>
                <p:oleObj name="Equation" r:id="rId4" imgW="2793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3644900"/>
                        <a:ext cx="81121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0980" name="Object 4"/>
          <p:cNvGraphicFramePr>
            <a:graphicFrameLocks noChangeAspect="1"/>
          </p:cNvGraphicFramePr>
          <p:nvPr/>
        </p:nvGraphicFramePr>
        <p:xfrm>
          <a:off x="7929563" y="5143500"/>
          <a:ext cx="811212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9563" y="5143500"/>
                        <a:ext cx="811212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0983" name="Rectangle 7"/>
          <p:cNvSpPr>
            <a:spLocks noChangeArrowheads="1"/>
          </p:cNvSpPr>
          <p:nvPr/>
        </p:nvSpPr>
        <p:spPr bwMode="auto">
          <a:xfrm>
            <a:off x="3708400" y="4797425"/>
            <a:ext cx="46736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  <a:cs typeface="Times New Roman" pitchFamily="18" charset="0"/>
                <a:sym typeface="Symbol" pitchFamily="18" charset="2"/>
              </a:rPr>
              <a:t>Multiply angle in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en-US" sz="3000" dirty="0">
                <a:latin typeface="+mn-lt"/>
                <a:cs typeface="Times New Roman" pitchFamily="18" charset="0"/>
                <a:sym typeface="Symbol" pitchFamily="18" charset="2"/>
              </a:rPr>
              <a:t>radians to find degrees by:</a:t>
            </a:r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A96BECE3-2737-4BFD-B37D-8337D7AE888E}" type="slidenum">
              <a:rPr lang="en-US" sz="1400" b="1">
                <a:latin typeface="Arial" pitchFamily="34" charset="0"/>
              </a:rPr>
              <a:pPr algn="ctr">
                <a:defRPr/>
              </a:pPr>
              <a:t>12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0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0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0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0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1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0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09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1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978" grpId="0" build="p" autoUpdateAnimBg="0"/>
      <p:bldP spid="510983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Standard position of an angle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E4984131-E988-4400-82C2-63E3D8CCB227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498692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914400" y="1909763"/>
            <a:ext cx="7772400" cy="1447800"/>
          </a:xfrm>
        </p:spPr>
        <p:txBody>
          <a:bodyPr/>
          <a:lstStyle/>
          <a:p>
            <a:pPr marL="342900" indent="-342900" eaLnBrk="1" hangingPunct="1"/>
            <a:r>
              <a:rPr lang="en-US" sz="2800" smtClean="0">
                <a:latin typeface="Tw Cen MT" pitchFamily="34" charset="0"/>
              </a:rPr>
              <a:t>If the initial side of the angle is the positive </a:t>
            </a:r>
            <a:r>
              <a:rPr lang="en-US" sz="2800" b="1" i="1" smtClean="0">
                <a:latin typeface="Times New Roman" pitchFamily="18" charset="0"/>
              </a:rPr>
              <a:t>x</a:t>
            </a:r>
            <a:r>
              <a:rPr lang="en-US" sz="2800" smtClean="0">
                <a:latin typeface="Tw Cen MT" pitchFamily="34" charset="0"/>
              </a:rPr>
              <a:t>-axis, and the vertex is the origin, the angle is said to be in </a:t>
            </a:r>
            <a:r>
              <a:rPr lang="en-US" sz="2800" b="1" i="1" smtClean="0">
                <a:solidFill>
                  <a:srgbClr val="0033CC"/>
                </a:solidFill>
                <a:latin typeface="Times New Roman" pitchFamily="18" charset="0"/>
              </a:rPr>
              <a:t>standard position</a:t>
            </a:r>
            <a:r>
              <a:rPr lang="en-US" sz="2800" smtClean="0">
                <a:latin typeface="Tw Cen MT" pitchFamily="34" charset="0"/>
              </a:rPr>
              <a:t>.</a:t>
            </a:r>
            <a:endParaRPr lang="en-CA" sz="2800" smtClean="0">
              <a:latin typeface="Tw Cen MT" pitchFamily="34" charset="0"/>
            </a:endParaRPr>
          </a:p>
        </p:txBody>
      </p:sp>
      <p:sp>
        <p:nvSpPr>
          <p:cNvPr id="498696" name="Line 8"/>
          <p:cNvSpPr>
            <a:spLocks noChangeShapeType="1"/>
          </p:cNvSpPr>
          <p:nvPr/>
        </p:nvSpPr>
        <p:spPr bwMode="auto">
          <a:xfrm flipV="1">
            <a:off x="3995738" y="4941888"/>
            <a:ext cx="71437" cy="719137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3799" name="Line 2"/>
          <p:cNvSpPr>
            <a:spLocks noChangeShapeType="1"/>
          </p:cNvSpPr>
          <p:nvPr/>
        </p:nvSpPr>
        <p:spPr bwMode="auto">
          <a:xfrm>
            <a:off x="2667000" y="5638800"/>
            <a:ext cx="41910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3800" name="Line 5"/>
          <p:cNvSpPr>
            <a:spLocks noChangeShapeType="1"/>
          </p:cNvSpPr>
          <p:nvPr/>
        </p:nvSpPr>
        <p:spPr bwMode="auto">
          <a:xfrm rot="-5400000">
            <a:off x="1543050" y="4481513"/>
            <a:ext cx="2281237" cy="33338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3801" name="Line 6"/>
          <p:cNvSpPr>
            <a:spLocks noChangeShapeType="1"/>
          </p:cNvSpPr>
          <p:nvPr/>
        </p:nvSpPr>
        <p:spPr bwMode="auto">
          <a:xfrm flipV="1">
            <a:off x="2700338" y="3810000"/>
            <a:ext cx="3548062" cy="1779588"/>
          </a:xfrm>
          <a:prstGeom prst="line">
            <a:avLst/>
          </a:prstGeom>
          <a:noFill/>
          <a:ln w="57150">
            <a:solidFill>
              <a:srgbClr val="CC0000"/>
            </a:solidFill>
            <a:miter lim="800000"/>
            <a:headEnd type="oval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498695" name="Text Box 7"/>
          <p:cNvSpPr txBox="1">
            <a:spLocks noChangeArrowheads="1"/>
          </p:cNvSpPr>
          <p:nvPr/>
        </p:nvSpPr>
        <p:spPr bwMode="auto">
          <a:xfrm>
            <a:off x="4191000" y="48768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 b="1" i="1">
                <a:solidFill>
                  <a:srgbClr val="0033CC"/>
                </a:solidFill>
                <a:latin typeface="Arial Narrow" pitchFamily="34" charset="0"/>
                <a:sym typeface="Symbol" pitchFamily="18" charset="2"/>
              </a:rPr>
              <a:t></a:t>
            </a:r>
            <a:endParaRPr lang="en-CA" sz="3600" b="1" i="1">
              <a:solidFill>
                <a:srgbClr val="0033CC"/>
              </a:solidFill>
              <a:latin typeface="Arial Narrow" pitchFamily="34" charset="0"/>
            </a:endParaRPr>
          </a:p>
        </p:txBody>
      </p:sp>
      <p:sp>
        <p:nvSpPr>
          <p:cNvPr id="33803" name="Text Box 9"/>
          <p:cNvSpPr txBox="1">
            <a:spLocks noChangeArrowheads="1"/>
          </p:cNvSpPr>
          <p:nvPr/>
        </p:nvSpPr>
        <p:spPr bwMode="auto">
          <a:xfrm>
            <a:off x="5410200" y="5791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lang="en-US" sz="2400">
                <a:solidFill>
                  <a:schemeClr val="tx2"/>
                </a:solidFill>
                <a:latin typeface="Arial Narrow" pitchFamily="34" charset="0"/>
              </a:rPr>
              <a:t>-axis</a:t>
            </a:r>
            <a:endParaRPr lang="en-CA" sz="240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33804" name="Text Box 10"/>
          <p:cNvSpPr txBox="1">
            <a:spLocks noChangeArrowheads="1"/>
          </p:cNvSpPr>
          <p:nvPr/>
        </p:nvSpPr>
        <p:spPr bwMode="auto">
          <a:xfrm>
            <a:off x="1524000" y="4343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solidFill>
                  <a:schemeClr val="tx2"/>
                </a:solidFill>
                <a:latin typeface="Times New Roman" pitchFamily="18" charset="0"/>
              </a:rPr>
              <a:t>y</a:t>
            </a:r>
            <a:r>
              <a:rPr lang="en-US" sz="2400">
                <a:solidFill>
                  <a:schemeClr val="tx2"/>
                </a:solidFill>
                <a:latin typeface="Arial Narrow" pitchFamily="34" charset="0"/>
              </a:rPr>
              <a:t>-axis</a:t>
            </a:r>
            <a:endParaRPr lang="en-CA" sz="240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272A06A1-D14D-4697-A36C-82852520B05F}" type="slidenum">
              <a:rPr lang="en-US" sz="1400" b="1">
                <a:latin typeface="Arial" pitchFamily="34" charset="0"/>
              </a:rPr>
              <a:pPr algn="ctr">
                <a:defRPr/>
              </a:pPr>
              <a:t>13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8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692" grpId="0" build="p" autoUpdateAnimBg="0" advAuto="1000"/>
      <p:bldP spid="498696" grpId="0" animBg="1"/>
      <p:bldP spid="4986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Standard position of an angle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14D0FB02-4C72-4BCF-81FA-6FF5EBA9A996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513029" name="Rectangle 5"/>
          <p:cNvSpPr>
            <a:spLocks noGrp="1" noChangeArrowheads="1"/>
          </p:cNvSpPr>
          <p:nvPr>
            <p:ph sz="quarter" idx="4294967295"/>
          </p:nvPr>
        </p:nvSpPr>
        <p:spPr>
          <a:xfrm>
            <a:off x="914400" y="1909763"/>
            <a:ext cx="7772400" cy="1447800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The terminal side of an angle is uniquely determined by knowing that it passes through the point </a:t>
            </a:r>
            <a:r>
              <a:rPr lang="en-US" sz="3000" b="1" smtClean="0">
                <a:latin typeface="Times New Roman" pitchFamily="18" charset="0"/>
              </a:rPr>
              <a:t>(</a:t>
            </a:r>
            <a:r>
              <a:rPr lang="en-US" sz="3000" b="1" i="1" smtClean="0">
                <a:latin typeface="Times New Roman" pitchFamily="18" charset="0"/>
              </a:rPr>
              <a:t>x</a:t>
            </a:r>
            <a:r>
              <a:rPr lang="en-US" sz="3000" b="1" smtClean="0">
                <a:latin typeface="Times New Roman" pitchFamily="18" charset="0"/>
              </a:rPr>
              <a:t>, </a:t>
            </a:r>
            <a:r>
              <a:rPr lang="en-US" sz="3000" b="1" i="1" smtClean="0">
                <a:latin typeface="Times New Roman" pitchFamily="18" charset="0"/>
              </a:rPr>
              <a:t>y</a:t>
            </a:r>
            <a:r>
              <a:rPr lang="en-US" sz="3000" b="1" smtClean="0">
                <a:latin typeface="Times New Roman" pitchFamily="18" charset="0"/>
              </a:rPr>
              <a:t>).</a:t>
            </a:r>
            <a:endParaRPr lang="en-CA" sz="3000" b="1" smtClean="0">
              <a:latin typeface="Times New Roman" pitchFamily="18" charset="0"/>
            </a:endParaRPr>
          </a:p>
        </p:txBody>
      </p:sp>
      <p:sp>
        <p:nvSpPr>
          <p:cNvPr id="34822" name="Line 2"/>
          <p:cNvSpPr>
            <a:spLocks noChangeShapeType="1"/>
          </p:cNvSpPr>
          <p:nvPr/>
        </p:nvSpPr>
        <p:spPr bwMode="auto">
          <a:xfrm flipV="1">
            <a:off x="3995738" y="4941888"/>
            <a:ext cx="71437" cy="719137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4823" name="Line 3"/>
          <p:cNvSpPr>
            <a:spLocks noChangeShapeType="1"/>
          </p:cNvSpPr>
          <p:nvPr/>
        </p:nvSpPr>
        <p:spPr bwMode="auto">
          <a:xfrm>
            <a:off x="2667000" y="5638800"/>
            <a:ext cx="41910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4824" name="Line 6"/>
          <p:cNvSpPr>
            <a:spLocks noChangeShapeType="1"/>
          </p:cNvSpPr>
          <p:nvPr/>
        </p:nvSpPr>
        <p:spPr bwMode="auto">
          <a:xfrm rot="-5400000">
            <a:off x="1543050" y="4481513"/>
            <a:ext cx="2281237" cy="33338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4825" name="Line 7"/>
          <p:cNvSpPr>
            <a:spLocks noChangeShapeType="1"/>
          </p:cNvSpPr>
          <p:nvPr/>
        </p:nvSpPr>
        <p:spPr bwMode="auto">
          <a:xfrm flipV="1">
            <a:off x="2700338" y="3810000"/>
            <a:ext cx="3548062" cy="1779588"/>
          </a:xfrm>
          <a:prstGeom prst="line">
            <a:avLst/>
          </a:prstGeom>
          <a:noFill/>
          <a:ln w="57150">
            <a:solidFill>
              <a:srgbClr val="CC0000"/>
            </a:solidFill>
            <a:miter lim="800000"/>
            <a:headEnd type="oval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4826" name="Text Box 8"/>
          <p:cNvSpPr txBox="1">
            <a:spLocks noChangeArrowheads="1"/>
          </p:cNvSpPr>
          <p:nvPr/>
        </p:nvSpPr>
        <p:spPr bwMode="auto">
          <a:xfrm>
            <a:off x="4191000" y="48768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 b="1" i="1">
                <a:solidFill>
                  <a:srgbClr val="0033CC"/>
                </a:solidFill>
                <a:latin typeface="Arial Narrow" pitchFamily="34" charset="0"/>
                <a:sym typeface="Symbol" pitchFamily="18" charset="2"/>
              </a:rPr>
              <a:t></a:t>
            </a:r>
            <a:endParaRPr lang="en-CA" sz="3600" b="1" i="1">
              <a:solidFill>
                <a:srgbClr val="0033CC"/>
              </a:solidFill>
              <a:latin typeface="Arial Narrow" pitchFamily="34" charset="0"/>
            </a:endParaRPr>
          </a:p>
        </p:txBody>
      </p:sp>
      <p:sp>
        <p:nvSpPr>
          <p:cNvPr id="34827" name="Text Box 9"/>
          <p:cNvSpPr txBox="1">
            <a:spLocks noChangeArrowheads="1"/>
          </p:cNvSpPr>
          <p:nvPr/>
        </p:nvSpPr>
        <p:spPr bwMode="auto">
          <a:xfrm>
            <a:off x="5410200" y="5791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lang="en-US" sz="2400">
                <a:solidFill>
                  <a:schemeClr val="tx2"/>
                </a:solidFill>
                <a:latin typeface="Arial Narrow" pitchFamily="34" charset="0"/>
              </a:rPr>
              <a:t>-axis</a:t>
            </a:r>
            <a:endParaRPr lang="en-CA" sz="240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34828" name="Text Box 10"/>
          <p:cNvSpPr txBox="1">
            <a:spLocks noChangeArrowheads="1"/>
          </p:cNvSpPr>
          <p:nvPr/>
        </p:nvSpPr>
        <p:spPr bwMode="auto">
          <a:xfrm>
            <a:off x="1524000" y="4343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solidFill>
                  <a:schemeClr val="tx2"/>
                </a:solidFill>
                <a:latin typeface="Times New Roman" pitchFamily="18" charset="0"/>
              </a:rPr>
              <a:t>y</a:t>
            </a:r>
            <a:r>
              <a:rPr lang="en-US" sz="2400">
                <a:solidFill>
                  <a:schemeClr val="tx2"/>
                </a:solidFill>
                <a:latin typeface="Arial Narrow" pitchFamily="34" charset="0"/>
              </a:rPr>
              <a:t>-axis</a:t>
            </a:r>
            <a:endParaRPr lang="en-CA" sz="240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513037" name="Rectangle 13"/>
          <p:cNvSpPr>
            <a:spLocks noChangeArrowheads="1"/>
          </p:cNvSpPr>
          <p:nvPr/>
        </p:nvSpPr>
        <p:spPr bwMode="auto">
          <a:xfrm>
            <a:off x="4643438" y="3716338"/>
            <a:ext cx="879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>
                <a:latin typeface="Times New Roman" pitchFamily="18" charset="0"/>
              </a:rPr>
              <a:t>(</a:t>
            </a:r>
            <a:r>
              <a:rPr lang="en-US" sz="2600" b="1" i="1">
                <a:latin typeface="Times New Roman" pitchFamily="18" charset="0"/>
              </a:rPr>
              <a:t>x</a:t>
            </a:r>
            <a:r>
              <a:rPr lang="en-US" sz="2600" b="1">
                <a:latin typeface="Times New Roman" pitchFamily="18" charset="0"/>
              </a:rPr>
              <a:t>, </a:t>
            </a:r>
            <a:r>
              <a:rPr lang="en-US" sz="2600" b="1" i="1">
                <a:latin typeface="Times New Roman" pitchFamily="18" charset="0"/>
              </a:rPr>
              <a:t>y</a:t>
            </a:r>
            <a:r>
              <a:rPr lang="en-US" sz="2600" b="1">
                <a:latin typeface="Times New Roman" pitchFamily="18" charset="0"/>
              </a:rPr>
              <a:t>)</a:t>
            </a:r>
          </a:p>
        </p:txBody>
      </p:sp>
      <p:sp>
        <p:nvSpPr>
          <p:cNvPr id="513038" name="Oval 14"/>
          <p:cNvSpPr>
            <a:spLocks noChangeArrowheads="1"/>
          </p:cNvSpPr>
          <p:nvPr/>
        </p:nvSpPr>
        <p:spPr bwMode="auto">
          <a:xfrm>
            <a:off x="5219700" y="4221163"/>
            <a:ext cx="144463" cy="14446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13039" name="Line 15"/>
          <p:cNvSpPr>
            <a:spLocks noChangeShapeType="1"/>
          </p:cNvSpPr>
          <p:nvPr/>
        </p:nvSpPr>
        <p:spPr bwMode="auto">
          <a:xfrm>
            <a:off x="5292725" y="4292600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13040" name="Line 16"/>
          <p:cNvSpPr>
            <a:spLocks noChangeShapeType="1"/>
          </p:cNvSpPr>
          <p:nvPr/>
        </p:nvSpPr>
        <p:spPr bwMode="auto">
          <a:xfrm flipH="1">
            <a:off x="2700338" y="4292600"/>
            <a:ext cx="25923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143875" y="57864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00D556FA-92D8-4584-A56A-9A574169F222}" type="slidenum">
              <a:rPr lang="en-US" sz="1400" b="1">
                <a:latin typeface="Arial" pitchFamily="34" charset="0"/>
              </a:rPr>
              <a:pPr algn="ctr">
                <a:defRPr/>
              </a:pPr>
              <a:t>14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1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29" grpId="0" build="p" autoUpdateAnimBg="0" advAuto="1000"/>
      <p:bldP spid="513037" grpId="0"/>
      <p:bldP spid="513038" grpId="0" animBg="1"/>
      <p:bldP spid="513039" grpId="0" animBg="1"/>
      <p:bldP spid="513040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Ch. 4.2: Defining the Trigonometric Functions</a:t>
            </a:r>
          </a:p>
        </p:txBody>
      </p:sp>
      <p:sp>
        <p:nvSpPr>
          <p:cNvPr id="487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533400" indent="-533400" eaLnBrk="1" hangingPunct="1"/>
            <a:r>
              <a:rPr lang="en-US" sz="3000" smtClean="0">
                <a:latin typeface="Tw Cen MT" pitchFamily="34" charset="0"/>
              </a:rPr>
              <a:t>The value of using trigonometric functions lies in an understanding of properties of similar triangles.</a:t>
            </a:r>
          </a:p>
          <a:p>
            <a:pPr marL="533400" indent="-533400" eaLnBrk="1" hangingPunct="1"/>
            <a:r>
              <a:rPr lang="en-US" sz="3000" b="1" i="1" smtClean="0">
                <a:solidFill>
                  <a:srgbClr val="0033CC"/>
                </a:solidFill>
                <a:latin typeface="Times New Roman" pitchFamily="18" charset="0"/>
              </a:rPr>
              <a:t>Properties of Similar Triangles</a:t>
            </a:r>
            <a:r>
              <a:rPr lang="en-US" sz="3000" smtClean="0">
                <a:latin typeface="Tw Cen MT" pitchFamily="34" charset="0"/>
              </a:rPr>
              <a:t>: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en-US" sz="3000" smtClean="0">
                <a:latin typeface="Tw Cen MT" pitchFamily="34" charset="0"/>
              </a:rPr>
              <a:t>Corresponding angles are equal.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en-US" sz="3000" smtClean="0">
                <a:latin typeface="Tw Cen MT" pitchFamily="34" charset="0"/>
              </a:rPr>
              <a:t>Corresponding sides are proportional.</a:t>
            </a:r>
          </a:p>
        </p:txBody>
      </p:sp>
      <p:sp>
        <p:nvSpPr>
          <p:cNvPr id="35844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35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08BF8227-BA8F-4D33-84BF-1790A7078A74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6385A055-DD8D-47DB-B1E3-53A0F8822283}" type="slidenum">
              <a:rPr lang="en-US" sz="1400" b="1">
                <a:latin typeface="Arial" pitchFamily="34" charset="0"/>
              </a:rPr>
              <a:pPr algn="ctr">
                <a:defRPr/>
              </a:pPr>
              <a:t>15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7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7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7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27" grpId="0" build="p" bldLvl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Properties of similar triangles</a:t>
            </a:r>
          </a:p>
        </p:txBody>
      </p:sp>
      <p:sp>
        <p:nvSpPr>
          <p:cNvPr id="514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2024063"/>
          </a:xfrm>
        </p:spPr>
        <p:txBody>
          <a:bodyPr/>
          <a:lstStyle/>
          <a:p>
            <a:pPr marL="533400" indent="-533400" eaLnBrk="1" hangingPunct="1"/>
            <a:r>
              <a:rPr lang="en-US" sz="3000" smtClean="0">
                <a:latin typeface="Tw Cen MT" pitchFamily="34" charset="0"/>
              </a:rPr>
              <a:t>The corresponding sides are the sides, one in each triangle, that are between the same pair of equal corresponding angles.</a:t>
            </a:r>
          </a:p>
        </p:txBody>
      </p:sp>
      <p:sp>
        <p:nvSpPr>
          <p:cNvPr id="36868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457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BF7F3832-B212-4B22-A0FF-42A8BBCB2628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514055" name="AutoShape 7"/>
          <p:cNvSpPr>
            <a:spLocks noChangeArrowheads="1"/>
          </p:cNvSpPr>
          <p:nvPr/>
        </p:nvSpPr>
        <p:spPr bwMode="auto">
          <a:xfrm>
            <a:off x="1403350" y="4221163"/>
            <a:ext cx="2160588" cy="1584325"/>
          </a:xfrm>
          <a:prstGeom prst="triangle">
            <a:avLst>
              <a:gd name="adj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14056" name="AutoShape 8"/>
          <p:cNvSpPr>
            <a:spLocks noChangeArrowheads="1"/>
          </p:cNvSpPr>
          <p:nvPr/>
        </p:nvSpPr>
        <p:spPr bwMode="auto">
          <a:xfrm>
            <a:off x="5292725" y="4581525"/>
            <a:ext cx="1511300" cy="1079500"/>
          </a:xfrm>
          <a:prstGeom prst="triangle">
            <a:avLst>
              <a:gd name="adj" fmla="val 500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14057" name="Rectangle 9"/>
          <p:cNvSpPr>
            <a:spLocks noChangeArrowheads="1"/>
          </p:cNvSpPr>
          <p:nvPr/>
        </p:nvSpPr>
        <p:spPr bwMode="auto">
          <a:xfrm>
            <a:off x="890588" y="5419725"/>
            <a:ext cx="5127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latin typeface="Times New Roman" pitchFamily="18" charset="0"/>
              </a:rPr>
              <a:t>A</a:t>
            </a:r>
            <a:r>
              <a:rPr lang="en-US" sz="2600" b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514058" name="Rectangle 10"/>
          <p:cNvSpPr>
            <a:spLocks noChangeArrowheads="1"/>
          </p:cNvSpPr>
          <p:nvPr/>
        </p:nvSpPr>
        <p:spPr bwMode="auto">
          <a:xfrm>
            <a:off x="2259013" y="3789363"/>
            <a:ext cx="5127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latin typeface="Times New Roman" pitchFamily="18" charset="0"/>
              </a:rPr>
              <a:t>B</a:t>
            </a:r>
            <a:r>
              <a:rPr lang="en-US" sz="2600" b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514059" name="Rectangle 11"/>
          <p:cNvSpPr>
            <a:spLocks noChangeArrowheads="1"/>
          </p:cNvSpPr>
          <p:nvPr/>
        </p:nvSpPr>
        <p:spPr bwMode="auto">
          <a:xfrm>
            <a:off x="3554413" y="5445125"/>
            <a:ext cx="5127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latin typeface="Times New Roman" pitchFamily="18" charset="0"/>
              </a:rPr>
              <a:t>C</a:t>
            </a:r>
            <a:r>
              <a:rPr lang="en-US" sz="2600" b="1" baseline="-25000">
                <a:latin typeface="Times New Roman" pitchFamily="18" charset="0"/>
              </a:rPr>
              <a:t>1</a:t>
            </a:r>
          </a:p>
        </p:txBody>
      </p:sp>
      <p:sp>
        <p:nvSpPr>
          <p:cNvPr id="514060" name="Rectangle 12"/>
          <p:cNvSpPr>
            <a:spLocks noChangeArrowheads="1"/>
          </p:cNvSpPr>
          <p:nvPr/>
        </p:nvSpPr>
        <p:spPr bwMode="auto">
          <a:xfrm>
            <a:off x="4859338" y="5373688"/>
            <a:ext cx="5127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33CC"/>
                </a:solidFill>
                <a:latin typeface="Times New Roman" pitchFamily="18" charset="0"/>
              </a:rPr>
              <a:t>A</a:t>
            </a:r>
            <a:r>
              <a:rPr lang="en-US" sz="2600" b="1" baseline="-25000">
                <a:solidFill>
                  <a:srgbClr val="0033CC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4061" name="Rectangle 13"/>
          <p:cNvSpPr>
            <a:spLocks noChangeArrowheads="1"/>
          </p:cNvSpPr>
          <p:nvPr/>
        </p:nvSpPr>
        <p:spPr bwMode="auto">
          <a:xfrm>
            <a:off x="5795963" y="4149725"/>
            <a:ext cx="5127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33CC"/>
                </a:solidFill>
                <a:latin typeface="Times New Roman" pitchFamily="18" charset="0"/>
              </a:rPr>
              <a:t>B</a:t>
            </a:r>
            <a:r>
              <a:rPr lang="en-US" sz="2600" b="1" baseline="-25000">
                <a:solidFill>
                  <a:srgbClr val="0033CC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4062" name="Rectangle 14"/>
          <p:cNvSpPr>
            <a:spLocks noChangeArrowheads="1"/>
          </p:cNvSpPr>
          <p:nvPr/>
        </p:nvSpPr>
        <p:spPr bwMode="auto">
          <a:xfrm>
            <a:off x="6804025" y="5373688"/>
            <a:ext cx="5127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33CC"/>
                </a:solidFill>
                <a:latin typeface="Times New Roman" pitchFamily="18" charset="0"/>
              </a:rPr>
              <a:t>C</a:t>
            </a:r>
            <a:r>
              <a:rPr lang="en-US" sz="2600" b="1" baseline="-25000">
                <a:solidFill>
                  <a:srgbClr val="0033CC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4063" name="Rectangle 15"/>
          <p:cNvSpPr>
            <a:spLocks noChangeArrowheads="1"/>
          </p:cNvSpPr>
          <p:nvPr/>
        </p:nvSpPr>
        <p:spPr bwMode="auto">
          <a:xfrm>
            <a:off x="2916238" y="4581525"/>
            <a:ext cx="457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sz="2600" b="1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14064" name="Rectangle 16"/>
          <p:cNvSpPr>
            <a:spLocks noChangeArrowheads="1"/>
          </p:cNvSpPr>
          <p:nvPr/>
        </p:nvSpPr>
        <p:spPr bwMode="auto">
          <a:xfrm>
            <a:off x="2195513" y="5780088"/>
            <a:ext cx="457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en-US" sz="2600" b="1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14065" name="Rectangle 17"/>
          <p:cNvSpPr>
            <a:spLocks noChangeArrowheads="1"/>
          </p:cNvSpPr>
          <p:nvPr/>
        </p:nvSpPr>
        <p:spPr bwMode="auto">
          <a:xfrm>
            <a:off x="1476375" y="4581525"/>
            <a:ext cx="4381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 sz="2600" b="1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14066" name="Rectangle 18"/>
          <p:cNvSpPr>
            <a:spLocks noChangeArrowheads="1"/>
          </p:cNvSpPr>
          <p:nvPr/>
        </p:nvSpPr>
        <p:spPr bwMode="auto">
          <a:xfrm>
            <a:off x="6346825" y="4724400"/>
            <a:ext cx="457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0099"/>
                </a:solidFill>
                <a:latin typeface="Times New Roman" pitchFamily="18" charset="0"/>
              </a:rPr>
              <a:t>a</a:t>
            </a:r>
            <a:r>
              <a:rPr lang="en-US" sz="2600" b="1" baseline="-25000">
                <a:solidFill>
                  <a:srgbClr val="000099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4067" name="Rectangle 19"/>
          <p:cNvSpPr>
            <a:spLocks noChangeArrowheads="1"/>
          </p:cNvSpPr>
          <p:nvPr/>
        </p:nvSpPr>
        <p:spPr bwMode="auto">
          <a:xfrm>
            <a:off x="5867400" y="5589588"/>
            <a:ext cx="457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0099"/>
                </a:solidFill>
                <a:latin typeface="Times New Roman" pitchFamily="18" charset="0"/>
              </a:rPr>
              <a:t>b</a:t>
            </a:r>
            <a:r>
              <a:rPr lang="en-US" sz="2600" b="1" baseline="-25000">
                <a:solidFill>
                  <a:srgbClr val="000099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514068" name="Rectangle 20"/>
          <p:cNvSpPr>
            <a:spLocks noChangeArrowheads="1"/>
          </p:cNvSpPr>
          <p:nvPr/>
        </p:nvSpPr>
        <p:spPr bwMode="auto">
          <a:xfrm>
            <a:off x="5219700" y="4724400"/>
            <a:ext cx="4381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0099"/>
                </a:solidFill>
                <a:latin typeface="Times New Roman" pitchFamily="18" charset="0"/>
              </a:rPr>
              <a:t>c</a:t>
            </a:r>
            <a:r>
              <a:rPr lang="en-US" sz="2600" b="1" baseline="-25000">
                <a:solidFill>
                  <a:srgbClr val="000099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0BC7B282-ACFC-430E-82E2-5255BEB84121}" type="slidenum">
              <a:rPr lang="en-US" sz="1400" b="1">
                <a:latin typeface="Arial" pitchFamily="34" charset="0"/>
              </a:rPr>
              <a:pPr algn="ctr">
                <a:defRPr/>
              </a:pPr>
              <a:t>16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1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51" grpId="0" build="p" bldLvl="5"/>
      <p:bldP spid="514055" grpId="0" animBg="1"/>
      <p:bldP spid="514056" grpId="0" animBg="1"/>
      <p:bldP spid="514057" grpId="0"/>
      <p:bldP spid="514058" grpId="0"/>
      <p:bldP spid="514059" grpId="0"/>
      <p:bldP spid="514060" grpId="0"/>
      <p:bldP spid="514061" grpId="0"/>
      <p:bldP spid="514062" grpId="0"/>
      <p:bldP spid="514063" grpId="0"/>
      <p:bldP spid="514064" grpId="0"/>
      <p:bldP spid="514065" grpId="0"/>
      <p:bldP spid="514066" grpId="0"/>
      <p:bldP spid="514067" grpId="0"/>
      <p:bldP spid="5140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Properties of similar triangles</a:t>
            </a:r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60F0DD14-64FA-4D77-B8E0-77224BBDD593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51712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1087438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Tw Cen MT" pitchFamily="34" charset="0"/>
              </a:rPr>
              <a:t>From this definition of corresponding angles, we can determine that:</a:t>
            </a:r>
          </a:p>
        </p:txBody>
      </p:sp>
      <p:sp>
        <p:nvSpPr>
          <p:cNvPr id="517124" name="Rectangle 4"/>
          <p:cNvSpPr>
            <a:spLocks noChangeArrowheads="1"/>
          </p:cNvSpPr>
          <p:nvPr/>
        </p:nvSpPr>
        <p:spPr bwMode="auto">
          <a:xfrm>
            <a:off x="611188" y="2997200"/>
            <a:ext cx="76612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en-US" sz="3000" b="1" i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the ratio of one side to another side in </a:t>
            </a:r>
          </a:p>
          <a:p>
            <a:pPr marL="447675" indent="-447675"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en-US" sz="3000" b="1" i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one triangle is the same as the ratio of the</a:t>
            </a:r>
          </a:p>
          <a:p>
            <a:pPr marL="447675" indent="-447675"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en-US" sz="3000" b="1" i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corresponding sides in the other triangle</a:t>
            </a:r>
            <a:r>
              <a:rPr lang="en-US" sz="3000">
                <a:latin typeface="Tw Cen MT" pitchFamily="34" charset="0"/>
              </a:rPr>
              <a:t>.</a:t>
            </a:r>
          </a:p>
        </p:txBody>
      </p:sp>
      <p:sp>
        <p:nvSpPr>
          <p:cNvPr id="517125" name="Rectangle 5"/>
          <p:cNvSpPr>
            <a:spLocks noChangeArrowheads="1"/>
          </p:cNvSpPr>
          <p:nvPr/>
        </p:nvSpPr>
        <p:spPr bwMode="auto">
          <a:xfrm>
            <a:off x="971550" y="4652963"/>
            <a:ext cx="76612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We apply this concept to our understanding of trigonometry</a:t>
            </a:r>
            <a:r>
              <a:rPr lang="en-US" sz="3000" dirty="0">
                <a:latin typeface="Arial" pitchFamily="34" charset="0"/>
              </a:rPr>
              <a:t>.</a:t>
            </a:r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0FF20C35-733B-438C-9486-CF2F22C8D87B}" type="slidenum">
              <a:rPr lang="en-US" sz="1400" b="1">
                <a:latin typeface="Arial" pitchFamily="34" charset="0"/>
              </a:rPr>
              <a:pPr algn="ctr">
                <a:defRPr/>
              </a:pPr>
              <a:t>17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7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123" grpId="0" build="p"/>
      <p:bldP spid="517124" grpId="0"/>
      <p:bldP spid="5171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DE52EBF7-636A-44DC-B98F-A23B64DCA750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38916" name="Line 2"/>
          <p:cNvSpPr>
            <a:spLocks noChangeShapeType="1"/>
          </p:cNvSpPr>
          <p:nvPr/>
        </p:nvSpPr>
        <p:spPr bwMode="auto">
          <a:xfrm>
            <a:off x="4191000" y="3124200"/>
            <a:ext cx="0" cy="213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8917" name="Line 3"/>
          <p:cNvSpPr>
            <a:spLocks noChangeShapeType="1"/>
          </p:cNvSpPr>
          <p:nvPr/>
        </p:nvSpPr>
        <p:spPr bwMode="auto">
          <a:xfrm>
            <a:off x="3200400" y="4419600"/>
            <a:ext cx="541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8918" name="Line 4"/>
          <p:cNvSpPr>
            <a:spLocks noChangeShapeType="1"/>
          </p:cNvSpPr>
          <p:nvPr/>
        </p:nvSpPr>
        <p:spPr bwMode="auto">
          <a:xfrm flipV="1">
            <a:off x="4191000" y="2492375"/>
            <a:ext cx="3189288" cy="19272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15077" name="Line 5"/>
          <p:cNvSpPr>
            <a:spLocks noChangeShapeType="1"/>
          </p:cNvSpPr>
          <p:nvPr/>
        </p:nvSpPr>
        <p:spPr bwMode="auto">
          <a:xfrm>
            <a:off x="5638800" y="3522663"/>
            <a:ext cx="0" cy="9144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8920" name="Text Box 6"/>
          <p:cNvSpPr txBox="1">
            <a:spLocks noChangeArrowheads="1"/>
          </p:cNvSpPr>
          <p:nvPr/>
        </p:nvSpPr>
        <p:spPr bwMode="auto">
          <a:xfrm>
            <a:off x="8229600" y="4572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x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38921" name="Text Box 7"/>
          <p:cNvSpPr txBox="1">
            <a:spLocks noChangeArrowheads="1"/>
          </p:cNvSpPr>
          <p:nvPr/>
        </p:nvSpPr>
        <p:spPr bwMode="auto">
          <a:xfrm>
            <a:off x="3794125" y="2936875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y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38922" name="Text Box 8"/>
          <p:cNvSpPr txBox="1">
            <a:spLocks noChangeArrowheads="1"/>
          </p:cNvSpPr>
          <p:nvPr/>
        </p:nvSpPr>
        <p:spPr bwMode="auto">
          <a:xfrm>
            <a:off x="3408363" y="4365625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</a:t>
            </a:r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>
            <a:off x="4267200" y="4419600"/>
            <a:ext cx="2895600" cy="0"/>
          </a:xfrm>
          <a:prstGeom prst="line">
            <a:avLst/>
          </a:prstGeom>
          <a:noFill/>
          <a:ln w="28575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15084" name="Line 12"/>
          <p:cNvSpPr>
            <a:spLocks noChangeShapeType="1"/>
          </p:cNvSpPr>
          <p:nvPr/>
        </p:nvSpPr>
        <p:spPr bwMode="auto">
          <a:xfrm>
            <a:off x="6372225" y="3068638"/>
            <a:ext cx="0" cy="1371600"/>
          </a:xfrm>
          <a:prstGeom prst="line">
            <a:avLst/>
          </a:prstGeom>
          <a:noFill/>
          <a:ln w="28575">
            <a:solidFill>
              <a:srgbClr val="008000"/>
            </a:solidFill>
            <a:prstDash val="dash"/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15085" name="Line 13"/>
          <p:cNvSpPr>
            <a:spLocks noChangeShapeType="1"/>
          </p:cNvSpPr>
          <p:nvPr/>
        </p:nvSpPr>
        <p:spPr bwMode="auto">
          <a:xfrm>
            <a:off x="7162800" y="2667000"/>
            <a:ext cx="0" cy="1752600"/>
          </a:xfrm>
          <a:prstGeom prst="line">
            <a:avLst/>
          </a:prstGeom>
          <a:noFill/>
          <a:ln w="38100">
            <a:solidFill>
              <a:srgbClr val="660066"/>
            </a:solidFill>
            <a:prstDash val="dash"/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15086" name="Text Box 14"/>
          <p:cNvSpPr txBox="1">
            <a:spLocks noChangeArrowheads="1"/>
          </p:cNvSpPr>
          <p:nvPr/>
        </p:nvSpPr>
        <p:spPr bwMode="auto">
          <a:xfrm>
            <a:off x="611188" y="2070100"/>
            <a:ext cx="2665412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tx2"/>
                </a:solidFill>
                <a:latin typeface="+mn-lt"/>
              </a:rPr>
              <a:t>Regardless how far</a:t>
            </a:r>
            <a:r>
              <a:rPr lang="en-US" sz="2800" b="1" dirty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rgbClr val="0033CC"/>
                </a:solidFill>
                <a:latin typeface="Times New Roman" pitchFamily="18" charset="0"/>
              </a:rPr>
              <a:t>p</a:t>
            </a:r>
            <a:r>
              <a:rPr lang="en-US" sz="2800" b="1" dirty="0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en-US" sz="2800" dirty="0">
                <a:solidFill>
                  <a:schemeClr val="tx2"/>
                </a:solidFill>
                <a:latin typeface="+mn-lt"/>
              </a:rPr>
              <a:t>is away from </a:t>
            </a:r>
            <a:r>
              <a:rPr lang="en-US" sz="2800" dirty="0">
                <a:solidFill>
                  <a:schemeClr val="tx2"/>
                </a:solidFill>
                <a:latin typeface="+mn-lt"/>
                <a:sym typeface="Symbol" pitchFamily="18" charset="2"/>
              </a:rPr>
              <a:t></a:t>
            </a:r>
            <a:r>
              <a:rPr lang="en-US" sz="2800" dirty="0">
                <a:solidFill>
                  <a:schemeClr val="tx2"/>
                </a:solidFill>
                <a:latin typeface="+mn-lt"/>
              </a:rPr>
              <a:t>A, the size of the angle will never change.</a:t>
            </a:r>
            <a:r>
              <a:rPr lang="en-US" sz="2400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sp>
        <p:nvSpPr>
          <p:cNvPr id="515087" name="Text Box 15"/>
          <p:cNvSpPr txBox="1">
            <a:spLocks noChangeArrowheads="1"/>
          </p:cNvSpPr>
          <p:nvPr/>
        </p:nvSpPr>
        <p:spPr bwMode="auto">
          <a:xfrm>
            <a:off x="5410200" y="2743200"/>
            <a:ext cx="48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000099"/>
                </a:solidFill>
                <a:latin typeface="Times New Roman" pitchFamily="18" charset="0"/>
              </a:rPr>
              <a:t>p</a:t>
            </a:r>
            <a:r>
              <a:rPr lang="en-US" sz="2800" b="1" baseline="-25000">
                <a:solidFill>
                  <a:srgbClr val="000099"/>
                </a:solidFill>
                <a:latin typeface="Times New Roman" pitchFamily="18" charset="0"/>
              </a:rPr>
              <a:t>1</a:t>
            </a:r>
            <a:endParaRPr lang="en-US" sz="2800" b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15088" name="Text Box 16"/>
          <p:cNvSpPr txBox="1">
            <a:spLocks noChangeArrowheads="1"/>
          </p:cNvSpPr>
          <p:nvPr/>
        </p:nvSpPr>
        <p:spPr bwMode="auto">
          <a:xfrm>
            <a:off x="5943600" y="2362200"/>
            <a:ext cx="48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008000"/>
                </a:solidFill>
                <a:latin typeface="Times New Roman" pitchFamily="18" charset="0"/>
              </a:rPr>
              <a:t>p</a:t>
            </a:r>
            <a:r>
              <a:rPr lang="en-US" sz="2800" b="1" baseline="-25000">
                <a:solidFill>
                  <a:srgbClr val="008000"/>
                </a:solidFill>
                <a:latin typeface="Times New Roman" pitchFamily="18" charset="0"/>
              </a:rPr>
              <a:t>2</a:t>
            </a:r>
            <a:endParaRPr lang="en-US" sz="28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515089" name="Text Box 17"/>
          <p:cNvSpPr txBox="1">
            <a:spLocks noChangeArrowheads="1"/>
          </p:cNvSpPr>
          <p:nvPr/>
        </p:nvSpPr>
        <p:spPr bwMode="auto">
          <a:xfrm>
            <a:off x="6934200" y="1905000"/>
            <a:ext cx="48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660066"/>
                </a:solidFill>
                <a:latin typeface="Times New Roman" pitchFamily="18" charset="0"/>
              </a:rPr>
              <a:t>p</a:t>
            </a:r>
            <a:r>
              <a:rPr lang="en-US" sz="2800" b="1" baseline="-25000">
                <a:solidFill>
                  <a:srgbClr val="660066"/>
                </a:solidFill>
                <a:latin typeface="Times New Roman" pitchFamily="18" charset="0"/>
              </a:rPr>
              <a:t>3</a:t>
            </a:r>
            <a:endParaRPr lang="en-US" sz="2800" b="1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515090" name="Text Box 18"/>
          <p:cNvSpPr txBox="1">
            <a:spLocks noChangeArrowheads="1"/>
          </p:cNvSpPr>
          <p:nvPr/>
        </p:nvSpPr>
        <p:spPr bwMode="auto">
          <a:xfrm>
            <a:off x="1371600" y="5229225"/>
            <a:ext cx="7239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tx2"/>
                </a:solidFill>
                <a:latin typeface="+mn-lt"/>
              </a:rPr>
              <a:t>Therefore, the</a:t>
            </a:r>
            <a:r>
              <a:rPr lang="en-US" sz="2800" b="1" dirty="0">
                <a:solidFill>
                  <a:srgbClr val="FF3300"/>
                </a:solidFill>
                <a:latin typeface="+mn-lt"/>
              </a:rPr>
              <a:t> </a:t>
            </a:r>
            <a:r>
              <a:rPr lang="en-US" sz="2800" b="1" i="1" dirty="0">
                <a:solidFill>
                  <a:srgbClr val="000099"/>
                </a:solidFill>
                <a:latin typeface="+mn-lt"/>
              </a:rPr>
              <a:t>ratio</a:t>
            </a:r>
            <a:r>
              <a:rPr lang="en-US" sz="2800" b="1" dirty="0">
                <a:solidFill>
                  <a:srgbClr val="FF3300"/>
                </a:solidFill>
                <a:latin typeface="+mn-lt"/>
              </a:rPr>
              <a:t> </a:t>
            </a:r>
            <a:r>
              <a:rPr lang="en-US" sz="2800" dirty="0">
                <a:solidFill>
                  <a:schemeClr val="tx2"/>
                </a:solidFill>
                <a:latin typeface="+mn-lt"/>
              </a:rPr>
              <a:t>between the lengths of the sides will never change.</a:t>
            </a:r>
            <a:endParaRPr lang="en-US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8931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Determining the trigonometric ratios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792B0941-7FF6-449A-A83D-42377F5AF52D}" type="slidenum">
              <a:rPr lang="en-US" sz="1400" b="1">
                <a:latin typeface="Arial" pitchFamily="34" charset="0"/>
              </a:rPr>
              <a:pPr algn="ctr">
                <a:defRPr/>
              </a:pPr>
              <a:t>18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5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1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1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77" grpId="0" animBg="1"/>
      <p:bldP spid="515084" grpId="0" animBg="1"/>
      <p:bldP spid="515085" grpId="0" animBg="1"/>
      <p:bldP spid="515086" grpId="0" autoUpdateAnimBg="0"/>
      <p:bldP spid="515087" grpId="0" autoUpdateAnimBg="0"/>
      <p:bldP spid="515088" grpId="0" autoUpdateAnimBg="0"/>
      <p:bldP spid="515089" grpId="0" autoUpdateAnimBg="0"/>
      <p:bldP spid="51509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19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B3AE215B-5307-45AE-AE2A-FAD0C3360826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39940" name="Line 2"/>
          <p:cNvSpPr>
            <a:spLocks noChangeShapeType="1"/>
          </p:cNvSpPr>
          <p:nvPr/>
        </p:nvSpPr>
        <p:spPr bwMode="auto">
          <a:xfrm flipH="1">
            <a:off x="4191000" y="2428875"/>
            <a:ext cx="46038" cy="282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9941" name="Line 3"/>
          <p:cNvSpPr>
            <a:spLocks noChangeShapeType="1"/>
          </p:cNvSpPr>
          <p:nvPr/>
        </p:nvSpPr>
        <p:spPr bwMode="auto">
          <a:xfrm>
            <a:off x="3200400" y="4419600"/>
            <a:ext cx="541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9942" name="Line 4"/>
          <p:cNvSpPr>
            <a:spLocks noChangeShapeType="1"/>
          </p:cNvSpPr>
          <p:nvPr/>
        </p:nvSpPr>
        <p:spPr bwMode="auto">
          <a:xfrm flipV="1">
            <a:off x="4191000" y="3071813"/>
            <a:ext cx="2166938" cy="13477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9943" name="Text Box 6"/>
          <p:cNvSpPr txBox="1">
            <a:spLocks noChangeArrowheads="1"/>
          </p:cNvSpPr>
          <p:nvPr/>
        </p:nvSpPr>
        <p:spPr bwMode="auto">
          <a:xfrm>
            <a:off x="8229600" y="4572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x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39944" name="Text Box 7"/>
          <p:cNvSpPr txBox="1">
            <a:spLocks noChangeArrowheads="1"/>
          </p:cNvSpPr>
          <p:nvPr/>
        </p:nvSpPr>
        <p:spPr bwMode="auto">
          <a:xfrm>
            <a:off x="3967163" y="2143125"/>
            <a:ext cx="319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y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4643438" y="3905250"/>
            <a:ext cx="461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l-GR" sz="2800" b="1" i="1">
                <a:solidFill>
                  <a:srgbClr val="000099"/>
                </a:solidFill>
                <a:latin typeface="Times New Roman" pitchFamily="18" charset="0"/>
              </a:rPr>
              <a:t>θ</a:t>
            </a:r>
            <a:endParaRPr lang="en-US" sz="28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4267200" y="4419600"/>
            <a:ext cx="2105025" cy="17463"/>
          </a:xfrm>
          <a:prstGeom prst="line">
            <a:avLst/>
          </a:prstGeom>
          <a:noFill/>
          <a:ln w="38100">
            <a:solidFill>
              <a:srgbClr val="660066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>
            <a:off x="6372225" y="3068638"/>
            <a:ext cx="0" cy="1371600"/>
          </a:xfrm>
          <a:prstGeom prst="line">
            <a:avLst/>
          </a:prstGeom>
          <a:noFill/>
          <a:ln w="38100">
            <a:solidFill>
              <a:srgbClr val="000099"/>
            </a:solidFill>
            <a:prstDash val="dash"/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18157" name="Text Box 13"/>
          <p:cNvSpPr txBox="1">
            <a:spLocks noChangeArrowheads="1"/>
          </p:cNvSpPr>
          <p:nvPr/>
        </p:nvSpPr>
        <p:spPr bwMode="auto">
          <a:xfrm>
            <a:off x="971550" y="2060575"/>
            <a:ext cx="26654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800" dirty="0">
                <a:solidFill>
                  <a:schemeClr val="tx2"/>
                </a:solidFill>
                <a:latin typeface="+mn-lt"/>
              </a:rPr>
              <a:t>We label the right triangle as:</a:t>
            </a:r>
            <a:r>
              <a:rPr lang="en-US" sz="2400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sp>
        <p:nvSpPr>
          <p:cNvPr id="518159" name="Text Box 15"/>
          <p:cNvSpPr txBox="1">
            <a:spLocks noChangeArrowheads="1"/>
          </p:cNvSpPr>
          <p:nvPr/>
        </p:nvSpPr>
        <p:spPr bwMode="auto">
          <a:xfrm>
            <a:off x="6443663" y="3429000"/>
            <a:ext cx="341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000099"/>
                </a:solidFill>
                <a:latin typeface="Times New Roman" pitchFamily="18" charset="0"/>
              </a:rPr>
              <a:t>y</a:t>
            </a:r>
            <a:endParaRPr lang="en-US" sz="2800" b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18161" name="Text Box 17"/>
          <p:cNvSpPr txBox="1">
            <a:spLocks noChangeArrowheads="1"/>
          </p:cNvSpPr>
          <p:nvPr/>
        </p:nvSpPr>
        <p:spPr bwMode="auto">
          <a:xfrm>
            <a:off x="1371600" y="5229225"/>
            <a:ext cx="723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800" dirty="0">
                <a:solidFill>
                  <a:schemeClr val="tx2"/>
                </a:solidFill>
                <a:latin typeface="+mn-lt"/>
              </a:rPr>
              <a:t>The trigonometric ratios are defined as follows:</a:t>
            </a:r>
            <a:endParaRPr lang="en-US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18163" name="Text Box 19"/>
          <p:cNvSpPr txBox="1">
            <a:spLocks noChangeArrowheads="1"/>
          </p:cNvSpPr>
          <p:nvPr/>
        </p:nvSpPr>
        <p:spPr bwMode="auto">
          <a:xfrm>
            <a:off x="5364163" y="44370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660066"/>
                </a:solidFill>
                <a:latin typeface="Times New Roman" pitchFamily="18" charset="0"/>
              </a:rPr>
              <a:t>x</a:t>
            </a:r>
            <a:endParaRPr lang="en-US" sz="2800" b="1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518164" name="Text Box 20"/>
          <p:cNvSpPr txBox="1">
            <a:spLocks noChangeArrowheads="1"/>
          </p:cNvSpPr>
          <p:nvPr/>
        </p:nvSpPr>
        <p:spPr bwMode="auto">
          <a:xfrm>
            <a:off x="5076825" y="3213100"/>
            <a:ext cx="322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FF0000"/>
                </a:solidFill>
                <a:latin typeface="Times New Roman" pitchFamily="18" charset="0"/>
              </a:rPr>
              <a:t>r</a:t>
            </a:r>
            <a:endParaRPr lang="en-US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8165" name="AutoShape 21"/>
          <p:cNvSpPr>
            <a:spLocks noChangeArrowheads="1"/>
          </p:cNvSpPr>
          <p:nvPr/>
        </p:nvSpPr>
        <p:spPr bwMode="auto">
          <a:xfrm>
            <a:off x="4572000" y="5734050"/>
            <a:ext cx="1439863" cy="287338"/>
          </a:xfrm>
          <a:prstGeom prst="rightArrow">
            <a:avLst>
              <a:gd name="adj1" fmla="val 50000"/>
              <a:gd name="adj2" fmla="val 125276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18166" name="Text Box 22"/>
          <p:cNvSpPr txBox="1">
            <a:spLocks noChangeArrowheads="1"/>
          </p:cNvSpPr>
          <p:nvPr/>
        </p:nvSpPr>
        <p:spPr bwMode="auto">
          <a:xfrm>
            <a:off x="5219700" y="2549525"/>
            <a:ext cx="139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b="1" i="1">
                <a:solidFill>
                  <a:srgbClr val="000099"/>
                </a:solidFill>
                <a:latin typeface="Times New Roman" pitchFamily="18" charset="0"/>
              </a:rPr>
              <a:t>P</a:t>
            </a:r>
            <a:r>
              <a:rPr lang="en-US" sz="2800" b="1" baseline="-2500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(</a:t>
            </a:r>
            <a:r>
              <a:rPr lang="en-US" sz="2800" b="1" i="1">
                <a:solidFill>
                  <a:srgbClr val="000099"/>
                </a:solidFill>
                <a:latin typeface="Times New Roman" pitchFamily="18" charset="0"/>
              </a:rPr>
              <a:t>x</a:t>
            </a:r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en-US" sz="2800" b="1" i="1">
                <a:solidFill>
                  <a:srgbClr val="000099"/>
                </a:solidFill>
                <a:latin typeface="Times New Roman" pitchFamily="18" charset="0"/>
              </a:rPr>
              <a:t>y</a:t>
            </a:r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072188" y="4214813"/>
            <a:ext cx="285750" cy="2143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CA"/>
          </a:p>
        </p:txBody>
      </p:sp>
      <p:sp>
        <p:nvSpPr>
          <p:cNvPr id="39956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Determining the trigonometric ratios</a:t>
            </a:r>
          </a:p>
        </p:txBody>
      </p:sp>
      <p:sp>
        <p:nvSpPr>
          <p:cNvPr id="22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E98E2EAA-4DD9-46F2-BA21-E8665DE2BEFE}" type="slidenum">
              <a:rPr lang="en-US" sz="1400" b="1">
                <a:latin typeface="Arial" pitchFamily="34" charset="0"/>
              </a:rPr>
              <a:pPr algn="ctr">
                <a:defRPr/>
              </a:pPr>
              <a:t>19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1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1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1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500"/>
                                        <p:tgtEl>
                                          <p:spTgt spid="51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7" grpId="0" autoUpdateAnimBg="0"/>
      <p:bldP spid="518159" grpId="0" autoUpdateAnimBg="0"/>
      <p:bldP spid="518161" grpId="0" autoUpdateAnimBg="0"/>
      <p:bldP spid="518163" grpId="0" autoUpdateAnimBg="0"/>
      <p:bldP spid="518164" grpId="0" autoUpdateAnimBg="0"/>
      <p:bldP spid="518165" grpId="0" animBg="1"/>
      <p:bldP spid="51816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Learning Outcomes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726363" cy="4114800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At the end of this chapter the student will: </a:t>
            </a:r>
          </a:p>
          <a:p>
            <a:pPr marL="742950" lvl="1" indent="-285750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identify &amp; define types of angles,</a:t>
            </a:r>
          </a:p>
          <a:p>
            <a:pPr marL="742950" lvl="1" indent="-285750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define the trigonometric functions,</a:t>
            </a:r>
          </a:p>
          <a:p>
            <a:pPr marL="742950" lvl="1" indent="-285750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determine inverse trigonometric functions for angles,</a:t>
            </a:r>
          </a:p>
          <a:p>
            <a:pPr marL="742950" lvl="1" indent="-285750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determine trigonometric ratios from a given angle,</a:t>
            </a:r>
          </a:p>
          <a:p>
            <a:pPr marL="742950" lvl="1" indent="-285750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solve applications related to right-angled trigonometry.</a:t>
            </a:r>
          </a:p>
        </p:txBody>
      </p:sp>
      <p:sp>
        <p:nvSpPr>
          <p:cNvPr id="26628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3875" y="6286500"/>
            <a:ext cx="533400" cy="2444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4-</a:t>
            </a:r>
            <a:fld id="{DCA124DE-BA95-4CDD-8B5C-106071EE7E8B}" type="slidenum">
              <a:rPr lang="en-US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en-US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 bldLvl="5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The trigonometric functions</a:t>
            </a:r>
          </a:p>
        </p:txBody>
      </p:sp>
      <p:graphicFrame>
        <p:nvGraphicFramePr>
          <p:cNvPr id="49152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11413" y="1844675"/>
          <a:ext cx="1368425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4" imgW="596880" imgH="393480" progId="Equation.3">
                  <p:embed/>
                </p:oleObj>
              </mc:Choice>
              <mc:Fallback>
                <p:oleObj name="Equation" r:id="rId4" imgW="5968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844675"/>
                        <a:ext cx="1368425" cy="903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26" name="Object 6"/>
          <p:cNvGraphicFramePr>
            <a:graphicFrameLocks noGrp="1" noChangeAspect="1"/>
          </p:cNvGraphicFramePr>
          <p:nvPr>
            <p:ph sz="quarter" idx="10"/>
          </p:nvPr>
        </p:nvGraphicFramePr>
        <p:xfrm>
          <a:off x="2916238" y="3141663"/>
          <a:ext cx="12954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6" imgW="609480" imgH="393480" progId="Equation.3">
                  <p:embed/>
                </p:oleObj>
              </mc:Choice>
              <mc:Fallback>
                <p:oleObj name="Equation" r:id="rId6" imgW="60948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3141663"/>
                        <a:ext cx="1295400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9DFAF697-2100-473D-A6A2-E495A76F02EC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graphicFrame>
        <p:nvGraphicFramePr>
          <p:cNvPr id="491528" name="Object 8"/>
          <p:cNvGraphicFramePr>
            <a:graphicFrameLocks noChangeAspect="1"/>
          </p:cNvGraphicFramePr>
          <p:nvPr/>
        </p:nvGraphicFramePr>
        <p:xfrm>
          <a:off x="3132138" y="4437063"/>
          <a:ext cx="12954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8" imgW="609480" imgH="393480" progId="Equation.3">
                  <p:embed/>
                </p:oleObj>
              </mc:Choice>
              <mc:Fallback>
                <p:oleObj name="Equation" r:id="rId8" imgW="60948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437063"/>
                        <a:ext cx="1295400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29" name="Rectangle 9"/>
          <p:cNvSpPr>
            <a:spLocks noChangeArrowheads="1"/>
          </p:cNvSpPr>
          <p:nvPr/>
        </p:nvSpPr>
        <p:spPr bwMode="auto">
          <a:xfrm>
            <a:off x="4418013" y="1916113"/>
            <a:ext cx="37544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>
                <a:latin typeface="+mn-lt"/>
              </a:rPr>
              <a:t>Cosecant of </a:t>
            </a:r>
            <a:r>
              <a:rPr lang="en-US" sz="3000">
                <a:latin typeface="+mn-lt"/>
                <a:sym typeface="Symbol" pitchFamily="18" charset="2"/>
              </a:rPr>
              <a:t>:</a:t>
            </a:r>
          </a:p>
        </p:txBody>
      </p:sp>
      <p:graphicFrame>
        <p:nvGraphicFramePr>
          <p:cNvPr id="491530" name="Object 10"/>
          <p:cNvGraphicFramePr>
            <a:graphicFrameLocks noChangeAspect="1"/>
          </p:cNvGraphicFramePr>
          <p:nvPr/>
        </p:nvGraphicFramePr>
        <p:xfrm>
          <a:off x="7278688" y="1744663"/>
          <a:ext cx="1397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10" imgW="609480" imgH="419040" progId="Equation.3">
                  <p:embed/>
                </p:oleObj>
              </mc:Choice>
              <mc:Fallback>
                <p:oleObj name="Equation" r:id="rId10" imgW="609480" imgH="419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8688" y="1744663"/>
                        <a:ext cx="1397000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31" name="Object 11"/>
          <p:cNvGraphicFramePr>
            <a:graphicFrameLocks noChangeAspect="1"/>
          </p:cNvGraphicFramePr>
          <p:nvPr/>
        </p:nvGraphicFramePr>
        <p:xfrm>
          <a:off x="7164388" y="3141663"/>
          <a:ext cx="1368425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2" imgW="596880" imgH="393480" progId="Equation.3">
                  <p:embed/>
                </p:oleObj>
              </mc:Choice>
              <mc:Fallback>
                <p:oleObj name="Equation" r:id="rId12" imgW="5968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3141663"/>
                        <a:ext cx="1368425" cy="903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32" name="Object 12"/>
          <p:cNvGraphicFramePr>
            <a:graphicFrameLocks noChangeAspect="1"/>
          </p:cNvGraphicFramePr>
          <p:nvPr/>
        </p:nvGraphicFramePr>
        <p:xfrm>
          <a:off x="7567613" y="4411663"/>
          <a:ext cx="1397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14" imgW="609480" imgH="419040" progId="Equation.3">
                  <p:embed/>
                </p:oleObj>
              </mc:Choice>
              <mc:Fallback>
                <p:oleObj name="Equation" r:id="rId14" imgW="609480" imgH="419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7613" y="4411663"/>
                        <a:ext cx="1397000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33" name="Rectangle 13"/>
          <p:cNvSpPr>
            <a:spLocks noChangeArrowheads="1"/>
          </p:cNvSpPr>
          <p:nvPr/>
        </p:nvSpPr>
        <p:spPr bwMode="auto">
          <a:xfrm>
            <a:off x="247650" y="3344863"/>
            <a:ext cx="3754438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Cosine of </a:t>
            </a:r>
            <a:r>
              <a:rPr lang="en-US" sz="3000" dirty="0">
                <a:latin typeface="+mn-lt"/>
                <a:sym typeface="Symbol" pitchFamily="18" charset="2"/>
              </a:rPr>
              <a:t>:</a:t>
            </a:r>
          </a:p>
        </p:txBody>
      </p:sp>
      <p:sp>
        <p:nvSpPr>
          <p:cNvPr id="491534" name="Rectangle 14"/>
          <p:cNvSpPr>
            <a:spLocks noChangeArrowheads="1"/>
          </p:cNvSpPr>
          <p:nvPr/>
        </p:nvSpPr>
        <p:spPr bwMode="auto">
          <a:xfrm>
            <a:off x="357188" y="4581525"/>
            <a:ext cx="3754437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Tangent of </a:t>
            </a:r>
            <a:r>
              <a:rPr lang="en-US" sz="3000" dirty="0">
                <a:latin typeface="+mn-lt"/>
                <a:sym typeface="Symbol" pitchFamily="18" charset="2"/>
              </a:rPr>
              <a:t>:</a:t>
            </a:r>
          </a:p>
        </p:txBody>
      </p:sp>
      <p:sp>
        <p:nvSpPr>
          <p:cNvPr id="491535" name="Rectangle 15"/>
          <p:cNvSpPr>
            <a:spLocks noChangeArrowheads="1"/>
          </p:cNvSpPr>
          <p:nvPr/>
        </p:nvSpPr>
        <p:spPr bwMode="auto">
          <a:xfrm>
            <a:off x="4572000" y="3284538"/>
            <a:ext cx="37544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>
                <a:latin typeface="+mn-lt"/>
              </a:rPr>
              <a:t>Secant of </a:t>
            </a:r>
            <a:r>
              <a:rPr lang="en-US" sz="3000">
                <a:latin typeface="+mn-lt"/>
                <a:sym typeface="Symbol" pitchFamily="18" charset="2"/>
              </a:rPr>
              <a:t>:</a:t>
            </a:r>
          </a:p>
        </p:txBody>
      </p:sp>
      <p:sp>
        <p:nvSpPr>
          <p:cNvPr id="491536" name="Rectangle 16"/>
          <p:cNvSpPr>
            <a:spLocks noChangeArrowheads="1"/>
          </p:cNvSpPr>
          <p:nvPr/>
        </p:nvSpPr>
        <p:spPr bwMode="auto">
          <a:xfrm>
            <a:off x="4562475" y="4579938"/>
            <a:ext cx="37544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>
                <a:latin typeface="+mn-lt"/>
              </a:rPr>
              <a:t>Cotangent of </a:t>
            </a:r>
            <a:r>
              <a:rPr lang="en-US" sz="3000">
                <a:latin typeface="+mn-lt"/>
                <a:sym typeface="Symbol" pitchFamily="18" charset="2"/>
              </a:rPr>
              <a:t>:</a:t>
            </a:r>
          </a:p>
        </p:txBody>
      </p:sp>
      <p:sp>
        <p:nvSpPr>
          <p:cNvPr id="5137" name="Text Box 18"/>
          <p:cNvSpPr txBox="1">
            <a:spLocks noChangeArrowheads="1"/>
          </p:cNvSpPr>
          <p:nvPr/>
        </p:nvSpPr>
        <p:spPr bwMode="auto">
          <a:xfrm>
            <a:off x="2214563" y="5429250"/>
            <a:ext cx="4537075" cy="523875"/>
          </a:xfrm>
          <a:prstGeom prst="rect">
            <a:avLst/>
          </a:prstGeom>
          <a:solidFill>
            <a:srgbClr val="FFFF66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800" dirty="0">
                <a:latin typeface="+mn-lt"/>
              </a:rPr>
              <a:t>Given a point </a:t>
            </a:r>
            <a:r>
              <a:rPr lang="en-US" sz="2800" b="1" i="1" dirty="0">
                <a:latin typeface="+mn-lt"/>
              </a:rPr>
              <a:t>P</a:t>
            </a:r>
            <a:r>
              <a:rPr lang="en-US" sz="2800" dirty="0">
                <a:latin typeface="+mn-lt"/>
              </a:rPr>
              <a:t>(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dirty="0">
                <a:latin typeface="+mn-lt"/>
              </a:rPr>
              <a:t>,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dirty="0">
                <a:latin typeface="+mn-lt"/>
              </a:rPr>
              <a:t>)</a:t>
            </a: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357188" y="2000250"/>
            <a:ext cx="3754437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Sine of </a:t>
            </a:r>
            <a:r>
              <a:rPr lang="en-US" sz="3000" dirty="0">
                <a:latin typeface="+mn-lt"/>
                <a:sym typeface="Symbol" pitchFamily="18" charset="2"/>
              </a:rPr>
              <a:t>:</a:t>
            </a:r>
          </a:p>
        </p:txBody>
      </p:sp>
      <p:sp>
        <p:nvSpPr>
          <p:cNvPr id="1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5C841B46-C25E-49FA-BD82-D18AC797D013}" type="slidenum">
              <a:rPr lang="en-US" sz="1400" b="1">
                <a:latin typeface="Arial" pitchFamily="34" charset="0"/>
              </a:rPr>
              <a:pPr algn="ctr">
                <a:defRPr/>
              </a:pPr>
              <a:t>20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9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9" grpId="0" build="p" bldLvl="5"/>
      <p:bldP spid="491533" grpId="0" build="p" bldLvl="5"/>
      <p:bldP spid="491534" grpId="0" build="p" bldLvl="5"/>
      <p:bldP spid="491535" grpId="0" build="p" bldLvl="5"/>
      <p:bldP spid="491536" grpId="0" build="p" bldLvl="5"/>
      <p:bldP spid="19" grpId="0" build="p" bldLvl="5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96838"/>
            <a:ext cx="7712075" cy="1412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Evaluating the trigonometric functions</a:t>
            </a:r>
          </a:p>
        </p:txBody>
      </p:sp>
      <p:sp>
        <p:nvSpPr>
          <p:cNvPr id="521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The values of a trigonometric function are dependent on: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The ratios of the sides 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The Pythagorean Theorem</a:t>
            </a:r>
          </a:p>
        </p:txBody>
      </p:sp>
      <p:sp>
        <p:nvSpPr>
          <p:cNvPr id="2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614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9734B115-1B00-43D2-86D4-0E3B40E6114B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476375" y="4598988"/>
          <a:ext cx="266382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4" imgW="774360" imgH="241200" progId="Equation.3">
                  <p:embed/>
                </p:oleObj>
              </mc:Choice>
              <mc:Fallback>
                <p:oleObj name="Equation" r:id="rId4" imgW="774360" imgH="241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4598988"/>
                        <a:ext cx="2663825" cy="83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211638" y="4797425"/>
            <a:ext cx="936625" cy="431800"/>
          </a:xfrm>
          <a:prstGeom prst="rightArrow">
            <a:avLst>
              <a:gd name="adj1" fmla="val 50000"/>
              <a:gd name="adj2" fmla="val 54228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graphicFrame>
        <p:nvGraphicFramePr>
          <p:cNvPr id="521221" name="Object 3"/>
          <p:cNvGraphicFramePr>
            <a:graphicFrameLocks noChangeAspect="1"/>
          </p:cNvGraphicFramePr>
          <p:nvPr/>
        </p:nvGraphicFramePr>
        <p:xfrm>
          <a:off x="5248275" y="4500563"/>
          <a:ext cx="260667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6" imgW="901440" imgH="279360" progId="Equation.3">
                  <p:embed/>
                </p:oleObj>
              </mc:Choice>
              <mc:Fallback>
                <p:oleObj name="Equation" r:id="rId6" imgW="90144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8275" y="4500563"/>
                        <a:ext cx="2606675" cy="808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5581ADB7-DB1A-4768-B590-C444B248F607}" type="slidenum">
              <a:rPr lang="en-US" sz="1400" b="1">
                <a:latin typeface="Arial" pitchFamily="34" charset="0"/>
              </a:rPr>
              <a:pPr algn="ctr">
                <a:defRPr/>
              </a:pPr>
              <a:t>21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1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1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1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1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1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1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2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19" grpId="0" build="p" bldLvl="5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Example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Find the values of the trigonometric functions of the angle whose terminal side passes through </a:t>
            </a:r>
            <a:r>
              <a:rPr lang="en-US" sz="2800" b="1" smtClean="0">
                <a:latin typeface="Times New Roman" pitchFamily="18" charset="0"/>
              </a:rPr>
              <a:t>(8.5, 3.2)</a:t>
            </a:r>
            <a:r>
              <a:rPr lang="en-US" sz="2800" smtClean="0">
                <a:latin typeface="Times New Roman" pitchFamily="18" charset="0"/>
              </a:rPr>
              <a:t>.</a:t>
            </a:r>
          </a:p>
        </p:txBody>
      </p:sp>
      <p:sp>
        <p:nvSpPr>
          <p:cNvPr id="40964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867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886947E4-9A2B-4E36-B583-65FADABE446D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40966" name="Text Box 13"/>
          <p:cNvSpPr txBox="1">
            <a:spLocks noChangeArrowheads="1"/>
          </p:cNvSpPr>
          <p:nvPr/>
        </p:nvSpPr>
        <p:spPr bwMode="auto">
          <a:xfrm>
            <a:off x="1692275" y="5300663"/>
            <a:ext cx="647700" cy="2301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8.5</a:t>
            </a:r>
          </a:p>
        </p:txBody>
      </p:sp>
      <p:sp>
        <p:nvSpPr>
          <p:cNvPr id="40967" name="Line 6"/>
          <p:cNvSpPr>
            <a:spLocks noChangeShapeType="1"/>
          </p:cNvSpPr>
          <p:nvPr/>
        </p:nvSpPr>
        <p:spPr bwMode="auto">
          <a:xfrm flipV="1">
            <a:off x="827088" y="3573463"/>
            <a:ext cx="0" cy="2016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40968" name="Line 7"/>
          <p:cNvSpPr>
            <a:spLocks noChangeShapeType="1"/>
          </p:cNvSpPr>
          <p:nvPr/>
        </p:nvSpPr>
        <p:spPr bwMode="auto">
          <a:xfrm>
            <a:off x="684213" y="5300663"/>
            <a:ext cx="25923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523272" name="Text Box 8"/>
          <p:cNvSpPr txBox="1">
            <a:spLocks noChangeArrowheads="1"/>
          </p:cNvSpPr>
          <p:nvPr/>
        </p:nvSpPr>
        <p:spPr bwMode="auto">
          <a:xfrm>
            <a:off x="3635375" y="3573463"/>
            <a:ext cx="5113338" cy="23764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sin A = 3.2/9.08 = 0.352	</a:t>
            </a:r>
          </a:p>
          <a:p>
            <a:pPr eaLnBrk="0" hangingPunct="0"/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csc A = 1/0.352 = 2.838</a:t>
            </a:r>
          </a:p>
          <a:p>
            <a:pPr eaLnBrk="0" hangingPunct="0"/>
            <a:r>
              <a:rPr lang="en-US" sz="2800" b="1">
                <a:solidFill>
                  <a:srgbClr val="008000"/>
                </a:solidFill>
                <a:latin typeface="Times New Roman" pitchFamily="18" charset="0"/>
              </a:rPr>
              <a:t>cos A = 8.5/9.08 = 0.936	</a:t>
            </a:r>
          </a:p>
          <a:p>
            <a:pPr eaLnBrk="0" hangingPunct="0"/>
            <a:r>
              <a:rPr lang="en-US" sz="2800" b="1">
                <a:solidFill>
                  <a:srgbClr val="008000"/>
                </a:solidFill>
                <a:latin typeface="Times New Roman" pitchFamily="18" charset="0"/>
              </a:rPr>
              <a:t>sec A = 1/0.936 = 1.068</a:t>
            </a:r>
          </a:p>
          <a:p>
            <a:pPr eaLnBrk="0" hangingPunct="0"/>
            <a:r>
              <a:rPr lang="en-US" sz="2800" b="1">
                <a:solidFill>
                  <a:srgbClr val="660066"/>
                </a:solidFill>
                <a:latin typeface="Times New Roman" pitchFamily="18" charset="0"/>
              </a:rPr>
              <a:t>tan A = 3.2/8.5 = 0.376	</a:t>
            </a:r>
          </a:p>
          <a:p>
            <a:pPr eaLnBrk="0" hangingPunct="0"/>
            <a:r>
              <a:rPr lang="en-US" sz="2800" b="1">
                <a:solidFill>
                  <a:srgbClr val="660066"/>
                </a:solidFill>
                <a:latin typeface="Times New Roman" pitchFamily="18" charset="0"/>
              </a:rPr>
              <a:t>cot A = 1/0.376 = 2.656</a:t>
            </a:r>
          </a:p>
          <a:p>
            <a:pPr eaLnBrk="0" hangingPunct="0"/>
            <a:endParaRPr lang="en-US" sz="2800" b="1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40970" name="Line 9"/>
          <p:cNvSpPr>
            <a:spLocks noChangeShapeType="1"/>
          </p:cNvSpPr>
          <p:nvPr/>
        </p:nvSpPr>
        <p:spPr bwMode="auto">
          <a:xfrm flipV="1">
            <a:off x="827088" y="4652963"/>
            <a:ext cx="2089150" cy="6477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2801938" y="5184775"/>
            <a:ext cx="114300" cy="115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CA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916238" y="4797425"/>
            <a:ext cx="647700" cy="2301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400" b="1">
                <a:solidFill>
                  <a:srgbClr val="000099"/>
                </a:solidFill>
                <a:latin typeface="Times New Roman" pitchFamily="18" charset="0"/>
              </a:rPr>
              <a:t>3.2</a:t>
            </a:r>
          </a:p>
        </p:txBody>
      </p:sp>
      <p:sp>
        <p:nvSpPr>
          <p:cNvPr id="40973" name="Line 10"/>
          <p:cNvSpPr>
            <a:spLocks noChangeShapeType="1"/>
          </p:cNvSpPr>
          <p:nvPr/>
        </p:nvSpPr>
        <p:spPr bwMode="auto">
          <a:xfrm>
            <a:off x="2916238" y="4652963"/>
            <a:ext cx="0" cy="647700"/>
          </a:xfrm>
          <a:prstGeom prst="line">
            <a:avLst/>
          </a:prstGeom>
          <a:noFill/>
          <a:ln w="9525">
            <a:solidFill>
              <a:srgbClr val="000099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23278" name="Text Box 14"/>
          <p:cNvSpPr txBox="1">
            <a:spLocks noChangeArrowheads="1"/>
          </p:cNvSpPr>
          <p:nvPr/>
        </p:nvSpPr>
        <p:spPr bwMode="auto">
          <a:xfrm rot="-1135478">
            <a:off x="1619250" y="4567238"/>
            <a:ext cx="647700" cy="2301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9.8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143875" y="57864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8DA67C01-C619-4169-AB25-14F65AC0B4CD}" type="slidenum">
              <a:rPr lang="en-US" sz="1400" b="1">
                <a:latin typeface="Arial" pitchFamily="34" charset="0"/>
              </a:rPr>
              <a:pPr algn="ctr">
                <a:defRPr/>
              </a:pPr>
              <a:t>22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3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2" grpId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96838"/>
            <a:ext cx="7640637" cy="1412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Ch. 4.3: Values of the Trigonometric Functions</a:t>
            </a:r>
          </a:p>
        </p:txBody>
      </p:sp>
      <p:sp>
        <p:nvSpPr>
          <p:cNvPr id="522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If given a point on the plane, we can determine the trigonometric ratios of the angle made by the terminal side defined by that same point.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There are some angles whose trigonometric values you should be familiar with.</a:t>
            </a:r>
          </a:p>
        </p:txBody>
      </p:sp>
      <p:sp>
        <p:nvSpPr>
          <p:cNvPr id="41988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969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BEB0A738-C380-4741-85DD-426D4102F5F4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4A1E2BF6-04A7-4F37-A9DF-71CCD77D027F}" type="slidenum">
              <a:rPr lang="en-US" sz="1400" b="1">
                <a:latin typeface="Arial" pitchFamily="34" charset="0"/>
              </a:rPr>
              <a:pPr algn="ctr">
                <a:defRPr/>
              </a:pPr>
              <a:t>23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43" grpId="0" build="p" bldLvl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96838"/>
            <a:ext cx="7712075" cy="1412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Values of the trigonometric functions</a:t>
            </a:r>
          </a:p>
        </p:txBody>
      </p:sp>
      <p:sp>
        <p:nvSpPr>
          <p:cNvPr id="539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844675"/>
            <a:ext cx="7673975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Using our understanding of the </a:t>
            </a:r>
            <a:r>
              <a:rPr lang="en-US" sz="3000" smtClean="0">
                <a:solidFill>
                  <a:srgbClr val="000099"/>
                </a:solidFill>
                <a:latin typeface="Times New Roman" pitchFamily="18" charset="0"/>
              </a:rPr>
              <a:t>30</a:t>
            </a:r>
            <a:r>
              <a:rPr lang="en-US" sz="3000" smtClean="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˚-60˚-90˚</a:t>
            </a:r>
            <a:r>
              <a:rPr lang="en-US" sz="3000" smtClean="0">
                <a:latin typeface="Tw Cen MT" pitchFamily="34" charset="0"/>
                <a:cs typeface="Arial" charset="0"/>
              </a:rPr>
              <a:t> triangle and the </a:t>
            </a:r>
            <a:r>
              <a:rPr lang="en-US" sz="3000" smtClean="0">
                <a:solidFill>
                  <a:srgbClr val="7030A0"/>
                </a:solidFill>
                <a:latin typeface="Times New Roman" pitchFamily="18" charset="0"/>
                <a:cs typeface="Arial" charset="0"/>
              </a:rPr>
              <a:t>45˚-45˚-90˚</a:t>
            </a:r>
            <a:r>
              <a:rPr lang="en-US" sz="3000" smtClean="0">
                <a:solidFill>
                  <a:srgbClr val="7030A0"/>
                </a:solidFill>
                <a:latin typeface="Tw Cen MT" pitchFamily="34" charset="0"/>
                <a:cs typeface="Arial" charset="0"/>
              </a:rPr>
              <a:t> </a:t>
            </a:r>
            <a:r>
              <a:rPr lang="en-US" sz="3000" smtClean="0">
                <a:latin typeface="Tw Cen MT" pitchFamily="34" charset="0"/>
                <a:cs typeface="Arial" charset="0"/>
              </a:rPr>
              <a:t>triangle, </a:t>
            </a:r>
            <a:r>
              <a:rPr lang="en-US" sz="3000" smtClean="0">
                <a:latin typeface="Tw Cen MT" pitchFamily="34" charset="0"/>
              </a:rPr>
              <a:t>trigonometric ratios can be readily determined.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Scale drawings of these triangles are used to calculate these ratios.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It is helpful to be familiar with these values as they commonly occur.</a:t>
            </a:r>
          </a:p>
        </p:txBody>
      </p:sp>
      <p:sp>
        <p:nvSpPr>
          <p:cNvPr id="43012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07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9D7A98CF-C846-43E5-B14B-F21EF73D7B84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8766044A-CA4A-46E3-9E68-A0D38F9F70E1}" type="slidenum">
              <a:rPr lang="en-US" sz="1400" b="1">
                <a:latin typeface="Arial" pitchFamily="34" charset="0"/>
              </a:rPr>
              <a:pPr algn="ctr">
                <a:defRPr/>
              </a:pPr>
              <a:t>24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9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9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9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9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9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9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1" grpId="0" build="p" bldLvl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96838"/>
            <a:ext cx="7569200" cy="1412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Values of the trigonometric functions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2420938"/>
            <a:ext cx="7450137" cy="6477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The </a:t>
            </a:r>
            <a:r>
              <a:rPr lang="en-US" sz="3000" smtClean="0">
                <a:solidFill>
                  <a:srgbClr val="000099"/>
                </a:solidFill>
                <a:latin typeface="Times New Roman" pitchFamily="18" charset="0"/>
              </a:rPr>
              <a:t>30</a:t>
            </a:r>
            <a:r>
              <a:rPr lang="en-US" sz="3000" smtClean="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˚-60˚-90˚</a:t>
            </a:r>
            <a:r>
              <a:rPr lang="en-US" sz="3000" smtClean="0">
                <a:latin typeface="Tw Cen MT" pitchFamily="34" charset="0"/>
                <a:cs typeface="Arial" charset="0"/>
              </a:rPr>
              <a:t> triangle:</a:t>
            </a:r>
          </a:p>
        </p:txBody>
      </p:sp>
      <p:sp>
        <p:nvSpPr>
          <p:cNvPr id="44036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174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38DBB63E-2140-40E0-9622-9E262E0292DA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  <p:sp>
        <p:nvSpPr>
          <p:cNvPr id="39942" name="Rectangle 4"/>
          <p:cNvSpPr>
            <a:spLocks noChangeArrowheads="1"/>
          </p:cNvSpPr>
          <p:nvPr/>
        </p:nvSpPr>
        <p:spPr bwMode="auto">
          <a:xfrm>
            <a:off x="684213" y="4364038"/>
            <a:ext cx="7450137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The</a:t>
            </a:r>
            <a:r>
              <a:rPr lang="en-US" sz="3000" dirty="0">
                <a:latin typeface="Arial" pitchFamily="34" charset="0"/>
              </a:rPr>
              <a:t> </a:t>
            </a:r>
            <a:r>
              <a:rPr lang="en-US" sz="3000" dirty="0">
                <a:solidFill>
                  <a:srgbClr val="660066"/>
                </a:solidFill>
                <a:latin typeface="Times New Roman" pitchFamily="18" charset="0"/>
                <a:cs typeface="Arial" pitchFamily="34" charset="0"/>
              </a:rPr>
              <a:t>45˚-45˚-90˚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>
                <a:latin typeface="+mn-lt"/>
                <a:cs typeface="Arial" pitchFamily="34" charset="0"/>
              </a:rPr>
              <a:t>triangle:</a:t>
            </a:r>
            <a:endParaRPr lang="en-US" sz="3000" dirty="0">
              <a:latin typeface="+mn-lt"/>
            </a:endParaRPr>
          </a:p>
        </p:txBody>
      </p:sp>
      <p:sp>
        <p:nvSpPr>
          <p:cNvPr id="44039" name="AutoShape 5"/>
          <p:cNvSpPr>
            <a:spLocks noChangeArrowheads="1"/>
          </p:cNvSpPr>
          <p:nvPr/>
        </p:nvSpPr>
        <p:spPr bwMode="auto">
          <a:xfrm flipH="1">
            <a:off x="5219700" y="2133600"/>
            <a:ext cx="2159000" cy="1223963"/>
          </a:xfrm>
          <a:prstGeom prst="rtTriangle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44040" name="Rectangle 6"/>
          <p:cNvSpPr>
            <a:spLocks noChangeArrowheads="1"/>
          </p:cNvSpPr>
          <p:nvPr/>
        </p:nvSpPr>
        <p:spPr bwMode="auto">
          <a:xfrm>
            <a:off x="6227763" y="33575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1</a:t>
            </a:r>
          </a:p>
        </p:txBody>
      </p:sp>
      <p:sp>
        <p:nvSpPr>
          <p:cNvPr id="44041" name="Rectangle 7"/>
          <p:cNvSpPr>
            <a:spLocks noChangeArrowheads="1"/>
          </p:cNvSpPr>
          <p:nvPr/>
        </p:nvSpPr>
        <p:spPr bwMode="auto">
          <a:xfrm>
            <a:off x="6011863" y="24860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44042" name="Rectangle 8"/>
          <p:cNvSpPr>
            <a:spLocks noChangeArrowheads="1"/>
          </p:cNvSpPr>
          <p:nvPr/>
        </p:nvSpPr>
        <p:spPr bwMode="auto">
          <a:xfrm>
            <a:off x="7380288" y="2636838"/>
            <a:ext cx="436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  <a:sym typeface="Symbol" pitchFamily="18" charset="2"/>
              </a:rPr>
              <a:t></a:t>
            </a:r>
            <a:r>
              <a:rPr lang="en-US">
                <a:solidFill>
                  <a:srgbClr val="000099"/>
                </a:solidFill>
              </a:rPr>
              <a:t>3</a:t>
            </a:r>
          </a:p>
        </p:txBody>
      </p:sp>
      <p:sp>
        <p:nvSpPr>
          <p:cNvPr id="44043" name="Rectangle 9"/>
          <p:cNvSpPr>
            <a:spLocks noChangeArrowheads="1"/>
          </p:cNvSpPr>
          <p:nvPr/>
        </p:nvSpPr>
        <p:spPr bwMode="auto">
          <a:xfrm>
            <a:off x="5580063" y="3062288"/>
            <a:ext cx="51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30˚</a:t>
            </a:r>
          </a:p>
        </p:txBody>
      </p:sp>
      <p:sp>
        <p:nvSpPr>
          <p:cNvPr id="44044" name="Rectangle 10"/>
          <p:cNvSpPr>
            <a:spLocks noChangeArrowheads="1"/>
          </p:cNvSpPr>
          <p:nvPr/>
        </p:nvSpPr>
        <p:spPr bwMode="auto">
          <a:xfrm>
            <a:off x="6948488" y="2276475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60˚</a:t>
            </a:r>
          </a:p>
        </p:txBody>
      </p:sp>
      <p:sp>
        <p:nvSpPr>
          <p:cNvPr id="44045" name="Rectangle 11"/>
          <p:cNvSpPr>
            <a:spLocks noChangeArrowheads="1"/>
          </p:cNvSpPr>
          <p:nvPr/>
        </p:nvSpPr>
        <p:spPr bwMode="auto">
          <a:xfrm>
            <a:off x="6937375" y="2997200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90˚</a:t>
            </a:r>
          </a:p>
        </p:txBody>
      </p:sp>
      <p:sp>
        <p:nvSpPr>
          <p:cNvPr id="44046" name="AutoShape 12"/>
          <p:cNvSpPr>
            <a:spLocks noChangeArrowheads="1"/>
          </p:cNvSpPr>
          <p:nvPr/>
        </p:nvSpPr>
        <p:spPr bwMode="auto">
          <a:xfrm flipH="1">
            <a:off x="5076825" y="4005263"/>
            <a:ext cx="2087563" cy="1584325"/>
          </a:xfrm>
          <a:prstGeom prst="rtTriangle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44047" name="Rectangle 13"/>
          <p:cNvSpPr>
            <a:spLocks noChangeArrowheads="1"/>
          </p:cNvSpPr>
          <p:nvPr/>
        </p:nvSpPr>
        <p:spPr bwMode="auto">
          <a:xfrm>
            <a:off x="5435600" y="5229225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45˚</a:t>
            </a:r>
          </a:p>
        </p:txBody>
      </p:sp>
      <p:sp>
        <p:nvSpPr>
          <p:cNvPr id="44048" name="Rectangle 14"/>
          <p:cNvSpPr>
            <a:spLocks noChangeArrowheads="1"/>
          </p:cNvSpPr>
          <p:nvPr/>
        </p:nvSpPr>
        <p:spPr bwMode="auto">
          <a:xfrm>
            <a:off x="6721475" y="4149725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45˚</a:t>
            </a:r>
          </a:p>
        </p:txBody>
      </p:sp>
      <p:sp>
        <p:nvSpPr>
          <p:cNvPr id="44049" name="Rectangle 15"/>
          <p:cNvSpPr>
            <a:spLocks noChangeArrowheads="1"/>
          </p:cNvSpPr>
          <p:nvPr/>
        </p:nvSpPr>
        <p:spPr bwMode="auto">
          <a:xfrm>
            <a:off x="6721475" y="5294313"/>
            <a:ext cx="51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90˚</a:t>
            </a:r>
          </a:p>
        </p:txBody>
      </p:sp>
      <p:sp>
        <p:nvSpPr>
          <p:cNvPr id="44050" name="Rectangle 16"/>
          <p:cNvSpPr>
            <a:spLocks noChangeArrowheads="1"/>
          </p:cNvSpPr>
          <p:nvPr/>
        </p:nvSpPr>
        <p:spPr bwMode="auto">
          <a:xfrm>
            <a:off x="6156325" y="55895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1</a:t>
            </a:r>
          </a:p>
        </p:txBody>
      </p:sp>
      <p:sp>
        <p:nvSpPr>
          <p:cNvPr id="44051" name="Rectangle 17"/>
          <p:cNvSpPr>
            <a:spLocks noChangeArrowheads="1"/>
          </p:cNvSpPr>
          <p:nvPr/>
        </p:nvSpPr>
        <p:spPr bwMode="auto">
          <a:xfrm>
            <a:off x="7140575" y="4575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</a:rPr>
              <a:t>1</a:t>
            </a:r>
          </a:p>
        </p:txBody>
      </p:sp>
      <p:sp>
        <p:nvSpPr>
          <p:cNvPr id="44052" name="Rectangle 18"/>
          <p:cNvSpPr>
            <a:spLocks noChangeArrowheads="1"/>
          </p:cNvSpPr>
          <p:nvPr/>
        </p:nvSpPr>
        <p:spPr bwMode="auto">
          <a:xfrm>
            <a:off x="5724525" y="4502150"/>
            <a:ext cx="436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000099"/>
                </a:solidFill>
                <a:sym typeface="Symbol" pitchFamily="18" charset="2"/>
              </a:rPr>
              <a:t></a:t>
            </a:r>
            <a:r>
              <a:rPr lang="en-US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542739" name="WordArt 19"/>
          <p:cNvSpPr>
            <a:spLocks noChangeArrowheads="1" noChangeShapeType="1" noTextEdit="1"/>
          </p:cNvSpPr>
          <p:nvPr/>
        </p:nvSpPr>
        <p:spPr bwMode="auto">
          <a:xfrm>
            <a:off x="827088" y="5373688"/>
            <a:ext cx="38004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What are the ratios?</a:t>
            </a:r>
          </a:p>
        </p:txBody>
      </p:sp>
      <p:sp>
        <p:nvSpPr>
          <p:cNvPr id="22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746B155D-5EBA-411D-AA83-C75186D9CF66}" type="slidenum">
              <a:rPr lang="en-US" sz="1400" b="1">
                <a:latin typeface="Arial" pitchFamily="34" charset="0"/>
              </a:rPr>
              <a:pPr algn="ctr">
                <a:defRPr/>
              </a:pPr>
              <a:t>25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96838"/>
            <a:ext cx="7926387" cy="1412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Values of the trigonometric functions</a:t>
            </a:r>
          </a:p>
        </p:txBody>
      </p:sp>
      <p:sp>
        <p:nvSpPr>
          <p:cNvPr id="543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1844675"/>
            <a:ext cx="7450137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Scale drawings can also be made to determine the trigonometric ratios for the following angles found on the axes of the Cartesian plane:</a:t>
            </a:r>
          </a:p>
          <a:p>
            <a:pPr marL="342900" indent="-342900" eaLnBrk="1" hangingPunct="1"/>
            <a:r>
              <a:rPr lang="en-US" sz="3600" smtClean="0">
                <a:solidFill>
                  <a:srgbClr val="000099"/>
                </a:solidFill>
                <a:latin typeface="Times New Roman" pitchFamily="18" charset="0"/>
              </a:rPr>
              <a:t>0</a:t>
            </a:r>
            <a:r>
              <a:rPr lang="en-US" sz="3600" smtClean="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˚, 90˚, 180˚, 270˚, 360˚.</a:t>
            </a:r>
            <a:endParaRPr lang="en-US" sz="360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45060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277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766C2C68-402A-4D12-AE0B-5F12ECDAC035}" type="slidenum">
              <a:rPr lang="en-US" smtClean="0"/>
              <a:pPr>
                <a:defRPr/>
              </a:pPr>
              <a:t>26</a:t>
            </a:fld>
            <a:endParaRPr lang="en-US" smtClean="0"/>
          </a:p>
        </p:txBody>
      </p:sp>
      <p:sp>
        <p:nvSpPr>
          <p:cNvPr id="543748" name="WordArt 4"/>
          <p:cNvSpPr>
            <a:spLocks noChangeArrowheads="1" noChangeShapeType="1" noTextEdit="1"/>
          </p:cNvSpPr>
          <p:nvPr/>
        </p:nvSpPr>
        <p:spPr bwMode="auto">
          <a:xfrm>
            <a:off x="1928813" y="4581525"/>
            <a:ext cx="5667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What are the ratios for these angles?</a:t>
            </a:r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5E83E847-28EC-42E7-B347-751E6B9C3985}" type="slidenum">
              <a:rPr lang="en-US" sz="1400" b="1">
                <a:latin typeface="Arial" pitchFamily="34" charset="0"/>
              </a:rPr>
              <a:pPr algn="ctr">
                <a:defRPr/>
              </a:pPr>
              <a:t>26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3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3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3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3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4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747" grpId="0" build="p" bldLvl="5"/>
      <p:bldP spid="54374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906588"/>
            <a:ext cx="7007225" cy="4114800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We determine the unknown angles using the </a:t>
            </a:r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</a:rPr>
              <a:t>inverse </a:t>
            </a:r>
            <a:r>
              <a:rPr lang="en-US" sz="3000" smtClean="0">
                <a:latin typeface="Tw Cen MT" pitchFamily="34" charset="0"/>
              </a:rPr>
              <a:t>trigonometric keys of the calculator. </a:t>
            </a:r>
          </a:p>
          <a:p>
            <a:pPr marL="342900" indent="-342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The inverses of the primary trigonometric functions are:</a:t>
            </a:r>
            <a:endParaRPr lang="en-CA" sz="3000" smtClean="0">
              <a:latin typeface="Tw Cen MT" pitchFamily="34" charset="0"/>
            </a:endParaRPr>
          </a:p>
        </p:txBody>
      </p:sp>
      <p:graphicFrame>
        <p:nvGraphicFramePr>
          <p:cNvPr id="524295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33488" y="4687888"/>
          <a:ext cx="1725612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4" imgW="711000" imgH="393480" progId="Equation.3">
                  <p:embed/>
                </p:oleObj>
              </mc:Choice>
              <mc:Fallback>
                <p:oleObj name="Equation" r:id="rId4" imgW="71100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488" y="4687888"/>
                        <a:ext cx="1725612" cy="955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4297" name="Object 9"/>
          <p:cNvGraphicFramePr>
            <a:graphicFrameLocks noGrp="1" noChangeAspect="1"/>
          </p:cNvGraphicFramePr>
          <p:nvPr>
            <p:ph sz="quarter" idx="10"/>
          </p:nvPr>
        </p:nvGraphicFramePr>
        <p:xfrm>
          <a:off x="3752850" y="4616450"/>
          <a:ext cx="1871663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6" imgW="723600" imgH="393480" progId="Equation.3">
                  <p:embed/>
                </p:oleObj>
              </mc:Choice>
              <mc:Fallback>
                <p:oleObj name="Equation" r:id="rId6" imgW="72360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2850" y="4616450"/>
                        <a:ext cx="1871663" cy="1017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83A0C013-927D-4894-8FD3-A8D7D97FD837}" type="slidenum">
              <a:rPr lang="en-US" smtClean="0"/>
              <a:pPr>
                <a:defRPr/>
              </a:pPr>
              <a:t>27</a:t>
            </a:fld>
            <a:endParaRPr lang="en-US" smtClean="0"/>
          </a:p>
        </p:txBody>
      </p:sp>
      <p:graphicFrame>
        <p:nvGraphicFramePr>
          <p:cNvPr id="524299" name="Object 11"/>
          <p:cNvGraphicFramePr>
            <a:graphicFrameLocks noChangeAspect="1"/>
          </p:cNvGraphicFramePr>
          <p:nvPr/>
        </p:nvGraphicFramePr>
        <p:xfrm>
          <a:off x="6129338" y="4616450"/>
          <a:ext cx="1800225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8" imgW="723600" imgH="393480" progId="Equation.3">
                  <p:embed/>
                </p:oleObj>
              </mc:Choice>
              <mc:Fallback>
                <p:oleObj name="Equation" r:id="rId8" imgW="72360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4616450"/>
                        <a:ext cx="1800225" cy="979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96838"/>
            <a:ext cx="7926387" cy="1412875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Finding unknown angles</a:t>
            </a:r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DA1F84E3-2AC9-41F2-9A7A-5C852C095F66}" type="slidenum">
              <a:rPr lang="en-US" sz="1400" b="1">
                <a:latin typeface="Arial" pitchFamily="34" charset="0"/>
              </a:rPr>
              <a:pPr algn="ctr">
                <a:defRPr/>
              </a:pPr>
              <a:t>27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4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4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2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2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2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0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Finding unknown angles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37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D4DDC77A-08B5-422B-B001-992774824B43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525314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1066800" y="1828800"/>
            <a:ext cx="7162800" cy="4495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If 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</a:rPr>
              <a:t>sin </a:t>
            </a:r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A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= 0.496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 then </a:t>
            </a:r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A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= sin</a:t>
            </a:r>
            <a:r>
              <a:rPr lang="en-US" sz="3000" b="1" baseline="30000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-1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0.496</a:t>
            </a:r>
            <a:endParaRPr lang="en-US" sz="3000" b="1" i="1" smtClean="0">
              <a:solidFill>
                <a:srgbClr val="000099"/>
              </a:solidFill>
              <a:latin typeface="Times New Roman" pitchFamily="18" charset="0"/>
              <a:sym typeface="Symbol" pitchFamily="18" charset="2"/>
            </a:endParaRPr>
          </a:p>
          <a:p>
            <a:pPr marL="342900" indent="-342900" eaLnBrk="1" hangingPunct="1"/>
            <a:r>
              <a:rPr lang="en-US" sz="3000" i="1" smtClean="0">
                <a:latin typeface="Tw Cen MT" pitchFamily="34" charset="0"/>
                <a:sym typeface="Symbol" pitchFamily="18" charset="2"/>
              </a:rPr>
              <a:t>Before you begin, do you want the angle in </a:t>
            </a:r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degrees</a:t>
            </a:r>
            <a:r>
              <a:rPr lang="en-US" sz="3000" i="1" smtClean="0">
                <a:latin typeface="Tw Cen MT" pitchFamily="34" charset="0"/>
                <a:sym typeface="Symbol" pitchFamily="18" charset="2"/>
              </a:rPr>
              <a:t>? If so, make sure your calculator is on </a:t>
            </a:r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degree</a:t>
            </a:r>
            <a:r>
              <a:rPr lang="en-US" sz="3000" i="1" smtClean="0">
                <a:latin typeface="Tw Cen MT" pitchFamily="34" charset="0"/>
                <a:sym typeface="Symbol" pitchFamily="18" charset="2"/>
              </a:rPr>
              <a:t> mode!</a:t>
            </a:r>
          </a:p>
          <a:p>
            <a:pPr marL="342900" indent="-342900" eaLnBrk="1" hangingPunct="1"/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A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= sin</a:t>
            </a:r>
            <a:r>
              <a:rPr lang="en-US" sz="3000" b="1" baseline="30000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-1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0.496 = 29.74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cs typeface="Arial" charset="0"/>
                <a:sym typeface="Symbol" pitchFamily="18" charset="2"/>
              </a:rPr>
              <a:t>°</a:t>
            </a:r>
          </a:p>
        </p:txBody>
      </p:sp>
      <p:sp>
        <p:nvSpPr>
          <p:cNvPr id="525316" name="Oval 4"/>
          <p:cNvSpPr>
            <a:spLocks noChangeArrowheads="1"/>
          </p:cNvSpPr>
          <p:nvPr/>
        </p:nvSpPr>
        <p:spPr bwMode="auto">
          <a:xfrm>
            <a:off x="3851275" y="3789363"/>
            <a:ext cx="1584325" cy="647700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143875" y="57864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48F8D180-52FA-408E-A191-58D185A9C0A7}" type="slidenum">
              <a:rPr lang="en-US" sz="1400" b="1">
                <a:latin typeface="Arial" pitchFamily="34" charset="0"/>
              </a:rPr>
              <a:pPr algn="ctr">
                <a:defRPr/>
              </a:pPr>
              <a:t>28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5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5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5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4" grpId="0" build="p" autoUpdateAnimBg="0"/>
      <p:bldP spid="525316" grpId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Ch. 4.4: The Right Triangle</a:t>
            </a:r>
          </a:p>
        </p:txBody>
      </p:sp>
      <p:sp>
        <p:nvSpPr>
          <p:cNvPr id="489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We can generalize the definitions of the trigonometric functions by naming the sides of a right angle triangle.</a:t>
            </a:r>
          </a:p>
        </p:txBody>
      </p:sp>
      <p:sp>
        <p:nvSpPr>
          <p:cNvPr id="47108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481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ABEB1C2C-56EF-44F3-B2BD-D8DD4BE004ED}" type="slidenum">
              <a:rPr lang="en-US" smtClean="0"/>
              <a:pPr>
                <a:defRPr/>
              </a:pPr>
              <a:t>29</a:t>
            </a:fld>
            <a:endParaRPr lang="en-US" smtClean="0"/>
          </a:p>
        </p:txBody>
      </p:sp>
      <p:sp>
        <p:nvSpPr>
          <p:cNvPr id="489476" name="AutoShape 4"/>
          <p:cNvSpPr>
            <a:spLocks noChangeArrowheads="1"/>
          </p:cNvSpPr>
          <p:nvPr/>
        </p:nvSpPr>
        <p:spPr bwMode="auto">
          <a:xfrm rot="-5400000">
            <a:off x="2951956" y="3104357"/>
            <a:ext cx="1800225" cy="3024188"/>
          </a:xfrm>
          <a:prstGeom prst="rtTriangle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489477" name="Rectangle 5"/>
          <p:cNvSpPr>
            <a:spLocks noChangeArrowheads="1"/>
          </p:cNvSpPr>
          <p:nvPr/>
        </p:nvSpPr>
        <p:spPr bwMode="auto">
          <a:xfrm>
            <a:off x="1908175" y="5084763"/>
            <a:ext cx="4048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latin typeface="Times New Roman" pitchFamily="18" charset="0"/>
              </a:rPr>
              <a:t>A</a:t>
            </a:r>
            <a:endParaRPr lang="en-US" sz="2600" b="1" baseline="-25000">
              <a:latin typeface="Times New Roman" pitchFamily="18" charset="0"/>
            </a:endParaRPr>
          </a:p>
        </p:txBody>
      </p:sp>
      <p:sp>
        <p:nvSpPr>
          <p:cNvPr id="489478" name="Rectangle 6"/>
          <p:cNvSpPr>
            <a:spLocks noChangeArrowheads="1"/>
          </p:cNvSpPr>
          <p:nvPr/>
        </p:nvSpPr>
        <p:spPr bwMode="auto">
          <a:xfrm>
            <a:off x="5292725" y="3284538"/>
            <a:ext cx="4048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0099"/>
                </a:solidFill>
                <a:latin typeface="Times New Roman" pitchFamily="18" charset="0"/>
              </a:rPr>
              <a:t>B</a:t>
            </a:r>
            <a:endParaRPr lang="en-US" sz="2600" b="1" baseline="-2500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489479" name="Rectangle 7"/>
          <p:cNvSpPr>
            <a:spLocks noChangeArrowheads="1"/>
          </p:cNvSpPr>
          <p:nvPr/>
        </p:nvSpPr>
        <p:spPr bwMode="auto">
          <a:xfrm>
            <a:off x="5364163" y="5300663"/>
            <a:ext cx="40481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8000"/>
                </a:solidFill>
                <a:latin typeface="Times New Roman" pitchFamily="18" charset="0"/>
              </a:rPr>
              <a:t>C</a:t>
            </a:r>
            <a:endParaRPr lang="en-US" sz="2600" b="1" baseline="-2500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489480" name="Rectangle 8"/>
          <p:cNvSpPr>
            <a:spLocks noChangeArrowheads="1"/>
          </p:cNvSpPr>
          <p:nvPr/>
        </p:nvSpPr>
        <p:spPr bwMode="auto">
          <a:xfrm>
            <a:off x="2916238" y="5516563"/>
            <a:ext cx="23764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0099"/>
                </a:solidFill>
                <a:latin typeface="Times New Roman" pitchFamily="18" charset="0"/>
              </a:rPr>
              <a:t>Side adjacent A</a:t>
            </a:r>
            <a:endParaRPr lang="en-US" sz="2600" b="1" baseline="-2500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489481" name="Rectangle 9"/>
          <p:cNvSpPr>
            <a:spLocks noChangeArrowheads="1"/>
          </p:cNvSpPr>
          <p:nvPr/>
        </p:nvSpPr>
        <p:spPr bwMode="auto">
          <a:xfrm>
            <a:off x="5435600" y="4365625"/>
            <a:ext cx="23764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600" b="1" i="1">
                <a:latin typeface="Times New Roman" pitchFamily="18" charset="0"/>
              </a:rPr>
              <a:t>Side opposite A</a:t>
            </a:r>
            <a:endParaRPr lang="en-US" sz="2600" b="1" baseline="-25000">
              <a:latin typeface="Times New Roman" pitchFamily="18" charset="0"/>
            </a:endParaRPr>
          </a:p>
        </p:txBody>
      </p:sp>
      <p:sp>
        <p:nvSpPr>
          <p:cNvPr id="489482" name="Rectangle 10"/>
          <p:cNvSpPr>
            <a:spLocks noChangeArrowheads="1"/>
          </p:cNvSpPr>
          <p:nvPr/>
        </p:nvSpPr>
        <p:spPr bwMode="auto">
          <a:xfrm rot="-1931078">
            <a:off x="2555875" y="4164013"/>
            <a:ext cx="23764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600" b="1" i="1">
                <a:solidFill>
                  <a:srgbClr val="008000"/>
                </a:solidFill>
                <a:latin typeface="Times New Roman" pitchFamily="18" charset="0"/>
              </a:rPr>
              <a:t>hypotenuse</a:t>
            </a:r>
            <a:endParaRPr lang="en-US" sz="2600" b="1" baseline="-2500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60DE8B7A-5D5D-4757-BE01-FB81E290C923}" type="slidenum">
              <a:rPr lang="en-US" sz="1400" b="1">
                <a:latin typeface="Arial" pitchFamily="34" charset="0"/>
              </a:rPr>
              <a:pPr algn="ctr">
                <a:defRPr/>
              </a:pPr>
              <a:t>29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9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9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475" grpId="0" build="p" bldLvl="5"/>
      <p:bldP spid="489476" grpId="0" animBg="1"/>
      <p:bldP spid="489477" grpId="0"/>
      <p:bldP spid="489478" grpId="0"/>
      <p:bldP spid="489479" grpId="0"/>
      <p:bldP spid="489480" grpId="0"/>
      <p:bldP spid="489481" grpId="0"/>
      <p:bldP spid="4894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Ch. 4.1: Angles</a:t>
            </a:r>
          </a:p>
        </p:txBody>
      </p:sp>
      <p:sp>
        <p:nvSpPr>
          <p:cNvPr id="544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An </a:t>
            </a:r>
            <a:r>
              <a:rPr lang="en-US" sz="3000" b="1" i="1" smtClean="0">
                <a:solidFill>
                  <a:srgbClr val="0033CC"/>
                </a:solidFill>
                <a:latin typeface="Times New Roman" pitchFamily="18" charset="0"/>
              </a:rPr>
              <a:t>angle</a:t>
            </a:r>
            <a:r>
              <a:rPr lang="en-US" sz="3000" smtClean="0">
                <a:latin typeface="Tw Cen MT" pitchFamily="34" charset="0"/>
              </a:rPr>
              <a:t> is generated by rotating a </a:t>
            </a:r>
            <a:r>
              <a:rPr lang="en-US" sz="3000" b="1" i="1" smtClean="0">
                <a:solidFill>
                  <a:srgbClr val="0033CC"/>
                </a:solidFill>
                <a:latin typeface="Times New Roman" pitchFamily="18" charset="0"/>
              </a:rPr>
              <a:t>ray</a:t>
            </a:r>
            <a:r>
              <a:rPr lang="en-US" sz="3000" smtClean="0">
                <a:latin typeface="Tw Cen MT" pitchFamily="34" charset="0"/>
              </a:rPr>
              <a:t> about its fixed endpoint from an initial position to a terminal position.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The initial position is called the </a:t>
            </a:r>
            <a:r>
              <a:rPr lang="en-US" sz="3000" b="1" i="1" smtClean="0">
                <a:solidFill>
                  <a:srgbClr val="009900"/>
                </a:solidFill>
                <a:latin typeface="Times New Roman" pitchFamily="18" charset="0"/>
              </a:rPr>
              <a:t>initial side</a:t>
            </a:r>
            <a:r>
              <a:rPr lang="en-US" sz="3000" smtClean="0">
                <a:latin typeface="Tw Cen MT" pitchFamily="34" charset="0"/>
              </a:rPr>
              <a:t> of the angle, the terminal position is called the </a:t>
            </a:r>
            <a:r>
              <a:rPr lang="en-US" sz="3000" b="1" i="1" smtClean="0">
                <a:solidFill>
                  <a:srgbClr val="660066"/>
                </a:solidFill>
                <a:latin typeface="Times New Roman" pitchFamily="18" charset="0"/>
              </a:rPr>
              <a:t>terminal side</a:t>
            </a:r>
            <a:r>
              <a:rPr lang="en-US" sz="3000" smtClean="0">
                <a:latin typeface="Tw Cen MT" pitchFamily="34" charset="0"/>
              </a:rPr>
              <a:t>, and the fixed endpoint is the </a:t>
            </a:r>
            <a:r>
              <a:rPr lang="en-US" sz="3000" b="1" i="1" smtClean="0">
                <a:solidFill>
                  <a:srgbClr val="FF0000"/>
                </a:solidFill>
                <a:latin typeface="Times New Roman" pitchFamily="18" charset="0"/>
              </a:rPr>
              <a:t>vertex</a:t>
            </a:r>
            <a:r>
              <a:rPr lang="en-US" sz="3000" smtClean="0">
                <a:latin typeface="Tw Cen MT" pitchFamily="34" charset="0"/>
              </a:rPr>
              <a:t>.</a:t>
            </a:r>
          </a:p>
        </p:txBody>
      </p:sp>
      <p:sp>
        <p:nvSpPr>
          <p:cNvPr id="27652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536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3648444B-FFC1-420B-80B9-588738D702F9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0EEB9FFB-B620-4AA6-83D0-2B14E530E5D6}" type="slidenum">
              <a:rPr lang="en-US" sz="1400" b="1">
                <a:latin typeface="Arial" pitchFamily="34" charset="0"/>
              </a:rPr>
              <a:pPr algn="ctr">
                <a:defRPr/>
              </a:pPr>
              <a:t>3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771" grpId="0" build="p" bldLvl="5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The trigonometric functions</a:t>
            </a:r>
          </a:p>
        </p:txBody>
      </p:sp>
      <p:graphicFrame>
        <p:nvGraphicFramePr>
          <p:cNvPr id="53453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879850" y="1712913"/>
          <a:ext cx="3254375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4" imgW="1434960" imgH="419040" progId="Equation.3">
                  <p:embed/>
                </p:oleObj>
              </mc:Choice>
              <mc:Fallback>
                <p:oleObj name="Equation" r:id="rId4" imgW="143496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850" y="1712913"/>
                        <a:ext cx="3254375" cy="950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4533" name="Object 5"/>
          <p:cNvGraphicFramePr>
            <a:graphicFrameLocks noGrp="1" noChangeAspect="1"/>
          </p:cNvGraphicFramePr>
          <p:nvPr>
            <p:ph sz="quarter" idx="10"/>
          </p:nvPr>
        </p:nvGraphicFramePr>
        <p:xfrm>
          <a:off x="3741738" y="3225800"/>
          <a:ext cx="3532187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6" imgW="1473120" imgH="419040" progId="Equation.3">
                  <p:embed/>
                </p:oleObj>
              </mc:Choice>
              <mc:Fallback>
                <p:oleObj name="Equation" r:id="rId6" imgW="1473120" imgH="419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1738" y="3225800"/>
                        <a:ext cx="3532187" cy="1004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40B5E5E8-58C0-488C-BEA2-74FCCA67A352}" type="slidenum">
              <a:rPr lang="en-US" smtClean="0"/>
              <a:pPr>
                <a:defRPr/>
              </a:pPr>
              <a:t>30</a:t>
            </a:fld>
            <a:endParaRPr lang="en-US" smtClean="0"/>
          </a:p>
        </p:txBody>
      </p:sp>
      <p:graphicFrame>
        <p:nvGraphicFramePr>
          <p:cNvPr id="534534" name="Object 6"/>
          <p:cNvGraphicFramePr>
            <a:graphicFrameLocks noChangeAspect="1"/>
          </p:cNvGraphicFramePr>
          <p:nvPr/>
        </p:nvGraphicFramePr>
        <p:xfrm>
          <a:off x="3836988" y="4664075"/>
          <a:ext cx="3367087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8" imgW="1460160" imgH="431640" progId="Equation.3">
                  <p:embed/>
                </p:oleObj>
              </mc:Choice>
              <mc:Fallback>
                <p:oleObj name="Equation" r:id="rId8" imgW="146016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6988" y="4664075"/>
                        <a:ext cx="3367087" cy="996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4539" name="Rectangle 11"/>
          <p:cNvSpPr>
            <a:spLocks noChangeArrowheads="1"/>
          </p:cNvSpPr>
          <p:nvPr/>
        </p:nvSpPr>
        <p:spPr bwMode="auto">
          <a:xfrm>
            <a:off x="817563" y="3421063"/>
            <a:ext cx="3754437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Cosine of</a:t>
            </a:r>
            <a:r>
              <a:rPr lang="en-US" sz="3000" dirty="0">
                <a:latin typeface="Arial" pitchFamily="34" charset="0"/>
              </a:rPr>
              <a:t> </a:t>
            </a:r>
            <a:r>
              <a:rPr lang="en-US" sz="3000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 </a:t>
            </a:r>
            <a:r>
              <a:rPr lang="en-US" sz="3000" dirty="0">
                <a:latin typeface="Arial" pitchFamily="34" charset="0"/>
                <a:sym typeface="Symbol" pitchFamily="18" charset="2"/>
              </a:rPr>
              <a:t>:</a:t>
            </a:r>
          </a:p>
        </p:txBody>
      </p:sp>
      <p:sp>
        <p:nvSpPr>
          <p:cNvPr id="534540" name="Rectangle 12"/>
          <p:cNvSpPr>
            <a:spLocks noChangeArrowheads="1"/>
          </p:cNvSpPr>
          <p:nvPr/>
        </p:nvSpPr>
        <p:spPr bwMode="auto">
          <a:xfrm>
            <a:off x="817563" y="4860925"/>
            <a:ext cx="3754437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Tangent of </a:t>
            </a:r>
            <a:r>
              <a:rPr lang="en-US" sz="3000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 </a:t>
            </a:r>
            <a:r>
              <a:rPr lang="en-US" sz="3000" dirty="0">
                <a:latin typeface="Arial" pitchFamily="34" charset="0"/>
                <a:sym typeface="Symbol" pitchFamily="18" charset="2"/>
              </a:rPr>
              <a:t>:</a:t>
            </a:r>
          </a:p>
        </p:txBody>
      </p:sp>
      <p:sp>
        <p:nvSpPr>
          <p:cNvPr id="534543" name="AutoShape 15"/>
          <p:cNvSpPr>
            <a:spLocks noChangeArrowheads="1"/>
          </p:cNvSpPr>
          <p:nvPr/>
        </p:nvSpPr>
        <p:spPr bwMode="auto">
          <a:xfrm>
            <a:off x="7019925" y="5661025"/>
            <a:ext cx="1439863" cy="287338"/>
          </a:xfrm>
          <a:prstGeom prst="rightArrow">
            <a:avLst>
              <a:gd name="adj1" fmla="val 50000"/>
              <a:gd name="adj2" fmla="val 125276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969963" y="1928813"/>
            <a:ext cx="3754437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Sine of</a:t>
            </a:r>
            <a:r>
              <a:rPr lang="en-US" sz="3000" dirty="0">
                <a:latin typeface="Arial" pitchFamily="34" charset="0"/>
              </a:rPr>
              <a:t> </a:t>
            </a:r>
            <a:r>
              <a:rPr lang="en-US" sz="3000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 </a:t>
            </a:r>
            <a:r>
              <a:rPr lang="en-US" sz="3000" dirty="0">
                <a:latin typeface="Arial" pitchFamily="34" charset="0"/>
                <a:sym typeface="Symbol" pitchFamily="18" charset="2"/>
              </a:rPr>
              <a:t>:</a:t>
            </a:r>
          </a:p>
        </p:txBody>
      </p:sp>
      <p:sp>
        <p:nvSpPr>
          <p:cNvPr id="12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3FEE0610-83D0-46B3-8E21-879E7BD4A85C}" type="slidenum">
              <a:rPr lang="en-US" sz="1400" b="1">
                <a:latin typeface="Arial" pitchFamily="34" charset="0"/>
              </a:rPr>
              <a:pPr algn="ctr">
                <a:defRPr/>
              </a:pPr>
              <a:t>30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4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4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4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4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9" grpId="0" build="p" bldLvl="5"/>
      <p:bldP spid="534540" grpId="0" build="p" bldLvl="5"/>
      <p:bldP spid="534543" grpId="0" animBg="1"/>
      <p:bldP spid="13" grpId="0" build="p" bldLvl="5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The reciprocal functions</a:t>
            </a:r>
          </a:p>
        </p:txBody>
      </p:sp>
      <p:sp>
        <p:nvSpPr>
          <p:cNvPr id="9222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BF02DB67-D961-43C2-8742-A8FCFF426AAF}" type="slidenum">
              <a:rPr lang="en-US" smtClean="0"/>
              <a:pPr>
                <a:defRPr/>
              </a:pPr>
              <a:t>31</a:t>
            </a:fld>
            <a:endParaRPr lang="en-US" smtClean="0"/>
          </a:p>
        </p:txBody>
      </p:sp>
      <p:sp>
        <p:nvSpPr>
          <p:cNvPr id="535559" name="Rectangle 7"/>
          <p:cNvSpPr>
            <a:spLocks noChangeArrowheads="1"/>
          </p:cNvSpPr>
          <p:nvPr/>
        </p:nvSpPr>
        <p:spPr bwMode="auto">
          <a:xfrm>
            <a:off x="468313" y="2205038"/>
            <a:ext cx="37544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Cosecant of</a:t>
            </a:r>
            <a:r>
              <a:rPr lang="en-US" sz="3000" dirty="0">
                <a:latin typeface="Arial" pitchFamily="34" charset="0"/>
              </a:rPr>
              <a:t> </a:t>
            </a:r>
            <a:r>
              <a:rPr lang="en-US" sz="3000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sz="3000" dirty="0">
                <a:latin typeface="Arial" pitchFamily="34" charset="0"/>
                <a:sym typeface="Symbol" pitchFamily="18" charset="2"/>
              </a:rPr>
              <a:t>:</a:t>
            </a:r>
          </a:p>
        </p:txBody>
      </p:sp>
      <p:graphicFrame>
        <p:nvGraphicFramePr>
          <p:cNvPr id="535560" name="Object 8"/>
          <p:cNvGraphicFramePr>
            <a:graphicFrameLocks noChangeAspect="1"/>
          </p:cNvGraphicFramePr>
          <p:nvPr/>
        </p:nvGraphicFramePr>
        <p:xfrm>
          <a:off x="3694113" y="1989138"/>
          <a:ext cx="33178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4" imgW="1447560" imgH="431640" progId="Equation.3">
                  <p:embed/>
                </p:oleObj>
              </mc:Choice>
              <mc:Fallback>
                <p:oleObj name="Equation" r:id="rId4" imgW="1447560" imgH="4316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4113" y="1989138"/>
                        <a:ext cx="3317875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5561" name="Object 9"/>
          <p:cNvGraphicFramePr>
            <a:graphicFrameLocks noChangeAspect="1"/>
          </p:cNvGraphicFramePr>
          <p:nvPr/>
        </p:nvGraphicFramePr>
        <p:xfrm>
          <a:off x="3549650" y="3284538"/>
          <a:ext cx="3484563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6" imgW="1460160" imgH="431640" progId="Equation.3">
                  <p:embed/>
                </p:oleObj>
              </mc:Choice>
              <mc:Fallback>
                <p:oleObj name="Equation" r:id="rId6" imgW="1460160" imgH="431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50" y="3284538"/>
                        <a:ext cx="3484563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5562" name="Object 10"/>
          <p:cNvGraphicFramePr>
            <a:graphicFrameLocks noChangeAspect="1"/>
          </p:cNvGraphicFramePr>
          <p:nvPr/>
        </p:nvGraphicFramePr>
        <p:xfrm>
          <a:off x="3692525" y="4708525"/>
          <a:ext cx="370363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8" imgW="1460160" imgH="431640" progId="Equation.3">
                  <p:embed/>
                </p:oleObj>
              </mc:Choice>
              <mc:Fallback>
                <p:oleObj name="Equation" r:id="rId8" imgW="146016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2525" y="4708525"/>
                        <a:ext cx="3703638" cy="1096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5" name="Rectangle 13"/>
          <p:cNvSpPr>
            <a:spLocks noChangeArrowheads="1"/>
          </p:cNvSpPr>
          <p:nvPr/>
        </p:nvSpPr>
        <p:spPr bwMode="auto">
          <a:xfrm>
            <a:off x="468313" y="3500438"/>
            <a:ext cx="37544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Secant of </a:t>
            </a:r>
            <a:r>
              <a:rPr lang="en-US" sz="3000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sz="3000" dirty="0">
                <a:latin typeface="Arial" pitchFamily="34" charset="0"/>
                <a:sym typeface="Symbol" pitchFamily="18" charset="2"/>
              </a:rPr>
              <a:t>:</a:t>
            </a:r>
          </a:p>
        </p:txBody>
      </p:sp>
      <p:sp>
        <p:nvSpPr>
          <p:cNvPr id="535566" name="Rectangle 14"/>
          <p:cNvSpPr>
            <a:spLocks noChangeArrowheads="1"/>
          </p:cNvSpPr>
          <p:nvPr/>
        </p:nvSpPr>
        <p:spPr bwMode="auto">
          <a:xfrm>
            <a:off x="539750" y="4941888"/>
            <a:ext cx="37544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</a:rPr>
              <a:t>Cotangent of </a:t>
            </a:r>
            <a:r>
              <a:rPr lang="en-US" sz="3000" i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sz="3000" dirty="0">
                <a:latin typeface="Arial" pitchFamily="34" charset="0"/>
                <a:sym typeface="Symbol" pitchFamily="18" charset="2"/>
              </a:rPr>
              <a:t>: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B6EE0E56-EAF0-44B4-B21B-E687E6ABFA4A}" type="slidenum">
              <a:rPr lang="en-US" sz="1400" b="1">
                <a:latin typeface="Arial" pitchFamily="34" charset="0"/>
              </a:rPr>
              <a:pPr algn="ctr">
                <a:defRPr/>
              </a:pPr>
              <a:t>31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5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5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5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5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5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5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59" grpId="0" build="p" bldLvl="5"/>
      <p:bldP spid="535565" grpId="0" build="p" bldLvl="5"/>
      <p:bldP spid="535566" grpId="0" build="p" bldLvl="5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CA" smtClean="0">
                <a:latin typeface="Tw Cen MT" pitchFamily="34" charset="0"/>
              </a:rPr>
              <a:t>Practice questions</a:t>
            </a:r>
          </a:p>
        </p:txBody>
      </p:sp>
      <p:sp>
        <p:nvSpPr>
          <p:cNvPr id="48131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EC0CAB4E-E1CC-47C8-A4C6-48D11E4269DC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4813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7920038" cy="4495800"/>
          </a:xfrm>
        </p:spPr>
        <p:txBody>
          <a:bodyPr/>
          <a:lstStyle/>
          <a:p>
            <a:pPr marL="631825" indent="-514350" eaLnBrk="1" hangingPunct="1">
              <a:buFont typeface="Corbel" pitchFamily="34" charset="0"/>
              <a:buAutoNum type="arabicPeriod"/>
            </a:pPr>
            <a:r>
              <a:rPr lang="en-CA" smtClean="0">
                <a:latin typeface="Tw Cen MT" pitchFamily="34" charset="0"/>
              </a:rPr>
              <a:t>Given a right triangle with sides length 7.5 cm and 8.2 cm, what are the primary trigonometric ratios?</a:t>
            </a:r>
          </a:p>
          <a:p>
            <a:pPr marL="631825" indent="-514350" eaLnBrk="1" hangingPunct="1">
              <a:buFont typeface="Corbel" pitchFamily="34" charset="0"/>
              <a:buAutoNum type="arabicPeriod"/>
            </a:pPr>
            <a:endParaRPr lang="en-CA" smtClean="0">
              <a:latin typeface="Tw Cen MT" pitchFamily="34" charset="0"/>
            </a:endParaRPr>
          </a:p>
          <a:p>
            <a:pPr marL="631825" indent="-514350" eaLnBrk="1" hangingPunct="1">
              <a:buFont typeface="Corbel" pitchFamily="34" charset="0"/>
              <a:buAutoNum type="arabicPeriod"/>
            </a:pPr>
            <a:r>
              <a:rPr lang="en-CA" smtClean="0">
                <a:latin typeface="Tw Cen MT" pitchFamily="34" charset="0"/>
              </a:rPr>
              <a:t>Given a right triangle with the longest side =    13 cm and one side = 5 cm, what are the primary trigonometric ratios?</a:t>
            </a:r>
          </a:p>
        </p:txBody>
      </p:sp>
      <p:sp>
        <p:nvSpPr>
          <p:cNvPr id="5" name="Rectangle 4"/>
          <p:cNvSpPr/>
          <p:nvPr/>
        </p:nvSpPr>
        <p:spPr>
          <a:xfrm>
            <a:off x="357188" y="3286125"/>
            <a:ext cx="8501062" cy="2000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CA"/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6D241F70-28DB-4A1E-AC48-1ACF4ED2153E}" type="slidenum">
              <a:rPr lang="en-US" sz="1400" b="1">
                <a:latin typeface="Arial" pitchFamily="34" charset="0"/>
              </a:rPr>
              <a:pPr algn="ctr">
                <a:defRPr/>
              </a:pPr>
              <a:t>32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58750"/>
            <a:ext cx="7929563" cy="14128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Procedure for solving a right triangle</a:t>
            </a:r>
          </a:p>
        </p:txBody>
      </p:sp>
      <p:sp>
        <p:nvSpPr>
          <p:cNvPr id="537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en-US" sz="3000" smtClean="0">
                <a:latin typeface="Tw Cen MT" pitchFamily="34" charset="0"/>
              </a:rPr>
              <a:t>Sketch a right triangle and label the known and unknown sides and angles.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en-US" sz="3000" smtClean="0">
                <a:latin typeface="Tw Cen MT" pitchFamily="34" charset="0"/>
              </a:rPr>
              <a:t>Express each of the 3 unknown parts in terms of the known parts and solve for the unknown parts.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en-US" sz="3000" smtClean="0">
                <a:latin typeface="Tw Cen MT" pitchFamily="34" charset="0"/>
              </a:rPr>
              <a:t>Check the results. </a:t>
            </a:r>
          </a:p>
        </p:txBody>
      </p:sp>
      <p:sp>
        <p:nvSpPr>
          <p:cNvPr id="49156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686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FCC1086A-0539-486E-80B6-8E3E257184B3}" type="slidenum">
              <a:rPr lang="en-US" smtClean="0"/>
              <a:pPr>
                <a:defRPr/>
              </a:pPr>
              <a:t>33</a:t>
            </a:fld>
            <a:endParaRPr lang="en-US" smtClean="0"/>
          </a:p>
        </p:txBody>
      </p:sp>
      <p:sp>
        <p:nvSpPr>
          <p:cNvPr id="537604" name="AutoShape 4"/>
          <p:cNvSpPr>
            <a:spLocks noChangeArrowheads="1"/>
          </p:cNvSpPr>
          <p:nvPr/>
        </p:nvSpPr>
        <p:spPr bwMode="auto">
          <a:xfrm>
            <a:off x="7019925" y="5661025"/>
            <a:ext cx="1439863" cy="287338"/>
          </a:xfrm>
          <a:prstGeom prst="rightArrow">
            <a:avLst>
              <a:gd name="adj1" fmla="val 50000"/>
              <a:gd name="adj2" fmla="val 125276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BD72536B-8E89-4FF1-B300-699789FC94E0}" type="slidenum">
              <a:rPr lang="en-US" sz="1400" b="1">
                <a:latin typeface="Arial" pitchFamily="34" charset="0"/>
              </a:rPr>
              <a:pPr algn="ctr">
                <a:defRPr/>
              </a:pPr>
              <a:t>33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7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7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7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7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7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7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603" grpId="0" build="p" bldLvl="5"/>
      <p:bldP spid="53760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30188"/>
            <a:ext cx="8072438" cy="1412875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When solving a right triangle …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533400" indent="-533400" eaLnBrk="1" hangingPunct="1"/>
            <a:r>
              <a:rPr lang="en-US" sz="3000" smtClean="0">
                <a:latin typeface="Tw Cen MT" pitchFamily="34" charset="0"/>
              </a:rPr>
              <a:t>The sum of the angles should be </a:t>
            </a:r>
            <a:r>
              <a:rPr lang="en-US" sz="3000" smtClean="0">
                <a:latin typeface="Times New Roman" pitchFamily="18" charset="0"/>
              </a:rPr>
              <a:t>180</a:t>
            </a:r>
            <a:r>
              <a:rPr lang="en-US" sz="3000" smtClean="0">
                <a:latin typeface="Times New Roman" pitchFamily="18" charset="0"/>
                <a:cs typeface="Arial" charset="0"/>
              </a:rPr>
              <a:t>˚</a:t>
            </a:r>
            <a:r>
              <a:rPr lang="en-US" sz="3000" smtClean="0">
                <a:latin typeface="Times New Roman" pitchFamily="18" charset="0"/>
              </a:rPr>
              <a:t>.</a:t>
            </a:r>
          </a:p>
          <a:p>
            <a:pPr marL="533400" indent="-533400" eaLnBrk="1" hangingPunct="1"/>
            <a:r>
              <a:rPr lang="en-US" sz="3000" smtClean="0">
                <a:latin typeface="Tw Cen MT" pitchFamily="34" charset="0"/>
              </a:rPr>
              <a:t>If only one side is given, check the computed side with the </a:t>
            </a:r>
            <a:r>
              <a:rPr lang="en-US" sz="3000" b="1" i="1" smtClean="0">
                <a:solidFill>
                  <a:srgbClr val="000099"/>
                </a:solidFill>
                <a:latin typeface="Times New Roman" pitchFamily="18" charset="0"/>
              </a:rPr>
              <a:t>Pythagorean Theorem</a:t>
            </a:r>
            <a:r>
              <a:rPr lang="en-US" sz="3000" smtClean="0">
                <a:latin typeface="Tw Cen MT" pitchFamily="34" charset="0"/>
              </a:rPr>
              <a:t>. </a:t>
            </a:r>
          </a:p>
          <a:p>
            <a:pPr marL="533400" indent="-533400" eaLnBrk="1" hangingPunct="1"/>
            <a:r>
              <a:rPr lang="en-US" sz="3000" smtClean="0">
                <a:latin typeface="Tw Cen MT" pitchFamily="34" charset="0"/>
              </a:rPr>
              <a:t>If 2 sides are given, check the angles and computed side by using appropriate trigonometric functions.</a:t>
            </a:r>
          </a:p>
        </p:txBody>
      </p:sp>
      <p:sp>
        <p:nvSpPr>
          <p:cNvPr id="50180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789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7A2B9CB9-EB96-41E2-9C05-FE0CC83A40A0}" type="slidenum">
              <a:rPr lang="en-US" smtClean="0"/>
              <a:pPr>
                <a:defRPr/>
              </a:pPr>
              <a:t>34</a:t>
            </a:fld>
            <a:endParaRPr lang="en-US" smtClean="0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AA2AB5EA-BD78-4053-A48F-9F8359C3B7C5}" type="slidenum">
              <a:rPr lang="en-US" sz="1400" b="1">
                <a:latin typeface="Arial" pitchFamily="34" charset="0"/>
              </a:rPr>
              <a:pPr algn="ctr">
                <a:defRPr/>
              </a:pPr>
              <a:t>34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8627" grpId="0" build="p" bldLvl="5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Solving right triangles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1203" name="Footer Placeholder 1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F293EB5A-24D9-4683-8999-D586DC9066C0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5120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609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Label the triangle.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51206" name="Line 4"/>
          <p:cNvSpPr>
            <a:spLocks noChangeShapeType="1"/>
          </p:cNvSpPr>
          <p:nvPr/>
        </p:nvSpPr>
        <p:spPr bwMode="auto">
          <a:xfrm>
            <a:off x="2667000" y="4648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1207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1208" name="Line 6"/>
          <p:cNvSpPr>
            <a:spLocks noChangeShapeType="1"/>
          </p:cNvSpPr>
          <p:nvPr/>
        </p:nvSpPr>
        <p:spPr bwMode="auto">
          <a:xfrm>
            <a:off x="6248400" y="2895600"/>
            <a:ext cx="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1209" name="Rectangle 7"/>
          <p:cNvSpPr>
            <a:spLocks noChangeArrowheads="1"/>
          </p:cNvSpPr>
          <p:nvPr/>
        </p:nvSpPr>
        <p:spPr bwMode="auto">
          <a:xfrm>
            <a:off x="6019800" y="4343400"/>
            <a:ext cx="2286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1210" name="Text Box 8"/>
          <p:cNvSpPr txBox="1">
            <a:spLocks noChangeArrowheads="1"/>
          </p:cNvSpPr>
          <p:nvPr/>
        </p:nvSpPr>
        <p:spPr bwMode="auto">
          <a:xfrm>
            <a:off x="6324600" y="45720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95977" name="Text Box 9"/>
          <p:cNvSpPr txBox="1">
            <a:spLocks noChangeArrowheads="1"/>
          </p:cNvSpPr>
          <p:nvPr/>
        </p:nvSpPr>
        <p:spPr bwMode="auto">
          <a:xfrm>
            <a:off x="4114800" y="31242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1212" name="Text Box 10"/>
          <p:cNvSpPr txBox="1">
            <a:spLocks noChangeArrowheads="1"/>
          </p:cNvSpPr>
          <p:nvPr/>
        </p:nvSpPr>
        <p:spPr bwMode="auto">
          <a:xfrm>
            <a:off x="2238375" y="41497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95979" name="Text Box 11"/>
          <p:cNvSpPr txBox="1">
            <a:spLocks noChangeArrowheads="1"/>
          </p:cNvSpPr>
          <p:nvPr/>
        </p:nvSpPr>
        <p:spPr bwMode="auto">
          <a:xfrm>
            <a:off x="6227763" y="34290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95980" name="Text Box 12"/>
          <p:cNvSpPr txBox="1">
            <a:spLocks noChangeArrowheads="1"/>
          </p:cNvSpPr>
          <p:nvPr/>
        </p:nvSpPr>
        <p:spPr bwMode="auto">
          <a:xfrm>
            <a:off x="4114800" y="48006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CC0000"/>
                </a:solidFill>
                <a:latin typeface="Arial Narrow" pitchFamily="34" charset="0"/>
                <a:sym typeface="Symbol" pitchFamily="18" charset="2"/>
              </a:rPr>
              <a:t>a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1215" name="Text Box 13"/>
          <p:cNvSpPr txBox="1">
            <a:spLocks noChangeArrowheads="1"/>
          </p:cNvSpPr>
          <p:nvPr/>
        </p:nvSpPr>
        <p:spPr bwMode="auto">
          <a:xfrm>
            <a:off x="6172200" y="22098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CC0000"/>
                </a:solidFill>
                <a:latin typeface="Arial Narrow" pitchFamily="34" charset="0"/>
                <a:sym typeface="Symbol" pitchFamily="18" charset="2"/>
              </a:rPr>
              <a:t>A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01E6E0A7-1511-4B8E-A70E-DBBF1EFD8871}" type="slidenum">
              <a:rPr lang="en-US" sz="1400" b="1">
                <a:latin typeface="Arial" pitchFamily="34" charset="0"/>
              </a:rPr>
              <a:pPr algn="ctr">
                <a:defRPr/>
              </a:pPr>
              <a:t>35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5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5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5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7" grpId="0" autoUpdateAnimBg="0"/>
      <p:bldP spid="595979" grpId="0" autoUpdateAnimBg="0"/>
      <p:bldP spid="59598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301625"/>
            <a:ext cx="8286750" cy="1412875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Standard form of a right triangle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2227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A8C5EDC1-C5EC-4349-9876-2B68470DCFCB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52229" name="Line 4"/>
          <p:cNvSpPr>
            <a:spLocks noChangeShapeType="1"/>
          </p:cNvSpPr>
          <p:nvPr/>
        </p:nvSpPr>
        <p:spPr bwMode="auto">
          <a:xfrm>
            <a:off x="2667000" y="4648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230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231" name="Line 6"/>
          <p:cNvSpPr>
            <a:spLocks noChangeShapeType="1"/>
          </p:cNvSpPr>
          <p:nvPr/>
        </p:nvSpPr>
        <p:spPr bwMode="auto">
          <a:xfrm>
            <a:off x="6248400" y="2895600"/>
            <a:ext cx="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232" name="Rectangle 7"/>
          <p:cNvSpPr>
            <a:spLocks noChangeArrowheads="1"/>
          </p:cNvSpPr>
          <p:nvPr/>
        </p:nvSpPr>
        <p:spPr bwMode="auto">
          <a:xfrm>
            <a:off x="6019800" y="4343400"/>
            <a:ext cx="2286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2233" name="Text Box 8"/>
          <p:cNvSpPr txBox="1">
            <a:spLocks noChangeArrowheads="1"/>
          </p:cNvSpPr>
          <p:nvPr/>
        </p:nvSpPr>
        <p:spPr bwMode="auto">
          <a:xfrm>
            <a:off x="6227763" y="43656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2234" name="Text Box 9"/>
          <p:cNvSpPr txBox="1">
            <a:spLocks noChangeArrowheads="1"/>
          </p:cNvSpPr>
          <p:nvPr/>
        </p:nvSpPr>
        <p:spPr bwMode="auto">
          <a:xfrm>
            <a:off x="4114800" y="31242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2235" name="Text Box 10"/>
          <p:cNvSpPr txBox="1">
            <a:spLocks noChangeArrowheads="1"/>
          </p:cNvSpPr>
          <p:nvPr/>
        </p:nvSpPr>
        <p:spPr bwMode="auto">
          <a:xfrm>
            <a:off x="6072188" y="2214563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2236" name="Text Box 11"/>
          <p:cNvSpPr txBox="1">
            <a:spLocks noChangeArrowheads="1"/>
          </p:cNvSpPr>
          <p:nvPr/>
        </p:nvSpPr>
        <p:spPr bwMode="auto">
          <a:xfrm>
            <a:off x="4357688" y="47148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2237" name="Text Box 12"/>
          <p:cNvSpPr txBox="1">
            <a:spLocks noChangeArrowheads="1"/>
          </p:cNvSpPr>
          <p:nvPr/>
        </p:nvSpPr>
        <p:spPr bwMode="auto">
          <a:xfrm>
            <a:off x="6215063" y="32861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CC0000"/>
                </a:solidFill>
                <a:latin typeface="Arial Narrow" pitchFamily="34" charset="0"/>
                <a:sym typeface="Symbol" pitchFamily="18" charset="2"/>
              </a:rPr>
              <a:t>a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2238" name="Text Box 13"/>
          <p:cNvSpPr txBox="1">
            <a:spLocks noChangeArrowheads="1"/>
          </p:cNvSpPr>
          <p:nvPr/>
        </p:nvSpPr>
        <p:spPr bwMode="auto">
          <a:xfrm>
            <a:off x="2071688" y="41433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CC0000"/>
                </a:solidFill>
                <a:latin typeface="Arial Narrow" pitchFamily="34" charset="0"/>
                <a:sym typeface="Symbol" pitchFamily="18" charset="2"/>
              </a:rPr>
              <a:t>A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CDFFDEA8-5A3F-41EC-B834-42363B2FB8B8}" type="slidenum">
              <a:rPr lang="en-US" sz="1400" b="1">
                <a:latin typeface="Arial" pitchFamily="34" charset="0"/>
              </a:rPr>
              <a:pPr algn="ctr">
                <a:defRPr/>
              </a:pPr>
              <a:t>36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158750"/>
            <a:ext cx="7997825" cy="1412875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Standard form of a right triangle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3251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023E0D6A-B275-4022-8C3A-F555DAF4227F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53253" name="Line 4"/>
          <p:cNvSpPr>
            <a:spLocks noChangeShapeType="1"/>
          </p:cNvSpPr>
          <p:nvPr/>
        </p:nvSpPr>
        <p:spPr bwMode="auto">
          <a:xfrm>
            <a:off x="2667000" y="4648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3254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3255" name="Line 6"/>
          <p:cNvSpPr>
            <a:spLocks noChangeShapeType="1"/>
          </p:cNvSpPr>
          <p:nvPr/>
        </p:nvSpPr>
        <p:spPr bwMode="auto">
          <a:xfrm>
            <a:off x="6248400" y="2895600"/>
            <a:ext cx="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3256" name="Rectangle 7"/>
          <p:cNvSpPr>
            <a:spLocks noChangeArrowheads="1"/>
          </p:cNvSpPr>
          <p:nvPr/>
        </p:nvSpPr>
        <p:spPr bwMode="auto">
          <a:xfrm>
            <a:off x="6019800" y="4343400"/>
            <a:ext cx="2286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>
            <a:off x="6227763" y="43656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3258" name="Text Box 9"/>
          <p:cNvSpPr txBox="1">
            <a:spLocks noChangeArrowheads="1"/>
          </p:cNvSpPr>
          <p:nvPr/>
        </p:nvSpPr>
        <p:spPr bwMode="auto">
          <a:xfrm>
            <a:off x="4114800" y="31242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3259" name="Text Box 10"/>
          <p:cNvSpPr txBox="1">
            <a:spLocks noChangeArrowheads="1"/>
          </p:cNvSpPr>
          <p:nvPr/>
        </p:nvSpPr>
        <p:spPr bwMode="auto">
          <a:xfrm>
            <a:off x="6072188" y="2214563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3260" name="Text Box 11"/>
          <p:cNvSpPr txBox="1">
            <a:spLocks noChangeArrowheads="1"/>
          </p:cNvSpPr>
          <p:nvPr/>
        </p:nvSpPr>
        <p:spPr bwMode="auto">
          <a:xfrm>
            <a:off x="4357688" y="47148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>
            <a:off x="6215063" y="32861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CC0000"/>
                </a:solidFill>
                <a:latin typeface="Arial Narrow" pitchFamily="34" charset="0"/>
                <a:sym typeface="Symbol" pitchFamily="18" charset="2"/>
              </a:rPr>
              <a:t>a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3262" name="Text Box 13"/>
          <p:cNvSpPr txBox="1">
            <a:spLocks noChangeArrowheads="1"/>
          </p:cNvSpPr>
          <p:nvPr/>
        </p:nvSpPr>
        <p:spPr bwMode="auto">
          <a:xfrm>
            <a:off x="2071688" y="41433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CC0000"/>
                </a:solidFill>
                <a:latin typeface="Arial Narrow" pitchFamily="34" charset="0"/>
                <a:sym typeface="Symbol" pitchFamily="18" charset="2"/>
              </a:rPr>
              <a:t>A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990600" y="5715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FF00"/>
              </a:buClr>
              <a:buSzPct val="80000"/>
              <a:buFont typeface="Wingdings" pitchFamily="2" charset="2"/>
              <a:buChar char="®"/>
              <a:defRPr/>
            </a:pPr>
            <a:r>
              <a:rPr lang="en-US" sz="2800" dirty="0">
                <a:latin typeface="+mn-lt"/>
              </a:rPr>
              <a:t>In your text, </a:t>
            </a:r>
            <a:r>
              <a:rPr lang="en-US" sz="2800" b="1" dirty="0">
                <a:solidFill>
                  <a:srgbClr val="009900"/>
                </a:solidFill>
                <a:latin typeface="+mn-lt"/>
              </a:rPr>
              <a:t>C</a:t>
            </a:r>
            <a:r>
              <a:rPr lang="en-US" sz="2800" dirty="0">
                <a:latin typeface="+mn-lt"/>
              </a:rPr>
              <a:t> is always 90</a:t>
            </a:r>
            <a:r>
              <a:rPr lang="en-US" sz="2800" dirty="0">
                <a:latin typeface="+mn-lt"/>
                <a:cs typeface="Arial" pitchFamily="34" charset="0"/>
              </a:rPr>
              <a:t>°.</a:t>
            </a:r>
            <a:endParaRPr lang="en-CA" sz="2800" dirty="0">
              <a:latin typeface="+mn-lt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42938" y="1785938"/>
            <a:ext cx="76612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 marL="438150" indent="-319088">
              <a:lnSpc>
                <a:spcPct val="90000"/>
              </a:lnSpc>
              <a:buClr>
                <a:schemeClr val="accent1"/>
              </a:buClr>
              <a:buSzPct val="80000"/>
              <a:buFont typeface="Wingdings 2" pitchFamily="18" charset="2"/>
              <a:buChar char=""/>
              <a:defRPr/>
            </a:pPr>
            <a:r>
              <a:rPr lang="en-US" sz="2800" dirty="0">
                <a:latin typeface="+mn-lt"/>
              </a:rPr>
              <a:t>Use the given information to complete the unknown lengths &amp; angles.</a:t>
            </a:r>
            <a:endParaRPr lang="en-CA" sz="2800" dirty="0">
              <a:latin typeface="+mn-lt"/>
            </a:endParaRP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A586333D-EFD8-4B1B-8951-21E34EB71C9D}" type="slidenum">
              <a:rPr lang="en-US" sz="1400" b="1">
                <a:latin typeface="Arial" pitchFamily="34" charset="0"/>
              </a:rPr>
              <a:pPr algn="ctr">
                <a:defRPr/>
              </a:pPr>
              <a:t>37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utoUpdateAnimBg="0" advAuto="100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Solving a right triangle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4275" name="Footer Placeholder 1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19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E73EFB18-9E4B-4D0D-8045-C74D22EBA020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54277" name="Line 4"/>
          <p:cNvSpPr>
            <a:spLocks noChangeShapeType="1"/>
          </p:cNvSpPr>
          <p:nvPr/>
        </p:nvSpPr>
        <p:spPr bwMode="auto">
          <a:xfrm>
            <a:off x="2667000" y="4648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4278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4279" name="Line 6"/>
          <p:cNvSpPr>
            <a:spLocks noChangeShapeType="1"/>
          </p:cNvSpPr>
          <p:nvPr/>
        </p:nvSpPr>
        <p:spPr bwMode="auto">
          <a:xfrm>
            <a:off x="6248400" y="2895600"/>
            <a:ext cx="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4280" name="Rectangle 7"/>
          <p:cNvSpPr>
            <a:spLocks noChangeArrowheads="1"/>
          </p:cNvSpPr>
          <p:nvPr/>
        </p:nvSpPr>
        <p:spPr bwMode="auto">
          <a:xfrm>
            <a:off x="6019800" y="4343400"/>
            <a:ext cx="2286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4281" name="Text Box 8"/>
          <p:cNvSpPr txBox="1">
            <a:spLocks noChangeArrowheads="1"/>
          </p:cNvSpPr>
          <p:nvPr/>
        </p:nvSpPr>
        <p:spPr bwMode="auto">
          <a:xfrm>
            <a:off x="6227763" y="43656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4282" name="Text Box 9"/>
          <p:cNvSpPr txBox="1">
            <a:spLocks noChangeArrowheads="1"/>
          </p:cNvSpPr>
          <p:nvPr/>
        </p:nvSpPr>
        <p:spPr bwMode="auto">
          <a:xfrm>
            <a:off x="4114800" y="31242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4283" name="Text Box 10"/>
          <p:cNvSpPr txBox="1">
            <a:spLocks noChangeArrowheads="1"/>
          </p:cNvSpPr>
          <p:nvPr/>
        </p:nvSpPr>
        <p:spPr bwMode="auto">
          <a:xfrm>
            <a:off x="6072188" y="2214563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4284" name="Text Box 11"/>
          <p:cNvSpPr txBox="1">
            <a:spLocks noChangeArrowheads="1"/>
          </p:cNvSpPr>
          <p:nvPr/>
        </p:nvSpPr>
        <p:spPr bwMode="auto">
          <a:xfrm>
            <a:off x="4357688" y="47148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4285" name="Text Box 12"/>
          <p:cNvSpPr txBox="1">
            <a:spLocks noChangeArrowheads="1"/>
          </p:cNvSpPr>
          <p:nvPr/>
        </p:nvSpPr>
        <p:spPr bwMode="auto">
          <a:xfrm>
            <a:off x="6215063" y="3286125"/>
            <a:ext cx="2143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CC0000"/>
                </a:solidFill>
                <a:cs typeface="Times New Roman" pitchFamily="18" charset="0"/>
              </a:rPr>
              <a:t>a = 746.0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4286" name="Text Box 13"/>
          <p:cNvSpPr txBox="1">
            <a:spLocks noChangeArrowheads="1"/>
          </p:cNvSpPr>
          <p:nvPr/>
        </p:nvSpPr>
        <p:spPr bwMode="auto">
          <a:xfrm>
            <a:off x="785813" y="4143375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CC0000"/>
                </a:solidFill>
                <a:cs typeface="Times New Roman" pitchFamily="18" charset="0"/>
              </a:rPr>
              <a:t>A = 37.2°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714375" y="57150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0000"/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</a:rPr>
              <a:t>In your text, </a:t>
            </a:r>
            <a:r>
              <a:rPr lang="en-US" sz="2800" b="1" dirty="0">
                <a:solidFill>
                  <a:srgbClr val="009900"/>
                </a:solidFill>
                <a:latin typeface="+mn-lt"/>
              </a:rPr>
              <a:t>C</a:t>
            </a:r>
            <a:r>
              <a:rPr lang="en-US" sz="2800" dirty="0">
                <a:latin typeface="+mn-lt"/>
              </a:rPr>
              <a:t> is always 90</a:t>
            </a:r>
            <a:r>
              <a:rPr lang="en-US" sz="2800" dirty="0">
                <a:latin typeface="+mn-lt"/>
                <a:cs typeface="Arial" pitchFamily="34" charset="0"/>
              </a:rPr>
              <a:t>°.</a:t>
            </a:r>
            <a:endParaRPr lang="en-CA" sz="2800" dirty="0">
              <a:latin typeface="+mn-lt"/>
            </a:endParaRPr>
          </a:p>
        </p:txBody>
      </p:sp>
      <p:sp>
        <p:nvSpPr>
          <p:cNvPr id="50192" name="Rectangle 3"/>
          <p:cNvSpPr txBox="1">
            <a:spLocks noChangeArrowheads="1"/>
          </p:cNvSpPr>
          <p:nvPr/>
        </p:nvSpPr>
        <p:spPr bwMode="auto">
          <a:xfrm>
            <a:off x="642938" y="1785938"/>
            <a:ext cx="76612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Times New Roman" pitchFamily="18" charset="0"/>
              </a:rPr>
              <a:t>Sketch the right triangle and find all the missing parts.  </a:t>
            </a:r>
            <a:r>
              <a:rPr lang="en-US" sz="2800" dirty="0">
                <a:solidFill>
                  <a:srgbClr val="CC0000"/>
                </a:solidFill>
                <a:latin typeface="+mn-lt"/>
                <a:cs typeface="Times New Roman" pitchFamily="18" charset="0"/>
              </a:rPr>
              <a:t>a = 746.0, A = 37.2°</a:t>
            </a:r>
            <a:endParaRPr lang="en-CA" sz="2800" dirty="0">
              <a:solidFill>
                <a:srgbClr val="CC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84111EEF-C965-492A-8554-EFB81C3E991D}" type="slidenum">
              <a:rPr lang="en-US" sz="1400" b="1">
                <a:latin typeface="Arial" pitchFamily="34" charset="0"/>
              </a:rPr>
              <a:pPr algn="ctr">
                <a:defRPr/>
              </a:pPr>
              <a:t>38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utoUpdateAnimBg="0" advAuto="100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Solving a right triangle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5299" name="Footer Placeholder 1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68860453-A749-47E5-84D9-95E96876C174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55301" name="Line 4"/>
          <p:cNvSpPr>
            <a:spLocks noChangeShapeType="1"/>
          </p:cNvSpPr>
          <p:nvPr/>
        </p:nvSpPr>
        <p:spPr bwMode="auto">
          <a:xfrm>
            <a:off x="2667000" y="4648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5302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5303" name="Line 6"/>
          <p:cNvSpPr>
            <a:spLocks noChangeShapeType="1"/>
          </p:cNvSpPr>
          <p:nvPr/>
        </p:nvSpPr>
        <p:spPr bwMode="auto">
          <a:xfrm>
            <a:off x="6248400" y="2895600"/>
            <a:ext cx="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5304" name="Rectangle 7"/>
          <p:cNvSpPr>
            <a:spLocks noChangeArrowheads="1"/>
          </p:cNvSpPr>
          <p:nvPr/>
        </p:nvSpPr>
        <p:spPr bwMode="auto">
          <a:xfrm>
            <a:off x="6019800" y="4343400"/>
            <a:ext cx="2286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5305" name="Text Box 8"/>
          <p:cNvSpPr txBox="1">
            <a:spLocks noChangeArrowheads="1"/>
          </p:cNvSpPr>
          <p:nvPr/>
        </p:nvSpPr>
        <p:spPr bwMode="auto">
          <a:xfrm>
            <a:off x="6227763" y="43656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5306" name="Text Box 9"/>
          <p:cNvSpPr txBox="1">
            <a:spLocks noChangeArrowheads="1"/>
          </p:cNvSpPr>
          <p:nvPr/>
        </p:nvSpPr>
        <p:spPr bwMode="auto">
          <a:xfrm>
            <a:off x="4114800" y="31242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6181725" y="25019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4357688" y="47148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5309" name="Text Box 12"/>
          <p:cNvSpPr txBox="1">
            <a:spLocks noChangeArrowheads="1"/>
          </p:cNvSpPr>
          <p:nvPr/>
        </p:nvSpPr>
        <p:spPr bwMode="auto">
          <a:xfrm>
            <a:off x="6215063" y="3286125"/>
            <a:ext cx="2214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CC0000"/>
                </a:solidFill>
                <a:cs typeface="Times New Roman" pitchFamily="18" charset="0"/>
              </a:rPr>
              <a:t>a = 746.0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5310" name="Text Box 13"/>
          <p:cNvSpPr txBox="1">
            <a:spLocks noChangeArrowheads="1"/>
          </p:cNvSpPr>
          <p:nvPr/>
        </p:nvSpPr>
        <p:spPr bwMode="auto">
          <a:xfrm>
            <a:off x="785813" y="4143375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CC0000"/>
                </a:solidFill>
                <a:cs typeface="Times New Roman" pitchFamily="18" charset="0"/>
              </a:rPr>
              <a:t>A = 37.2°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1216" name="Rectangle 3"/>
          <p:cNvSpPr txBox="1">
            <a:spLocks noChangeArrowheads="1"/>
          </p:cNvSpPr>
          <p:nvPr/>
        </p:nvSpPr>
        <p:spPr bwMode="auto">
          <a:xfrm>
            <a:off x="642938" y="1714500"/>
            <a:ext cx="76612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>
              <a:lnSpc>
                <a:spcPct val="80000"/>
              </a:lnSpc>
              <a:buClr>
                <a:schemeClr val="accent1">
                  <a:lumMod val="75000"/>
                </a:scheme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800" dirty="0">
                <a:latin typeface="+mn-lt"/>
                <a:cs typeface="Times New Roman" pitchFamily="18" charset="0"/>
              </a:rPr>
              <a:t> Solve for missing angles (by either subtracting a known angle from 90</a:t>
            </a:r>
            <a:r>
              <a:rPr lang="en-US" sz="2800" b="1" dirty="0">
                <a:latin typeface="+mn-lt"/>
                <a:cs typeface="Times New Roman" pitchFamily="18" charset="0"/>
              </a:rPr>
              <a:t>° </a:t>
            </a:r>
            <a:r>
              <a:rPr lang="en-US" sz="2800" dirty="0">
                <a:latin typeface="+mn-lt"/>
                <a:cs typeface="Times New Roman" pitchFamily="18" charset="0"/>
              </a:rPr>
              <a:t>or by using an inverse trigonometric ratio).</a:t>
            </a:r>
            <a:endParaRPr lang="en-CA" sz="2800" dirty="0">
              <a:latin typeface="+mn-lt"/>
              <a:cs typeface="Times New Roman" pitchFamily="18" charset="0"/>
            </a:endParaRP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6286500" y="2643188"/>
            <a:ext cx="16557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miter lim="800000"/>
                  <a:headEnd/>
                  <a:tailEnd/>
                </a:ln>
                <a:gradFill rotWithShape="1">
                  <a:gsLst>
                    <a:gs pos="0">
                      <a:srgbClr val="1F4081"/>
                    </a:gs>
                    <a:gs pos="100000">
                      <a:srgbClr val="0000CC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B = 52.8°</a:t>
            </a:r>
          </a:p>
        </p:txBody>
      </p:sp>
      <p:sp>
        <p:nvSpPr>
          <p:cNvPr id="1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F9EDB3EE-546D-44C2-9FA8-EFDEFDCA85BE}" type="slidenum">
              <a:rPr lang="en-US" sz="1400" b="1">
                <a:latin typeface="Arial" pitchFamily="34" charset="0"/>
              </a:rPr>
              <a:pPr algn="ctr">
                <a:defRPr/>
              </a:pPr>
              <a:t>39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Angles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CFB67AAE-FAAB-4BA2-A10F-D3B046FE173A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49254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6096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Defining an angle:</a:t>
            </a:r>
            <a:endParaRPr lang="en-CA" sz="3000" smtClean="0">
              <a:latin typeface="Tw Cen MT" pitchFamily="34" charset="0"/>
            </a:endParaRPr>
          </a:p>
        </p:txBody>
      </p:sp>
      <p:sp>
        <p:nvSpPr>
          <p:cNvPr id="492548" name="Line 4"/>
          <p:cNvSpPr>
            <a:spLocks noChangeShapeType="1"/>
          </p:cNvSpPr>
          <p:nvPr/>
        </p:nvSpPr>
        <p:spPr bwMode="auto">
          <a:xfrm>
            <a:off x="2667000" y="4648200"/>
            <a:ext cx="4191000" cy="0"/>
          </a:xfrm>
          <a:prstGeom prst="line">
            <a:avLst/>
          </a:prstGeom>
          <a:noFill/>
          <a:ln w="57150">
            <a:solidFill>
              <a:schemeClr val="tx2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492549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 type="oval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492550" name="Text Box 6"/>
          <p:cNvSpPr txBox="1">
            <a:spLocks noChangeArrowheads="1"/>
          </p:cNvSpPr>
          <p:nvPr/>
        </p:nvSpPr>
        <p:spPr bwMode="auto">
          <a:xfrm>
            <a:off x="3962400" y="4876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8000"/>
                </a:solidFill>
                <a:latin typeface="Arial Narrow" pitchFamily="34" charset="0"/>
              </a:rPr>
              <a:t>Initial side</a:t>
            </a:r>
            <a:endParaRPr lang="en-CA" sz="2400">
              <a:solidFill>
                <a:srgbClr val="008000"/>
              </a:solidFill>
              <a:latin typeface="Arial Narrow" pitchFamily="34" charset="0"/>
            </a:endParaRPr>
          </a:p>
        </p:txBody>
      </p:sp>
      <p:sp>
        <p:nvSpPr>
          <p:cNvPr id="492551" name="Text Box 7"/>
          <p:cNvSpPr txBox="1">
            <a:spLocks noChangeArrowheads="1"/>
          </p:cNvSpPr>
          <p:nvPr/>
        </p:nvSpPr>
        <p:spPr bwMode="auto">
          <a:xfrm rot="-1542148">
            <a:off x="3657600" y="31242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660066"/>
                </a:solidFill>
                <a:latin typeface="Arial Narrow" pitchFamily="34" charset="0"/>
              </a:rPr>
              <a:t>Terminal side</a:t>
            </a:r>
            <a:endParaRPr lang="en-CA" sz="2400">
              <a:solidFill>
                <a:srgbClr val="660066"/>
              </a:solidFill>
              <a:latin typeface="Arial Narrow" pitchFamily="34" charset="0"/>
            </a:endParaRPr>
          </a:p>
        </p:txBody>
      </p:sp>
      <p:sp>
        <p:nvSpPr>
          <p:cNvPr id="492552" name="Text Box 8"/>
          <p:cNvSpPr txBox="1">
            <a:spLocks noChangeArrowheads="1"/>
          </p:cNvSpPr>
          <p:nvPr/>
        </p:nvSpPr>
        <p:spPr bwMode="auto">
          <a:xfrm>
            <a:off x="4114800" y="39624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 b="1" i="1">
                <a:latin typeface="Arial Narrow" pitchFamily="34" charset="0"/>
                <a:sym typeface="Symbol" pitchFamily="18" charset="2"/>
              </a:rPr>
              <a:t></a:t>
            </a:r>
            <a:endParaRPr lang="en-CA" sz="3600" b="1" i="1">
              <a:latin typeface="Arial Narrow" pitchFamily="34" charset="0"/>
            </a:endParaRPr>
          </a:p>
        </p:txBody>
      </p:sp>
      <p:sp>
        <p:nvSpPr>
          <p:cNvPr id="492553" name="Line 9"/>
          <p:cNvSpPr>
            <a:spLocks noChangeShapeType="1"/>
          </p:cNvSpPr>
          <p:nvPr/>
        </p:nvSpPr>
        <p:spPr bwMode="auto">
          <a:xfrm flipH="1">
            <a:off x="3635375" y="4292600"/>
            <a:ext cx="457200" cy="152400"/>
          </a:xfrm>
          <a:prstGeom prst="line">
            <a:avLst/>
          </a:prstGeom>
          <a:noFill/>
          <a:ln w="57150">
            <a:solidFill>
              <a:schemeClr val="tx2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492554" name="Text Box 10"/>
          <p:cNvSpPr txBox="1">
            <a:spLocks noChangeArrowheads="1"/>
          </p:cNvSpPr>
          <p:nvPr/>
        </p:nvSpPr>
        <p:spPr bwMode="auto">
          <a:xfrm>
            <a:off x="1692275" y="4437063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Arial Narrow" pitchFamily="34" charset="0"/>
              </a:rPr>
              <a:t>Vertex</a:t>
            </a:r>
            <a:endParaRPr lang="en-CA" sz="240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92555" name="Text Box 11"/>
          <p:cNvSpPr txBox="1">
            <a:spLocks noChangeArrowheads="1"/>
          </p:cNvSpPr>
          <p:nvPr/>
        </p:nvSpPr>
        <p:spPr bwMode="auto">
          <a:xfrm>
            <a:off x="6804025" y="2420938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  <a:latin typeface="Arial Narrow" pitchFamily="34" charset="0"/>
              </a:rPr>
              <a:t>Ray</a:t>
            </a:r>
            <a:endParaRPr lang="en-CA" sz="2400">
              <a:solidFill>
                <a:srgbClr val="0033CC"/>
              </a:solidFill>
              <a:latin typeface="Arial Narrow" pitchFamily="34" charset="0"/>
            </a:endParaRPr>
          </a:p>
        </p:txBody>
      </p:sp>
      <p:sp>
        <p:nvSpPr>
          <p:cNvPr id="492556" name="Line 12"/>
          <p:cNvSpPr>
            <a:spLocks noChangeShapeType="1"/>
          </p:cNvSpPr>
          <p:nvPr/>
        </p:nvSpPr>
        <p:spPr bwMode="auto">
          <a:xfrm flipH="1">
            <a:off x="6300788" y="2708275"/>
            <a:ext cx="576262" cy="144463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F3AC9F75-5370-4C04-863A-92EA66C66654}" type="slidenum">
              <a:rPr lang="en-US" sz="1400" b="1">
                <a:latin typeface="Arial" pitchFamily="34" charset="0"/>
              </a:rPr>
              <a:pPr algn="ctr">
                <a:defRPr/>
              </a:pPr>
              <a:t>4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9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9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9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9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9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9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9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autoUpdateAnimBg="0" advAuto="1000"/>
      <p:bldP spid="492548" grpId="0" animBg="1"/>
      <p:bldP spid="492549" grpId="0" animBg="1"/>
      <p:bldP spid="492550" grpId="0" autoUpdateAnimBg="0"/>
      <p:bldP spid="492551" grpId="0" autoUpdateAnimBg="0"/>
      <p:bldP spid="492552" grpId="0" autoUpdateAnimBg="0"/>
      <p:bldP spid="492553" grpId="0" animBg="1"/>
      <p:bldP spid="492554" grpId="0" autoUpdateAnimBg="0"/>
      <p:bldP spid="492555" grpId="0" autoUpdateAnimBg="0"/>
      <p:bldP spid="49255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Solving a right triangle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6323" name="Footer Placeholder 1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40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3B8906FB-01A1-4EC7-9C53-501E1FB304C1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56325" name="Line 4"/>
          <p:cNvSpPr>
            <a:spLocks noChangeShapeType="1"/>
          </p:cNvSpPr>
          <p:nvPr/>
        </p:nvSpPr>
        <p:spPr bwMode="auto">
          <a:xfrm>
            <a:off x="2667000" y="4648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6326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6327" name="Line 6"/>
          <p:cNvSpPr>
            <a:spLocks noChangeShapeType="1"/>
          </p:cNvSpPr>
          <p:nvPr/>
        </p:nvSpPr>
        <p:spPr bwMode="auto">
          <a:xfrm>
            <a:off x="6248400" y="2895600"/>
            <a:ext cx="0" cy="1752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6328" name="Rectangle 7"/>
          <p:cNvSpPr>
            <a:spLocks noChangeArrowheads="1"/>
          </p:cNvSpPr>
          <p:nvPr/>
        </p:nvSpPr>
        <p:spPr bwMode="auto">
          <a:xfrm>
            <a:off x="6019800" y="4343400"/>
            <a:ext cx="2286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6329" name="Text Box 8"/>
          <p:cNvSpPr txBox="1">
            <a:spLocks noChangeArrowheads="1"/>
          </p:cNvSpPr>
          <p:nvPr/>
        </p:nvSpPr>
        <p:spPr bwMode="auto">
          <a:xfrm>
            <a:off x="6227763" y="43656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6330" name="Text Box 9"/>
          <p:cNvSpPr txBox="1">
            <a:spLocks noChangeArrowheads="1"/>
          </p:cNvSpPr>
          <p:nvPr/>
        </p:nvSpPr>
        <p:spPr bwMode="auto">
          <a:xfrm>
            <a:off x="4114800" y="31242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9900"/>
                </a:solidFill>
                <a:latin typeface="Arial Narrow" pitchFamily="34" charset="0"/>
                <a:sym typeface="Symbol" pitchFamily="18" charset="2"/>
              </a:rPr>
              <a:t>c</a:t>
            </a:r>
            <a:endParaRPr lang="en-CA" sz="3600" b="1" i="1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6331" name="Text Box 10"/>
          <p:cNvSpPr txBox="1">
            <a:spLocks noChangeArrowheads="1"/>
          </p:cNvSpPr>
          <p:nvPr/>
        </p:nvSpPr>
        <p:spPr bwMode="auto">
          <a:xfrm>
            <a:off x="6181725" y="2501900"/>
            <a:ext cx="2533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0070C0"/>
                </a:solidFill>
                <a:cs typeface="Arial" charset="0"/>
                <a:sym typeface="Symbol" pitchFamily="18" charset="2"/>
              </a:rPr>
              <a:t>B = 52</a:t>
            </a:r>
            <a:r>
              <a:rPr lang="en-US" sz="3600">
                <a:solidFill>
                  <a:srgbClr val="0070C0"/>
                </a:solidFill>
                <a:cs typeface="Arial" charset="0"/>
              </a:rPr>
              <a:t>.8°</a:t>
            </a:r>
            <a:endParaRPr lang="en-CA" sz="360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56332" name="Text Box 11"/>
          <p:cNvSpPr txBox="1">
            <a:spLocks noChangeArrowheads="1"/>
          </p:cNvSpPr>
          <p:nvPr/>
        </p:nvSpPr>
        <p:spPr bwMode="auto">
          <a:xfrm>
            <a:off x="4357688" y="471487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i="1">
                <a:solidFill>
                  <a:srgbClr val="0000CC"/>
                </a:solidFill>
                <a:latin typeface="Arial Narrow" pitchFamily="34" charset="0"/>
                <a:sym typeface="Symbol" pitchFamily="18" charset="2"/>
              </a:rPr>
              <a:t>b</a:t>
            </a:r>
            <a:endParaRPr lang="en-CA" sz="3600" b="1" i="1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56333" name="Text Box 12"/>
          <p:cNvSpPr txBox="1">
            <a:spLocks noChangeArrowheads="1"/>
          </p:cNvSpPr>
          <p:nvPr/>
        </p:nvSpPr>
        <p:spPr bwMode="auto">
          <a:xfrm>
            <a:off x="6215063" y="3286125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CC0000"/>
                </a:solidFill>
                <a:cs typeface="Times New Roman" pitchFamily="18" charset="0"/>
              </a:rPr>
              <a:t>a = 746.0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6334" name="Text Box 13"/>
          <p:cNvSpPr txBox="1">
            <a:spLocks noChangeArrowheads="1"/>
          </p:cNvSpPr>
          <p:nvPr/>
        </p:nvSpPr>
        <p:spPr bwMode="auto">
          <a:xfrm>
            <a:off x="785813" y="4143375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CC0000"/>
                </a:solidFill>
                <a:cs typeface="Times New Roman" pitchFamily="18" charset="0"/>
              </a:rPr>
              <a:t>A = 37.2°</a:t>
            </a:r>
            <a:endParaRPr lang="en-CA" sz="3600" b="1" i="1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2239" name="Rectangle 3"/>
          <p:cNvSpPr txBox="1">
            <a:spLocks noChangeArrowheads="1"/>
          </p:cNvSpPr>
          <p:nvPr/>
        </p:nvSpPr>
        <p:spPr bwMode="auto">
          <a:xfrm>
            <a:off x="500063" y="1571625"/>
            <a:ext cx="82867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800" dirty="0">
                <a:latin typeface="+mn-lt"/>
                <a:cs typeface="Times New Roman" pitchFamily="18" charset="0"/>
              </a:rPr>
              <a:t> Solve for the missing sides (by using the trigonometric ratios or the Pythagorean theorem).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auto">
          <a:xfrm>
            <a:off x="2286000" y="2857500"/>
            <a:ext cx="2159000" cy="785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miter lim="800000"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c = 1233.9</a:t>
            </a:r>
          </a:p>
        </p:txBody>
      </p:sp>
      <p:sp>
        <p:nvSpPr>
          <p:cNvPr id="19" name="WordArt 14"/>
          <p:cNvSpPr>
            <a:spLocks noChangeArrowheads="1" noChangeShapeType="1" noTextEdit="1"/>
          </p:cNvSpPr>
          <p:nvPr/>
        </p:nvSpPr>
        <p:spPr bwMode="auto">
          <a:xfrm>
            <a:off x="3270250" y="4786313"/>
            <a:ext cx="215900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miter lim="800000"/>
                  <a:headEnd/>
                  <a:tailEnd/>
                </a:ln>
                <a:gradFill rotWithShape="1">
                  <a:gsLst>
                    <a:gs pos="0">
                      <a:srgbClr val="1F4081"/>
                    </a:gs>
                    <a:gs pos="100000">
                      <a:srgbClr val="0000CC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b = 982.8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35A5AE88-29CD-4B44-A6B1-692536E90BB4}" type="slidenum">
              <a:rPr lang="en-US" sz="1400" b="1">
                <a:latin typeface="Arial" pitchFamily="34" charset="0"/>
              </a:rPr>
              <a:pPr algn="ctr">
                <a:defRPr/>
              </a:pPr>
              <a:t>40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Tw Cen MT" pitchFamily="34" charset="0"/>
              </a:rPr>
              <a:t>Solving a right triangle</a:t>
            </a:r>
            <a:endParaRPr lang="en-CA" sz="4000" smtClean="0">
              <a:latin typeface="Tw Cen MT" pitchFamily="34" charset="0"/>
            </a:endParaRPr>
          </a:p>
        </p:txBody>
      </p:sp>
      <p:sp>
        <p:nvSpPr>
          <p:cNvPr id="57347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90DD85CB-9248-4E54-B8A6-76340A31CDD9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5120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We have ‘</a:t>
            </a:r>
            <a:r>
              <a:rPr lang="en-US" i="1" dirty="0" smtClean="0"/>
              <a:t>solved</a:t>
            </a:r>
            <a:r>
              <a:rPr lang="en-US" dirty="0" smtClean="0"/>
              <a:t>’ the right triangle by finding the lengths of all 3 sides and the size of all 3 interior angles.</a:t>
            </a:r>
          </a:p>
          <a:p>
            <a:pPr eaLnBrk="1" hangingPunct="1">
              <a:defRPr/>
            </a:pPr>
            <a:endParaRPr lang="en-US" dirty="0" smtClean="0"/>
          </a:p>
          <a:p>
            <a:pPr lvl="1" eaLnBrk="1" hangingPunct="1"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3600" i="1" dirty="0" smtClean="0">
                <a:sym typeface="Symbol" pitchFamily="18" charset="2"/>
              </a:rPr>
              <a:t>A = 37.2</a:t>
            </a:r>
            <a:r>
              <a:rPr lang="en-US" sz="3600" dirty="0" smtClean="0">
                <a:sym typeface="Symbol" pitchFamily="18" charset="2"/>
              </a:rPr>
              <a:t>; </a:t>
            </a:r>
            <a:r>
              <a:rPr lang="en-US" sz="3600" i="1" dirty="0" smtClean="0">
                <a:sym typeface="Symbol" pitchFamily="18" charset="2"/>
              </a:rPr>
              <a:t>a = 746.0</a:t>
            </a:r>
            <a:endParaRPr lang="en-US" sz="3600" dirty="0" smtClean="0">
              <a:sym typeface="Symbol" pitchFamily="18" charset="2"/>
            </a:endParaRPr>
          </a:p>
          <a:p>
            <a:pPr lvl="1" eaLnBrk="1" hangingPunct="1"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3600" i="1" dirty="0" smtClean="0"/>
              <a:t>B = 52.8°; </a:t>
            </a:r>
            <a:r>
              <a:rPr lang="en-US" sz="3600" i="1" dirty="0" smtClean="0">
                <a:sym typeface="Symbol" pitchFamily="18" charset="2"/>
              </a:rPr>
              <a:t>b = 982.8</a:t>
            </a:r>
          </a:p>
          <a:p>
            <a:pPr lvl="1" eaLnBrk="1" hangingPunct="1"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3600" i="1" dirty="0" smtClean="0">
                <a:sym typeface="Symbol" pitchFamily="18" charset="2"/>
              </a:rPr>
              <a:t>C = 90.0</a:t>
            </a:r>
            <a:r>
              <a:rPr lang="en-US" sz="3600" dirty="0" smtClean="0"/>
              <a:t>°</a:t>
            </a:r>
            <a:r>
              <a:rPr lang="en-CA" sz="3600" dirty="0" smtClean="0"/>
              <a:t>; </a:t>
            </a:r>
            <a:r>
              <a:rPr lang="en-US" sz="3600" i="1" dirty="0" smtClean="0">
                <a:sym typeface="Symbol" pitchFamily="18" charset="2"/>
              </a:rPr>
              <a:t>c = 1233.9</a:t>
            </a:r>
            <a:endParaRPr lang="en-US" sz="3600" i="1" dirty="0" smtClean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072438" y="5643563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C35AAD55-F6C2-43B9-90E5-E3E42B3A6502}" type="slidenum">
              <a:rPr lang="en-US" sz="1400" b="1">
                <a:latin typeface="Arial" pitchFamily="34" charset="0"/>
              </a:rPr>
              <a:pPr algn="ctr">
                <a:defRPr/>
              </a:pPr>
              <a:t>41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-71438"/>
            <a:ext cx="8072438" cy="1412876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Ch. 4.5: Applications of Right Triangles</a:t>
            </a:r>
          </a:p>
        </p:txBody>
      </p:sp>
      <p:sp>
        <p:nvSpPr>
          <p:cNvPr id="536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Situations where a right angle exists are easily solved using trigonometry.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Here we introduce the ideas of: 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the angle of depression, and,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the angle of elevation.</a:t>
            </a:r>
          </a:p>
        </p:txBody>
      </p:sp>
      <p:sp>
        <p:nvSpPr>
          <p:cNvPr id="58372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608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BA10F3ED-4B6C-4816-AB22-6C831CDFF7C3}" type="slidenum">
              <a:rPr lang="en-US" smtClean="0"/>
              <a:pPr>
                <a:defRPr/>
              </a:pPr>
              <a:t>42</a:t>
            </a:fld>
            <a:endParaRPr lang="en-US" smtClean="0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60C9B81F-FDF0-487D-8C81-46E57CECC228}" type="slidenum">
              <a:rPr lang="en-US" sz="1400" b="1">
                <a:latin typeface="Arial" pitchFamily="34" charset="0"/>
              </a:rPr>
              <a:pPr algn="ctr">
                <a:defRPr/>
              </a:pPr>
              <a:t>42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6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6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6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6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6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6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6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6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579" grpId="0" build="p" bldLvl="5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of elevation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710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7F1DC8D5-C2EF-47B2-AEB2-FCED1ABAC6C0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53248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20574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The angle between the line of sight (line joining the eye of an object) &amp; the horizontal plane with the object </a:t>
            </a:r>
            <a:r>
              <a:rPr lang="en-US" sz="3000" b="1" smtClean="0">
                <a:solidFill>
                  <a:schemeClr val="tx2"/>
                </a:solidFill>
                <a:latin typeface="Tw Cen MT" pitchFamily="34" charset="0"/>
              </a:rPr>
              <a:t>ABOVE</a:t>
            </a:r>
            <a:r>
              <a:rPr lang="en-US" sz="3000" b="1" smtClean="0">
                <a:solidFill>
                  <a:srgbClr val="FFFF00"/>
                </a:solidFill>
                <a:latin typeface="Tw Cen MT" pitchFamily="34" charset="0"/>
              </a:rPr>
              <a:t> </a:t>
            </a:r>
            <a:r>
              <a:rPr lang="en-US" sz="3000" smtClean="0">
                <a:latin typeface="Tw Cen MT" pitchFamily="34" charset="0"/>
              </a:rPr>
              <a:t>the horizontal plane.</a:t>
            </a:r>
            <a:endParaRPr lang="en-CA" sz="3000" smtClean="0">
              <a:latin typeface="Tw Cen MT" pitchFamily="34" charset="0"/>
            </a:endParaRPr>
          </a:p>
        </p:txBody>
      </p:sp>
      <p:sp>
        <p:nvSpPr>
          <p:cNvPr id="59398" name="Line 4"/>
          <p:cNvSpPr>
            <a:spLocks noChangeShapeType="1"/>
          </p:cNvSpPr>
          <p:nvPr/>
        </p:nvSpPr>
        <p:spPr bwMode="auto">
          <a:xfrm>
            <a:off x="2286000" y="4038600"/>
            <a:ext cx="0" cy="2438400"/>
          </a:xfrm>
          <a:prstGeom prst="line">
            <a:avLst/>
          </a:prstGeom>
          <a:noFill/>
          <a:ln w="76200">
            <a:solidFill>
              <a:srgbClr val="000000"/>
            </a:solidFill>
            <a:miter lim="800000"/>
            <a:headEnd type="triangle" w="med" len="med"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9399" name="Line 5"/>
          <p:cNvSpPr>
            <a:spLocks noChangeShapeType="1"/>
          </p:cNvSpPr>
          <p:nvPr/>
        </p:nvSpPr>
        <p:spPr bwMode="auto">
          <a:xfrm>
            <a:off x="2286000" y="5867400"/>
            <a:ext cx="45720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9400" name="Line 6"/>
          <p:cNvSpPr>
            <a:spLocks noChangeShapeType="1"/>
          </p:cNvSpPr>
          <p:nvPr/>
        </p:nvSpPr>
        <p:spPr bwMode="auto">
          <a:xfrm flipV="1">
            <a:off x="2362200" y="4419600"/>
            <a:ext cx="3886200" cy="1447800"/>
          </a:xfrm>
          <a:prstGeom prst="line">
            <a:avLst/>
          </a:prstGeom>
          <a:noFill/>
          <a:ln w="76200">
            <a:solidFill>
              <a:srgbClr val="CC0000"/>
            </a:solidFill>
            <a:prstDash val="dashDot"/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9401" name="Text Box 7"/>
          <p:cNvSpPr txBox="1">
            <a:spLocks noChangeArrowheads="1"/>
          </p:cNvSpPr>
          <p:nvPr/>
        </p:nvSpPr>
        <p:spPr bwMode="auto">
          <a:xfrm>
            <a:off x="3810000" y="51816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 b="1" i="1">
                <a:solidFill>
                  <a:schemeClr val="tx2"/>
                </a:solidFill>
                <a:latin typeface="Arial Narrow" pitchFamily="34" charset="0"/>
                <a:sym typeface="Symbol" pitchFamily="18" charset="2"/>
              </a:rPr>
              <a:t></a:t>
            </a:r>
            <a:endParaRPr lang="en-CA" sz="3600" b="1" i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59402" name="Rectangle 8"/>
          <p:cNvSpPr>
            <a:spLocks noChangeArrowheads="1"/>
          </p:cNvSpPr>
          <p:nvPr/>
        </p:nvSpPr>
        <p:spPr bwMode="auto">
          <a:xfrm>
            <a:off x="0" y="25431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en-CA" sz="2400">
              <a:latin typeface="Times New Roman" pitchFamily="18" charset="0"/>
            </a:endParaRPr>
          </a:p>
          <a:p>
            <a:pPr lvl="1" eaLnBrk="0" hangingPunct="0"/>
            <a:endParaRPr kumimoji="1" lang="en-CA" sz="2400">
              <a:latin typeface="Times New Roman" pitchFamily="18" charset="0"/>
            </a:endParaRPr>
          </a:p>
        </p:txBody>
      </p:sp>
      <p:sp>
        <p:nvSpPr>
          <p:cNvPr id="532490" name="Text Box 10"/>
          <p:cNvSpPr txBox="1">
            <a:spLocks noChangeArrowheads="1"/>
          </p:cNvSpPr>
          <p:nvPr/>
        </p:nvSpPr>
        <p:spPr bwMode="auto">
          <a:xfrm>
            <a:off x="6477000" y="44196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tx2"/>
                </a:solidFill>
                <a:latin typeface="Arial Narrow" pitchFamily="34" charset="0"/>
              </a:rPr>
              <a:t>A Worm’s View Looking Up!</a:t>
            </a:r>
            <a:endParaRPr lang="en-CA" sz="24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DAC0DA16-DCC5-47AF-8AEE-C65D77BE6C77}" type="slidenum">
              <a:rPr lang="en-US" sz="1400" b="1">
                <a:latin typeface="Arial" pitchFamily="34" charset="0"/>
              </a:rPr>
              <a:pPr algn="ctr">
                <a:defRPr/>
              </a:pPr>
              <a:t>43</a:t>
            </a:fld>
            <a:endParaRPr lang="en-US" sz="1400" b="1">
              <a:latin typeface="Arial" pitchFamily="34" charset="0"/>
            </a:endParaRPr>
          </a:p>
        </p:txBody>
      </p:sp>
      <p:pic>
        <p:nvPicPr>
          <p:cNvPr id="59408" name="Picture 16" descr="SS_32509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5845175"/>
            <a:ext cx="1152525" cy="768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3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83" grpId="0" build="p" autoUpdateAnimBg="0" advAuto="1000"/>
      <p:bldP spid="532490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347663"/>
            <a:ext cx="7858125" cy="1009650"/>
          </a:xfrm>
        </p:spPr>
        <p:txBody>
          <a:bodyPr/>
          <a:lstStyle/>
          <a:p>
            <a:pPr eaLnBrk="1" hangingPunct="1"/>
            <a:r>
              <a:rPr lang="en-CA" smtClean="0">
                <a:latin typeface="Tw Cen MT" pitchFamily="34" charset="0"/>
              </a:rPr>
              <a:t>Working with angle of elevation</a:t>
            </a:r>
          </a:p>
        </p:txBody>
      </p:sp>
      <p:sp>
        <p:nvSpPr>
          <p:cNvPr id="60419" name="Footer Placeholder 1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81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E5EEE557-D552-40EE-BFCF-3BD3405684CF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6042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953000" y="1905000"/>
            <a:ext cx="3733800" cy="42672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 telephone pole casts a shadow 13.5 m long when the </a:t>
            </a:r>
            <a:r>
              <a:rPr lang="en-US" smtClean="0">
                <a:solidFill>
                  <a:srgbClr val="FF0000"/>
                </a:solidFill>
                <a:latin typeface="Tw Cen MT" pitchFamily="34" charset="0"/>
              </a:rPr>
              <a:t>angle of elevation</a:t>
            </a:r>
            <a:r>
              <a:rPr lang="en-US" smtClean="0">
                <a:latin typeface="Tw Cen MT" pitchFamily="34" charset="0"/>
              </a:rPr>
              <a:t> of the sun is 15.4°. Find the </a:t>
            </a:r>
            <a:r>
              <a:rPr lang="en-US" b="1" smtClean="0">
                <a:solidFill>
                  <a:schemeClr val="tx2"/>
                </a:solidFill>
                <a:latin typeface="Tw Cen MT" pitchFamily="34" charset="0"/>
              </a:rPr>
              <a:t>height</a:t>
            </a:r>
            <a:r>
              <a:rPr lang="en-US" smtClean="0">
                <a:latin typeface="Tw Cen MT" pitchFamily="34" charset="0"/>
              </a:rPr>
              <a:t> of the pole.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60422" name="Rectangle 4"/>
          <p:cNvSpPr>
            <a:spLocks noChangeArrowheads="1"/>
          </p:cNvSpPr>
          <p:nvPr/>
        </p:nvSpPr>
        <p:spPr bwMode="auto">
          <a:xfrm>
            <a:off x="3276600" y="3581400"/>
            <a:ext cx="195263" cy="1458913"/>
          </a:xfrm>
          <a:prstGeom prst="rect">
            <a:avLst/>
          </a:prstGeom>
          <a:solidFill>
            <a:srgbClr val="808000"/>
          </a:soli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60423" name="Rectangle 5"/>
          <p:cNvSpPr>
            <a:spLocks noChangeArrowheads="1"/>
          </p:cNvSpPr>
          <p:nvPr/>
        </p:nvSpPr>
        <p:spPr bwMode="auto">
          <a:xfrm>
            <a:off x="533400" y="4787900"/>
            <a:ext cx="2716213" cy="241300"/>
          </a:xfrm>
          <a:prstGeom prst="rect">
            <a:avLst/>
          </a:prstGeom>
          <a:solidFill>
            <a:srgbClr val="040408"/>
          </a:solidFill>
          <a:ln w="9525">
            <a:solidFill>
              <a:srgbClr val="0404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69350" name="Line 6"/>
          <p:cNvSpPr>
            <a:spLocks noChangeShapeType="1"/>
          </p:cNvSpPr>
          <p:nvPr/>
        </p:nvSpPr>
        <p:spPr bwMode="auto">
          <a:xfrm rot="-5400000">
            <a:off x="1370012" y="2897188"/>
            <a:ext cx="1146175" cy="2667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0425" name="Rectangle 7"/>
          <p:cNvSpPr>
            <a:spLocks noChangeArrowheads="1"/>
          </p:cNvSpPr>
          <p:nvPr/>
        </p:nvSpPr>
        <p:spPr bwMode="auto">
          <a:xfrm>
            <a:off x="1905000" y="4267200"/>
            <a:ext cx="1039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ahoma" pitchFamily="34" charset="0"/>
              </a:rPr>
              <a:t>15.4°</a:t>
            </a:r>
            <a:endParaRPr lang="en-CA" sz="2800">
              <a:latin typeface="Tahoma" pitchFamily="34" charset="0"/>
            </a:endParaRPr>
          </a:p>
        </p:txBody>
      </p:sp>
      <p:sp>
        <p:nvSpPr>
          <p:cNvPr id="60426" name="Rectangle 8"/>
          <p:cNvSpPr>
            <a:spLocks noChangeArrowheads="1"/>
          </p:cNvSpPr>
          <p:nvPr/>
        </p:nvSpPr>
        <p:spPr bwMode="auto">
          <a:xfrm>
            <a:off x="1371600" y="5181600"/>
            <a:ext cx="1282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ahoma" pitchFamily="34" charset="0"/>
              </a:rPr>
              <a:t>13.5 m</a:t>
            </a:r>
            <a:endParaRPr lang="en-CA" sz="2800">
              <a:latin typeface="Tahoma" pitchFamily="34" charset="0"/>
            </a:endParaRPr>
          </a:p>
        </p:txBody>
      </p:sp>
      <p:sp>
        <p:nvSpPr>
          <p:cNvPr id="569355" name="Line 11"/>
          <p:cNvSpPr>
            <a:spLocks noChangeShapeType="1"/>
          </p:cNvSpPr>
          <p:nvPr/>
        </p:nvSpPr>
        <p:spPr bwMode="auto">
          <a:xfrm flipH="1">
            <a:off x="1187450" y="4581525"/>
            <a:ext cx="4318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0430" name="Rectangle 12"/>
          <p:cNvSpPr>
            <a:spLocks noChangeArrowheads="1"/>
          </p:cNvSpPr>
          <p:nvPr/>
        </p:nvSpPr>
        <p:spPr bwMode="auto">
          <a:xfrm>
            <a:off x="3492500" y="4076700"/>
            <a:ext cx="411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Tahoma" pitchFamily="34" charset="0"/>
              </a:rPr>
              <a:t>h</a:t>
            </a:r>
            <a:endParaRPr lang="en-CA" sz="2800" b="1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840CFDF8-CC8E-41FA-BE14-E198FB147DD5}" type="slidenum">
              <a:rPr lang="en-US" sz="1400" b="1">
                <a:latin typeface="Arial" pitchFamily="34" charset="0"/>
              </a:rPr>
              <a:pPr algn="ctr">
                <a:defRPr/>
              </a:pPr>
              <a:t>44</a:t>
            </a:fld>
            <a:endParaRPr lang="en-US" sz="1400" b="1">
              <a:latin typeface="Arial" pitchFamily="34" charset="0"/>
            </a:endParaRPr>
          </a:p>
        </p:txBody>
      </p:sp>
      <p:pic>
        <p:nvPicPr>
          <p:cNvPr id="60434" name="Picture 18" descr="SS_32509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084763"/>
            <a:ext cx="990600" cy="660400"/>
          </a:xfrm>
          <a:prstGeom prst="rect">
            <a:avLst/>
          </a:prstGeom>
          <a:noFill/>
        </p:spPr>
      </p:pic>
      <p:pic>
        <p:nvPicPr>
          <p:cNvPr id="60436" name="Picture 20" descr="JIU_4577675"/>
          <p:cNvPicPr>
            <a:picLocks noChangeAspect="1" noChangeArrowheads="1"/>
          </p:cNvPicPr>
          <p:nvPr/>
        </p:nvPicPr>
        <p:blipFill>
          <a:blip r:embed="rId4" cstate="print"/>
          <a:srcRect r="17159" b="57977"/>
          <a:stretch>
            <a:fillRect/>
          </a:stretch>
        </p:blipFill>
        <p:spPr bwMode="auto">
          <a:xfrm>
            <a:off x="3492500" y="2852738"/>
            <a:ext cx="935038" cy="7191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9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9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9350" grpId="0" animBg="1"/>
      <p:bldP spid="56935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357188"/>
            <a:ext cx="7712075" cy="1009650"/>
          </a:xfrm>
        </p:spPr>
        <p:txBody>
          <a:bodyPr/>
          <a:lstStyle/>
          <a:p>
            <a:pPr eaLnBrk="1" hangingPunct="1"/>
            <a:r>
              <a:rPr lang="en-CA" smtClean="0">
                <a:latin typeface="Tw Cen MT" pitchFamily="34" charset="0"/>
              </a:rPr>
              <a:t>Working with angle of elevation</a:t>
            </a:r>
          </a:p>
        </p:txBody>
      </p:sp>
      <p:sp>
        <p:nvSpPr>
          <p:cNvPr id="61443" name="Footer Placeholder 1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9A6D99DB-5634-46F1-BAB8-B9A47283E720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61445" name="Rectangle 9" descr="Rectangle: Click to edit Master text styles&#10;Second level&#10;Third level&#10;Fourth level&#10;Fifth level"/>
          <p:cNvSpPr>
            <a:spLocks noGrp="1" noChangeArrowheads="1"/>
          </p:cNvSpPr>
          <p:nvPr>
            <p:ph sz="quarter" idx="4294967295"/>
          </p:nvPr>
        </p:nvSpPr>
        <p:spPr>
          <a:xfrm>
            <a:off x="5000625" y="1928813"/>
            <a:ext cx="3886200" cy="41148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We use the tangent ratio to find the height of the pole.</a:t>
            </a:r>
          </a:p>
          <a:p>
            <a:pPr eaLnBrk="1" hangingPunct="1"/>
            <a:r>
              <a:rPr lang="en-US" smtClean="0">
                <a:latin typeface="Tw Cen MT" pitchFamily="34" charset="0"/>
              </a:rPr>
              <a:t>tan 15.4</a:t>
            </a:r>
            <a:r>
              <a:rPr lang="en-US" sz="2800" smtClean="0">
                <a:latin typeface="Tw Cen MT" pitchFamily="34" charset="0"/>
              </a:rPr>
              <a:t>°</a:t>
            </a:r>
            <a:r>
              <a:rPr lang="en-US" smtClean="0">
                <a:latin typeface="Tw Cen MT" pitchFamily="34" charset="0"/>
              </a:rPr>
              <a:t> =  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latin typeface="Tw Cen MT" pitchFamily="34" charset="0"/>
              </a:rPr>
              <a:t>                     13.5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61446" name="Rectangle 3"/>
          <p:cNvSpPr>
            <a:spLocks noChangeArrowheads="1"/>
          </p:cNvSpPr>
          <p:nvPr/>
        </p:nvSpPr>
        <p:spPr bwMode="auto">
          <a:xfrm>
            <a:off x="3200400" y="3657600"/>
            <a:ext cx="347663" cy="1371600"/>
          </a:xfrm>
          <a:prstGeom prst="rect">
            <a:avLst/>
          </a:prstGeom>
          <a:solidFill>
            <a:srgbClr val="808000"/>
          </a:soli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61447" name="Rectangle 4"/>
          <p:cNvSpPr>
            <a:spLocks noChangeArrowheads="1"/>
          </p:cNvSpPr>
          <p:nvPr/>
        </p:nvSpPr>
        <p:spPr bwMode="auto">
          <a:xfrm>
            <a:off x="533400" y="4787900"/>
            <a:ext cx="2716213" cy="241300"/>
          </a:xfrm>
          <a:prstGeom prst="rect">
            <a:avLst/>
          </a:prstGeom>
          <a:solidFill>
            <a:srgbClr val="040408"/>
          </a:solidFill>
          <a:ln w="9525">
            <a:solidFill>
              <a:srgbClr val="0404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61448" name="Line 5"/>
          <p:cNvSpPr>
            <a:spLocks noChangeShapeType="1"/>
          </p:cNvSpPr>
          <p:nvPr/>
        </p:nvSpPr>
        <p:spPr bwMode="auto">
          <a:xfrm rot="-5400000">
            <a:off x="1370012" y="2897188"/>
            <a:ext cx="1146175" cy="2667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1449" name="Rectangle 6"/>
          <p:cNvSpPr>
            <a:spLocks noChangeArrowheads="1"/>
          </p:cNvSpPr>
          <p:nvPr/>
        </p:nvSpPr>
        <p:spPr bwMode="auto">
          <a:xfrm>
            <a:off x="1905000" y="4267200"/>
            <a:ext cx="1039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ahoma" pitchFamily="34" charset="0"/>
              </a:rPr>
              <a:t>15.4°</a:t>
            </a:r>
            <a:endParaRPr lang="en-CA" sz="2800">
              <a:latin typeface="Tahoma" pitchFamily="34" charset="0"/>
            </a:endParaRPr>
          </a:p>
        </p:txBody>
      </p:sp>
      <p:sp>
        <p:nvSpPr>
          <p:cNvPr id="61450" name="Rectangle 7"/>
          <p:cNvSpPr>
            <a:spLocks noChangeArrowheads="1"/>
          </p:cNvSpPr>
          <p:nvPr/>
        </p:nvSpPr>
        <p:spPr bwMode="auto">
          <a:xfrm>
            <a:off x="1371600" y="5181600"/>
            <a:ext cx="1282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ahoma" pitchFamily="34" charset="0"/>
              </a:rPr>
              <a:t>13.5 m</a:t>
            </a:r>
            <a:endParaRPr lang="en-CA" sz="2800">
              <a:latin typeface="Tahoma" pitchFamily="34" charset="0"/>
            </a:endParaRPr>
          </a:p>
        </p:txBody>
      </p:sp>
      <p:sp>
        <p:nvSpPr>
          <p:cNvPr id="61452" name="Line 10"/>
          <p:cNvSpPr>
            <a:spLocks noChangeShapeType="1"/>
          </p:cNvSpPr>
          <p:nvPr/>
        </p:nvSpPr>
        <p:spPr bwMode="auto">
          <a:xfrm>
            <a:off x="7143750" y="3857625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70379" name="Line 11"/>
          <p:cNvSpPr>
            <a:spLocks noChangeShapeType="1"/>
          </p:cNvSpPr>
          <p:nvPr/>
        </p:nvSpPr>
        <p:spPr bwMode="auto">
          <a:xfrm flipH="1">
            <a:off x="1187450" y="4581525"/>
            <a:ext cx="43180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1454" name="Rectangle 13"/>
          <p:cNvSpPr>
            <a:spLocks noChangeArrowheads="1"/>
          </p:cNvSpPr>
          <p:nvPr/>
        </p:nvSpPr>
        <p:spPr bwMode="auto">
          <a:xfrm>
            <a:off x="3643313" y="4214813"/>
            <a:ext cx="38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/>
              <a:t>h</a:t>
            </a:r>
            <a:endParaRPr lang="en-CA" sz="2800"/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47431746-5ACE-4DE8-A747-9BF59D793122}" type="slidenum">
              <a:rPr lang="en-US" sz="1400" b="1">
                <a:latin typeface="Arial" pitchFamily="34" charset="0"/>
              </a:rPr>
              <a:pPr algn="ctr">
                <a:defRPr/>
              </a:pPr>
              <a:t>45</a:t>
            </a:fld>
            <a:endParaRPr lang="en-US" sz="1400" b="1">
              <a:latin typeface="Arial" pitchFamily="34" charset="0"/>
            </a:endParaRPr>
          </a:p>
        </p:txBody>
      </p:sp>
      <p:pic>
        <p:nvPicPr>
          <p:cNvPr id="61457" name="Picture 17" descr="JIU_4577675"/>
          <p:cNvPicPr>
            <a:picLocks noChangeAspect="1" noChangeArrowheads="1"/>
          </p:cNvPicPr>
          <p:nvPr/>
        </p:nvPicPr>
        <p:blipFill>
          <a:blip r:embed="rId3" cstate="print"/>
          <a:srcRect r="17159" b="57977"/>
          <a:stretch>
            <a:fillRect/>
          </a:stretch>
        </p:blipFill>
        <p:spPr bwMode="auto">
          <a:xfrm>
            <a:off x="3563938" y="2924175"/>
            <a:ext cx="935037" cy="7191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0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0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37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428625"/>
            <a:ext cx="7640637" cy="984250"/>
          </a:xfrm>
        </p:spPr>
        <p:txBody>
          <a:bodyPr/>
          <a:lstStyle/>
          <a:p>
            <a:pPr eaLnBrk="1" hangingPunct="1"/>
            <a:r>
              <a:rPr lang="en-CA" smtClean="0">
                <a:latin typeface="Tw Cen MT" pitchFamily="34" charset="0"/>
              </a:rPr>
              <a:t>Working with angle of elevation</a:t>
            </a:r>
          </a:p>
        </p:txBody>
      </p:sp>
      <p:sp>
        <p:nvSpPr>
          <p:cNvPr id="62467" name="Footer Placeholder 1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501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CBC4D4F2-D380-423E-B8EB-C9FDE96F65EA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62469" name="Rectangle 9" descr="Rectangle: Click to edit Master text styles&#10;Second level&#10;Third level&#10;Fourth level&#10;Fifth level"/>
          <p:cNvSpPr>
            <a:spLocks noGrp="1" noChangeArrowheads="1"/>
          </p:cNvSpPr>
          <p:nvPr>
            <p:ph sz="quarter" idx="4294967295"/>
          </p:nvPr>
        </p:nvSpPr>
        <p:spPr>
          <a:xfrm>
            <a:off x="4953000" y="1676400"/>
            <a:ext cx="3733800" cy="4467225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0070C0"/>
                </a:solidFill>
                <a:latin typeface="Tw Cen MT" pitchFamily="34" charset="0"/>
              </a:rPr>
              <a:t>tan</a:t>
            </a:r>
            <a:r>
              <a:rPr lang="en-US" sz="2800" smtClean="0">
                <a:latin typeface="Tw Cen MT" pitchFamily="34" charset="0"/>
              </a:rPr>
              <a:t> 15.4° =  h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latin typeface="Tw Cen MT" pitchFamily="34" charset="0"/>
              </a:rPr>
              <a:t>                      13.5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latin typeface="Tw Cen MT" pitchFamily="34" charset="0"/>
              </a:rPr>
              <a:t>    h = 13.5</a:t>
            </a:r>
            <a:r>
              <a:rPr lang="en-US" sz="2800" b="1" smtClean="0">
                <a:solidFill>
                  <a:srgbClr val="0070C0"/>
                </a:solidFill>
                <a:latin typeface="Tw Cen MT" pitchFamily="34" charset="0"/>
              </a:rPr>
              <a:t>tan</a:t>
            </a:r>
            <a:r>
              <a:rPr lang="en-US" sz="2800" smtClean="0">
                <a:latin typeface="Tw Cen MT" pitchFamily="34" charset="0"/>
              </a:rPr>
              <a:t>15.4°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latin typeface="Tw Cen MT" pitchFamily="34" charset="0"/>
              </a:rPr>
              <a:t>     h = 3.72 m</a:t>
            </a:r>
          </a:p>
          <a:p>
            <a:pPr eaLnBrk="1" hangingPunct="1"/>
            <a:r>
              <a:rPr lang="en-US" sz="2800" smtClean="0">
                <a:latin typeface="Tw Cen MT" pitchFamily="34" charset="0"/>
              </a:rPr>
              <a:t>Therefore, the height of the telephone pole is 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</a:rPr>
              <a:t>3.72</a:t>
            </a:r>
            <a:r>
              <a:rPr lang="en-US" sz="2800" smtClean="0">
                <a:latin typeface="Tw Cen MT" pitchFamily="34" charset="0"/>
              </a:rPr>
              <a:t> 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</a:rPr>
              <a:t>m</a:t>
            </a:r>
            <a:r>
              <a:rPr lang="en-US" sz="2800" smtClean="0">
                <a:latin typeface="Tw Cen MT" pitchFamily="34" charset="0"/>
              </a:rPr>
              <a:t>.</a:t>
            </a:r>
            <a:endParaRPr lang="en-CA" sz="2800" smtClean="0">
              <a:latin typeface="Tw Cen MT" pitchFamily="34" charset="0"/>
            </a:endParaRPr>
          </a:p>
        </p:txBody>
      </p:sp>
      <p:sp>
        <p:nvSpPr>
          <p:cNvPr id="62470" name="Rectangle 3"/>
          <p:cNvSpPr>
            <a:spLocks noChangeArrowheads="1"/>
          </p:cNvSpPr>
          <p:nvPr/>
        </p:nvSpPr>
        <p:spPr bwMode="auto">
          <a:xfrm>
            <a:off x="3276600" y="3657600"/>
            <a:ext cx="271463" cy="1382713"/>
          </a:xfrm>
          <a:prstGeom prst="rect">
            <a:avLst/>
          </a:prstGeom>
          <a:solidFill>
            <a:srgbClr val="808000"/>
          </a:soli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62471" name="Rectangle 4"/>
          <p:cNvSpPr>
            <a:spLocks noChangeArrowheads="1"/>
          </p:cNvSpPr>
          <p:nvPr/>
        </p:nvSpPr>
        <p:spPr bwMode="auto">
          <a:xfrm>
            <a:off x="533400" y="4787900"/>
            <a:ext cx="2716213" cy="241300"/>
          </a:xfrm>
          <a:prstGeom prst="rect">
            <a:avLst/>
          </a:prstGeom>
          <a:solidFill>
            <a:srgbClr val="040408"/>
          </a:solidFill>
          <a:ln w="9525">
            <a:solidFill>
              <a:srgbClr val="0404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62472" name="Line 5"/>
          <p:cNvSpPr>
            <a:spLocks noChangeShapeType="1"/>
          </p:cNvSpPr>
          <p:nvPr/>
        </p:nvSpPr>
        <p:spPr bwMode="auto">
          <a:xfrm rot="-5400000">
            <a:off x="1370012" y="2897188"/>
            <a:ext cx="1146175" cy="2667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2473" name="Rectangle 6"/>
          <p:cNvSpPr>
            <a:spLocks noChangeArrowheads="1"/>
          </p:cNvSpPr>
          <p:nvPr/>
        </p:nvSpPr>
        <p:spPr bwMode="auto">
          <a:xfrm>
            <a:off x="1905000" y="4267200"/>
            <a:ext cx="1039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ahoma" pitchFamily="34" charset="0"/>
              </a:rPr>
              <a:t>15.4°</a:t>
            </a:r>
            <a:endParaRPr lang="en-CA" sz="2800">
              <a:latin typeface="Tahoma" pitchFamily="34" charset="0"/>
            </a:endParaRPr>
          </a:p>
        </p:txBody>
      </p:sp>
      <p:sp>
        <p:nvSpPr>
          <p:cNvPr id="62474" name="Rectangle 7"/>
          <p:cNvSpPr>
            <a:spLocks noChangeArrowheads="1"/>
          </p:cNvSpPr>
          <p:nvPr/>
        </p:nvSpPr>
        <p:spPr bwMode="auto">
          <a:xfrm>
            <a:off x="1371600" y="5181600"/>
            <a:ext cx="1282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Tahoma" pitchFamily="34" charset="0"/>
              </a:rPr>
              <a:t>13.5 m</a:t>
            </a:r>
            <a:endParaRPr lang="en-CA" sz="2800">
              <a:latin typeface="Tahoma" pitchFamily="34" charset="0"/>
            </a:endParaRPr>
          </a:p>
        </p:txBody>
      </p:sp>
      <p:sp>
        <p:nvSpPr>
          <p:cNvPr id="62476" name="Line 10"/>
          <p:cNvSpPr>
            <a:spLocks noChangeShapeType="1"/>
          </p:cNvSpPr>
          <p:nvPr/>
        </p:nvSpPr>
        <p:spPr bwMode="auto">
          <a:xfrm>
            <a:off x="7143750" y="22098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2477" name="Line 11"/>
          <p:cNvSpPr>
            <a:spLocks noChangeShapeType="1"/>
          </p:cNvSpPr>
          <p:nvPr/>
        </p:nvSpPr>
        <p:spPr bwMode="auto">
          <a:xfrm flipH="1">
            <a:off x="1371600" y="4572000"/>
            <a:ext cx="457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2478" name="Text Box 12"/>
          <p:cNvSpPr txBox="1">
            <a:spLocks noChangeArrowheads="1"/>
          </p:cNvSpPr>
          <p:nvPr/>
        </p:nvSpPr>
        <p:spPr bwMode="auto">
          <a:xfrm>
            <a:off x="3581400" y="4191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ahoma" pitchFamily="34" charset="0"/>
              </a:rPr>
              <a:t>h</a:t>
            </a:r>
            <a:endParaRPr lang="en-CA" sz="2400">
              <a:latin typeface="Tahoma" pitchFamily="34" charset="0"/>
            </a:endParaRP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8862E365-552E-427A-B897-2A3E23D692B1}" type="slidenum">
              <a:rPr lang="en-US" sz="1400" b="1">
                <a:latin typeface="Arial" pitchFamily="34" charset="0"/>
              </a:rPr>
              <a:pPr algn="ctr">
                <a:defRPr/>
              </a:pPr>
              <a:t>46</a:t>
            </a:fld>
            <a:endParaRPr lang="en-US" sz="1400" b="1">
              <a:latin typeface="Arial" pitchFamily="34" charset="0"/>
            </a:endParaRPr>
          </a:p>
        </p:txBody>
      </p:sp>
      <p:pic>
        <p:nvPicPr>
          <p:cNvPr id="62481" name="Picture 17" descr="JIU_4577675"/>
          <p:cNvPicPr>
            <a:picLocks noChangeAspect="1" noChangeArrowheads="1"/>
          </p:cNvPicPr>
          <p:nvPr/>
        </p:nvPicPr>
        <p:blipFill>
          <a:blip r:embed="rId3" cstate="print"/>
          <a:srcRect r="17159" b="57977"/>
          <a:stretch>
            <a:fillRect/>
          </a:stretch>
        </p:blipFill>
        <p:spPr bwMode="auto">
          <a:xfrm>
            <a:off x="3563938" y="2924175"/>
            <a:ext cx="935037" cy="7191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of depression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634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512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BBC6B871-9942-4EF2-A903-AC18571040A8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52633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20574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The angle between the line of sight (line joining the eye of an object) &amp; the horizontal plane with the object </a:t>
            </a:r>
            <a:r>
              <a:rPr lang="en-US" sz="3000" b="1" smtClean="0">
                <a:solidFill>
                  <a:schemeClr val="tx2"/>
                </a:solidFill>
                <a:latin typeface="Tw Cen MT" pitchFamily="34" charset="0"/>
              </a:rPr>
              <a:t>BELOW</a:t>
            </a:r>
            <a:r>
              <a:rPr lang="en-US" sz="3000" smtClean="0">
                <a:latin typeface="Tw Cen MT" pitchFamily="34" charset="0"/>
              </a:rPr>
              <a:t> the horizontal plane.</a:t>
            </a:r>
            <a:endParaRPr lang="en-CA" sz="3000" smtClean="0">
              <a:latin typeface="Tw Cen MT" pitchFamily="34" charset="0"/>
            </a:endParaRPr>
          </a:p>
        </p:txBody>
      </p:sp>
      <p:sp>
        <p:nvSpPr>
          <p:cNvPr id="63494" name="Line 4"/>
          <p:cNvSpPr>
            <a:spLocks noChangeShapeType="1"/>
          </p:cNvSpPr>
          <p:nvPr/>
        </p:nvSpPr>
        <p:spPr bwMode="auto">
          <a:xfrm>
            <a:off x="2286000" y="4495800"/>
            <a:ext cx="0" cy="1219200"/>
          </a:xfrm>
          <a:prstGeom prst="line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3495" name="Line 5"/>
          <p:cNvSpPr>
            <a:spLocks noChangeShapeType="1"/>
          </p:cNvSpPr>
          <p:nvPr/>
        </p:nvSpPr>
        <p:spPr bwMode="auto">
          <a:xfrm>
            <a:off x="2286000" y="4495800"/>
            <a:ext cx="45720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3496" name="Line 6"/>
          <p:cNvSpPr>
            <a:spLocks noChangeShapeType="1"/>
          </p:cNvSpPr>
          <p:nvPr/>
        </p:nvSpPr>
        <p:spPr bwMode="auto">
          <a:xfrm rot="2939868" flipV="1">
            <a:off x="2192338" y="4759325"/>
            <a:ext cx="3124200" cy="1143000"/>
          </a:xfrm>
          <a:prstGeom prst="line">
            <a:avLst/>
          </a:prstGeom>
          <a:noFill/>
          <a:ln w="76200">
            <a:solidFill>
              <a:srgbClr val="CC0000"/>
            </a:solidFill>
            <a:prstDash val="dashDot"/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3497" name="Text Box 7"/>
          <p:cNvSpPr txBox="1">
            <a:spLocks noChangeArrowheads="1"/>
          </p:cNvSpPr>
          <p:nvPr/>
        </p:nvSpPr>
        <p:spPr bwMode="auto">
          <a:xfrm>
            <a:off x="3505200" y="45720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 b="1" i="1">
                <a:solidFill>
                  <a:schemeClr val="tx2"/>
                </a:solidFill>
                <a:latin typeface="Arial Narrow" pitchFamily="34" charset="0"/>
                <a:sym typeface="Symbol" pitchFamily="18" charset="2"/>
              </a:rPr>
              <a:t></a:t>
            </a:r>
            <a:endParaRPr lang="en-CA" sz="3600" b="1" i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63498" name="Rectangle 8"/>
          <p:cNvSpPr>
            <a:spLocks noChangeArrowheads="1"/>
          </p:cNvSpPr>
          <p:nvPr/>
        </p:nvSpPr>
        <p:spPr bwMode="auto">
          <a:xfrm>
            <a:off x="0" y="25431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en-CA" sz="2400">
              <a:latin typeface="Times New Roman" pitchFamily="18" charset="0"/>
            </a:endParaRPr>
          </a:p>
          <a:p>
            <a:pPr lvl="1" eaLnBrk="0" hangingPunct="0"/>
            <a:endParaRPr kumimoji="1" lang="en-CA" sz="2400">
              <a:latin typeface="Times New Roman" pitchFamily="18" charset="0"/>
            </a:endParaRPr>
          </a:p>
        </p:txBody>
      </p:sp>
      <p:sp>
        <p:nvSpPr>
          <p:cNvPr id="526345" name="Text Box 9"/>
          <p:cNvSpPr txBox="1">
            <a:spLocks noChangeArrowheads="1"/>
          </p:cNvSpPr>
          <p:nvPr/>
        </p:nvSpPr>
        <p:spPr bwMode="auto">
          <a:xfrm>
            <a:off x="6096000" y="49530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tx2"/>
                </a:solidFill>
                <a:latin typeface="Arial Narrow" pitchFamily="34" charset="0"/>
              </a:rPr>
              <a:t>A Bird’s View Looking Down!</a:t>
            </a:r>
            <a:endParaRPr lang="en-CA" sz="24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2560B116-326C-4974-8A9B-7A8980D63ADF}" type="slidenum">
              <a:rPr lang="en-US" sz="1400" b="1">
                <a:latin typeface="Arial" pitchFamily="34" charset="0"/>
              </a:rPr>
              <a:pPr algn="ctr">
                <a:defRPr/>
              </a:pPr>
              <a:t>47</a:t>
            </a:fld>
            <a:endParaRPr lang="en-US" sz="1400" b="1">
              <a:latin typeface="Arial" pitchFamily="34" charset="0"/>
            </a:endParaRPr>
          </a:p>
        </p:txBody>
      </p:sp>
      <p:pic>
        <p:nvPicPr>
          <p:cNvPr id="63506" name="Picture 18" descr="JI_5060385"/>
          <p:cNvPicPr>
            <a:picLocks noChangeAspect="1" noChangeArrowheads="1"/>
          </p:cNvPicPr>
          <p:nvPr/>
        </p:nvPicPr>
        <p:blipFill>
          <a:blip r:embed="rId3" cstate="print"/>
          <a:srcRect l="1666" t="17667" r="29445" b="31944"/>
          <a:stretch>
            <a:fillRect/>
          </a:stretch>
        </p:blipFill>
        <p:spPr bwMode="auto">
          <a:xfrm>
            <a:off x="468313" y="4005263"/>
            <a:ext cx="1728787" cy="8429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6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2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339" grpId="0" build="p" autoUpdateAnimBg="0" advAuto="1000"/>
      <p:bldP spid="526345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32" name="Picture 20" descr="EM_184514"/>
          <p:cNvPicPr>
            <a:picLocks noChangeAspect="1" noChangeArrowheads="1"/>
          </p:cNvPicPr>
          <p:nvPr/>
        </p:nvPicPr>
        <p:blipFill>
          <a:blip r:embed="rId3" cstate="print"/>
          <a:srcRect b="7162"/>
          <a:stretch>
            <a:fillRect/>
          </a:stretch>
        </p:blipFill>
        <p:spPr bwMode="auto">
          <a:xfrm>
            <a:off x="5435600" y="3284538"/>
            <a:ext cx="1055688" cy="2592387"/>
          </a:xfrm>
          <a:prstGeom prst="rect">
            <a:avLst/>
          </a:prstGeom>
          <a:noFill/>
        </p:spPr>
      </p:pic>
      <p:pic>
        <p:nvPicPr>
          <p:cNvPr id="64531" name="Picture 19" descr="EM_184514"/>
          <p:cNvPicPr>
            <a:picLocks noChangeAspect="1" noChangeArrowheads="1"/>
          </p:cNvPicPr>
          <p:nvPr/>
        </p:nvPicPr>
        <p:blipFill>
          <a:blip r:embed="rId4" cstate="print"/>
          <a:srcRect b="7162"/>
          <a:stretch>
            <a:fillRect/>
          </a:stretch>
        </p:blipFill>
        <p:spPr bwMode="auto">
          <a:xfrm>
            <a:off x="1835150" y="3284538"/>
            <a:ext cx="1055688" cy="2592387"/>
          </a:xfrm>
          <a:prstGeom prst="rect">
            <a:avLst/>
          </a:prstGeom>
          <a:noFill/>
        </p:spPr>
      </p:pic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Working with angle of depression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645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522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92C2DA10-5CE2-4989-A456-5FBD75B392CD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52736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412875"/>
            <a:ext cx="7924800" cy="1828800"/>
          </a:xfrm>
        </p:spPr>
        <p:txBody>
          <a:bodyPr/>
          <a:lstStyle/>
          <a:p>
            <a:pPr marL="342900" indent="-342900" eaLnBrk="1" hangingPunct="1"/>
            <a:r>
              <a:rPr lang="en-US" sz="2800" smtClean="0">
                <a:solidFill>
                  <a:srgbClr val="000000"/>
                </a:solidFill>
                <a:latin typeface="Tw Cen MT" pitchFamily="34" charset="0"/>
                <a:cs typeface="Times New Roman" pitchFamily="18" charset="0"/>
              </a:rPr>
              <a:t>In the diagram below, an observer on top of building A (293 m high) measures the angle of depression to the bottom of B as 62.6°.  How far away is building B?</a:t>
            </a:r>
            <a:endParaRPr lang="en-CA" sz="2800" smtClean="0">
              <a:solidFill>
                <a:srgbClr val="000000"/>
              </a:solidFill>
              <a:latin typeface="Tw Cen MT" pitchFamily="34" charset="0"/>
              <a:cs typeface="Times New Roman" pitchFamily="18" charset="0"/>
            </a:endParaRPr>
          </a:p>
        </p:txBody>
      </p:sp>
      <p:sp>
        <p:nvSpPr>
          <p:cNvPr id="64520" name="Rectangle 6"/>
          <p:cNvSpPr>
            <a:spLocks noChangeArrowheads="1"/>
          </p:cNvSpPr>
          <p:nvPr/>
        </p:nvSpPr>
        <p:spPr bwMode="auto">
          <a:xfrm>
            <a:off x="684213" y="4510088"/>
            <a:ext cx="1082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293 m</a:t>
            </a:r>
            <a:endParaRPr lang="en-C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7367" name="Line 7"/>
          <p:cNvSpPr>
            <a:spLocks noChangeShapeType="1"/>
          </p:cNvSpPr>
          <p:nvPr/>
        </p:nvSpPr>
        <p:spPr bwMode="auto">
          <a:xfrm>
            <a:off x="2843213" y="6021388"/>
            <a:ext cx="28194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7368" name="Text Box 8"/>
          <p:cNvSpPr txBox="1">
            <a:spLocks noChangeArrowheads="1"/>
          </p:cNvSpPr>
          <p:nvPr/>
        </p:nvSpPr>
        <p:spPr bwMode="auto">
          <a:xfrm>
            <a:off x="3492500" y="5229225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Distance?</a:t>
            </a:r>
            <a:endParaRPr lang="en-CA" sz="2400" b="1" i="1">
              <a:latin typeface="Times New Roman" pitchFamily="18" charset="0"/>
            </a:endParaRPr>
          </a:p>
        </p:txBody>
      </p:sp>
      <p:sp>
        <p:nvSpPr>
          <p:cNvPr id="64523" name="Text Box 9"/>
          <p:cNvSpPr txBox="1">
            <a:spLocks noChangeArrowheads="1"/>
          </p:cNvSpPr>
          <p:nvPr/>
        </p:nvSpPr>
        <p:spPr bwMode="auto">
          <a:xfrm>
            <a:off x="2133600" y="57800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C91F03"/>
                </a:solidFill>
                <a:latin typeface="Arial Black" pitchFamily="34" charset="0"/>
              </a:rPr>
              <a:t>A</a:t>
            </a:r>
            <a:endParaRPr lang="en-CA" sz="2400">
              <a:solidFill>
                <a:srgbClr val="C91F03"/>
              </a:solidFill>
              <a:latin typeface="Arial Black" pitchFamily="34" charset="0"/>
            </a:endParaRPr>
          </a:p>
        </p:txBody>
      </p:sp>
      <p:sp>
        <p:nvSpPr>
          <p:cNvPr id="64524" name="Text Box 10"/>
          <p:cNvSpPr txBox="1">
            <a:spLocks noChangeArrowheads="1"/>
          </p:cNvSpPr>
          <p:nvPr/>
        </p:nvSpPr>
        <p:spPr bwMode="auto">
          <a:xfrm>
            <a:off x="5724525" y="5805488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C91F03"/>
                </a:solidFill>
                <a:latin typeface="Arial Black" pitchFamily="34" charset="0"/>
              </a:rPr>
              <a:t>B</a:t>
            </a:r>
            <a:endParaRPr lang="en-CA" sz="2400">
              <a:solidFill>
                <a:srgbClr val="C91F03"/>
              </a:solidFill>
              <a:latin typeface="Arial Black" pitchFamily="34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E249230D-D563-42E9-9DB6-DE57551826E5}" type="slidenum">
              <a:rPr lang="en-US" sz="1400" b="1">
                <a:latin typeface="Arial" pitchFamily="34" charset="0"/>
              </a:rPr>
              <a:pPr algn="ctr">
                <a:defRPr/>
              </a:pPr>
              <a:t>48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7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2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7363" grpId="0" build="p" autoUpdateAnimBg="0"/>
      <p:bldP spid="527367" grpId="0" animBg="1"/>
      <p:bldP spid="527368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56" name="Picture 20" descr="EM_184514"/>
          <p:cNvPicPr>
            <a:picLocks noChangeAspect="1" noChangeArrowheads="1"/>
          </p:cNvPicPr>
          <p:nvPr/>
        </p:nvPicPr>
        <p:blipFill>
          <a:blip r:embed="rId3" cstate="print"/>
          <a:srcRect b="7162"/>
          <a:stretch>
            <a:fillRect/>
          </a:stretch>
        </p:blipFill>
        <p:spPr bwMode="auto">
          <a:xfrm>
            <a:off x="5292725" y="3733800"/>
            <a:ext cx="879475" cy="2160588"/>
          </a:xfrm>
          <a:prstGeom prst="rect">
            <a:avLst/>
          </a:prstGeom>
          <a:noFill/>
        </p:spPr>
      </p:pic>
      <p:pic>
        <p:nvPicPr>
          <p:cNvPr id="65555" name="Picture 19" descr="EM_184514"/>
          <p:cNvPicPr>
            <a:picLocks noChangeAspect="1" noChangeArrowheads="1"/>
          </p:cNvPicPr>
          <p:nvPr/>
        </p:nvPicPr>
        <p:blipFill>
          <a:blip r:embed="rId4" cstate="print"/>
          <a:srcRect b="7162"/>
          <a:stretch>
            <a:fillRect/>
          </a:stretch>
        </p:blipFill>
        <p:spPr bwMode="auto">
          <a:xfrm>
            <a:off x="1890713" y="2924175"/>
            <a:ext cx="1201737" cy="2952750"/>
          </a:xfrm>
          <a:prstGeom prst="rect">
            <a:avLst/>
          </a:prstGeom>
          <a:noFill/>
        </p:spPr>
      </p:pic>
      <p:sp>
        <p:nvSpPr>
          <p:cNvPr id="65538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532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0CC354C4-98D0-4DF8-BE4C-8EA6C0B5AF76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52838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989138"/>
            <a:ext cx="7924800" cy="1363662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solidFill>
                  <a:srgbClr val="000000"/>
                </a:solidFill>
                <a:latin typeface="Tw Cen MT" pitchFamily="34" charset="0"/>
                <a:cs typeface="Times New Roman" pitchFamily="18" charset="0"/>
              </a:rPr>
              <a:t>We sketch out a diagram labeling all the pertinent information.</a:t>
            </a:r>
            <a:endParaRPr lang="en-CA" sz="3000" smtClean="0">
              <a:solidFill>
                <a:srgbClr val="000000"/>
              </a:solidFill>
              <a:latin typeface="Tw Cen MT" pitchFamily="34" charset="0"/>
              <a:cs typeface="Times New Roman" pitchFamily="18" charset="0"/>
            </a:endParaRPr>
          </a:p>
        </p:txBody>
      </p:sp>
      <p:sp>
        <p:nvSpPr>
          <p:cNvPr id="65543" name="Rectangle 6"/>
          <p:cNvSpPr>
            <a:spLocks noChangeArrowheads="1"/>
          </p:cNvSpPr>
          <p:nvPr/>
        </p:nvSpPr>
        <p:spPr bwMode="auto">
          <a:xfrm>
            <a:off x="896938" y="4724400"/>
            <a:ext cx="1082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293 m</a:t>
            </a:r>
            <a:endParaRPr lang="en-C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91" name="Line 7"/>
          <p:cNvSpPr>
            <a:spLocks noChangeShapeType="1"/>
          </p:cNvSpPr>
          <p:nvPr/>
        </p:nvSpPr>
        <p:spPr bwMode="auto">
          <a:xfrm>
            <a:off x="1752600" y="3213100"/>
            <a:ext cx="472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8392" name="Line 8"/>
          <p:cNvSpPr>
            <a:spLocks noChangeShapeType="1"/>
          </p:cNvSpPr>
          <p:nvPr/>
        </p:nvSpPr>
        <p:spPr bwMode="auto">
          <a:xfrm>
            <a:off x="2484438" y="3213100"/>
            <a:ext cx="3240087" cy="2592388"/>
          </a:xfrm>
          <a:prstGeom prst="line">
            <a:avLst/>
          </a:prstGeom>
          <a:noFill/>
          <a:ln w="38100">
            <a:solidFill>
              <a:srgbClr val="C91F03"/>
            </a:solidFill>
            <a:prstDash val="dashDot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8393" name="Rectangle 9"/>
          <p:cNvSpPr>
            <a:spLocks noChangeArrowheads="1"/>
          </p:cNvSpPr>
          <p:nvPr/>
        </p:nvSpPr>
        <p:spPr bwMode="auto">
          <a:xfrm>
            <a:off x="2916238" y="3141663"/>
            <a:ext cx="949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91F03"/>
                </a:solidFill>
                <a:latin typeface="Times New Roman" pitchFamily="18" charset="0"/>
                <a:cs typeface="Times New Roman" pitchFamily="18" charset="0"/>
              </a:rPr>
              <a:t>62.6°</a:t>
            </a:r>
            <a:endParaRPr lang="en-CA" sz="2800" b="1">
              <a:solidFill>
                <a:srgbClr val="C91F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94" name="Line 10"/>
          <p:cNvSpPr>
            <a:spLocks noChangeShapeType="1"/>
          </p:cNvSpPr>
          <p:nvPr/>
        </p:nvSpPr>
        <p:spPr bwMode="auto">
          <a:xfrm>
            <a:off x="2555875" y="5876925"/>
            <a:ext cx="3240088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8395" name="Line 11"/>
          <p:cNvSpPr>
            <a:spLocks noChangeShapeType="1"/>
          </p:cNvSpPr>
          <p:nvPr/>
        </p:nvSpPr>
        <p:spPr bwMode="auto">
          <a:xfrm>
            <a:off x="2514600" y="3213100"/>
            <a:ext cx="0" cy="2667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28396" name="Rectangle 12"/>
          <p:cNvSpPr>
            <a:spLocks noChangeArrowheads="1"/>
          </p:cNvSpPr>
          <p:nvPr/>
        </p:nvSpPr>
        <p:spPr bwMode="auto">
          <a:xfrm>
            <a:off x="4559300" y="5430838"/>
            <a:ext cx="949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91F03"/>
                </a:solidFill>
                <a:latin typeface="Times New Roman" pitchFamily="18" charset="0"/>
                <a:cs typeface="Times New Roman" pitchFamily="18" charset="0"/>
              </a:rPr>
              <a:t>62.6°</a:t>
            </a:r>
            <a:endParaRPr lang="en-CA" sz="2800" b="1">
              <a:solidFill>
                <a:srgbClr val="C91F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98" name="AutoShape 14"/>
          <p:cNvSpPr>
            <a:spLocks noChangeArrowheads="1"/>
          </p:cNvSpPr>
          <p:nvPr/>
        </p:nvSpPr>
        <p:spPr bwMode="auto">
          <a:xfrm>
            <a:off x="4953000" y="2419350"/>
            <a:ext cx="3940175" cy="1441450"/>
          </a:xfrm>
          <a:prstGeom prst="cloudCallout">
            <a:avLst>
              <a:gd name="adj1" fmla="val -68130"/>
              <a:gd name="adj2" fmla="val 93944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2400" dirty="0">
                <a:latin typeface="+mn-lt"/>
              </a:rPr>
              <a:t>Notice where we measure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>
                <a:latin typeface="Times New Roman" pitchFamily="18" charset="0"/>
              </a:rPr>
              <a:t>62.6</a:t>
            </a:r>
            <a:r>
              <a:rPr lang="en-US" sz="2400" b="1" dirty="0">
                <a:latin typeface="Times New Roman" pitchFamily="18" charset="0"/>
                <a:cs typeface="Tahoma" pitchFamily="34" charset="0"/>
              </a:rPr>
              <a:t>°.</a:t>
            </a:r>
            <a:endParaRPr lang="en-CA" sz="2400" b="1" dirty="0">
              <a:latin typeface="Times New Roman" pitchFamily="18" charset="0"/>
            </a:endParaRPr>
          </a:p>
        </p:txBody>
      </p:sp>
      <p:sp>
        <p:nvSpPr>
          <p:cNvPr id="65551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Working with angle of depression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B1769CF1-9A7A-4BF8-834D-07875F101F42}" type="slidenum">
              <a:rPr lang="en-US" sz="1400" b="1">
                <a:latin typeface="Arial" pitchFamily="34" charset="0"/>
              </a:rPr>
              <a:pPr algn="ctr">
                <a:defRPr/>
              </a:pPr>
              <a:t>49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8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8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387" grpId="0" build="p" autoUpdateAnimBg="0" advAuto="1000"/>
      <p:bldP spid="528391" grpId="0" animBg="1"/>
      <p:bldP spid="528392" grpId="0" animBg="1"/>
      <p:bldP spid="528393" grpId="0" autoUpdateAnimBg="0"/>
      <p:bldP spid="528394" grpId="0" animBg="1"/>
      <p:bldP spid="528395" grpId="0" animBg="1"/>
      <p:bldP spid="528396" grpId="0" autoUpdateAnimBg="0"/>
      <p:bldP spid="52839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Angles formed by rotation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FAFD41A1-578E-44F1-B5CC-61685E96F6F8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50073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00113" y="1836738"/>
            <a:ext cx="7661275" cy="12319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Positive angles: counterclockwise rotation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Denoted by Greek letters.</a:t>
            </a:r>
          </a:p>
          <a:p>
            <a:pPr marL="342900" indent="-342900" eaLnBrk="1" hangingPunct="1"/>
            <a:endParaRPr lang="en-CA" sz="3000" smtClean="0">
              <a:latin typeface="Tw Cen MT" pitchFamily="34" charset="0"/>
            </a:endParaRPr>
          </a:p>
        </p:txBody>
      </p:sp>
      <p:sp>
        <p:nvSpPr>
          <p:cNvPr id="29702" name="Line 4"/>
          <p:cNvSpPr>
            <a:spLocks noChangeShapeType="1"/>
          </p:cNvSpPr>
          <p:nvPr/>
        </p:nvSpPr>
        <p:spPr bwMode="auto">
          <a:xfrm>
            <a:off x="2667000" y="4648200"/>
            <a:ext cx="4191000" cy="0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29703" name="Line 5"/>
          <p:cNvSpPr>
            <a:spLocks noChangeShapeType="1"/>
          </p:cNvSpPr>
          <p:nvPr/>
        </p:nvSpPr>
        <p:spPr bwMode="auto">
          <a:xfrm flipV="1">
            <a:off x="2667000" y="2895600"/>
            <a:ext cx="3581400" cy="1752600"/>
          </a:xfrm>
          <a:prstGeom prst="line">
            <a:avLst/>
          </a:prstGeom>
          <a:noFill/>
          <a:ln w="57150">
            <a:solidFill>
              <a:srgbClr val="CC0000"/>
            </a:solidFill>
            <a:miter lim="800000"/>
            <a:headEnd type="oval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29704" name="Text Box 6"/>
          <p:cNvSpPr txBox="1">
            <a:spLocks noChangeArrowheads="1"/>
          </p:cNvSpPr>
          <p:nvPr/>
        </p:nvSpPr>
        <p:spPr bwMode="auto">
          <a:xfrm>
            <a:off x="3962400" y="4876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Arial Narrow" pitchFamily="34" charset="0"/>
              </a:rPr>
              <a:t>Initial side</a:t>
            </a:r>
            <a:endParaRPr lang="en-CA" sz="2400">
              <a:latin typeface="Arial Narrow" pitchFamily="34" charset="0"/>
            </a:endParaRPr>
          </a:p>
        </p:txBody>
      </p:sp>
      <p:sp>
        <p:nvSpPr>
          <p:cNvPr id="29705" name="Text Box 7"/>
          <p:cNvSpPr txBox="1">
            <a:spLocks noChangeArrowheads="1"/>
          </p:cNvSpPr>
          <p:nvPr/>
        </p:nvSpPr>
        <p:spPr bwMode="auto">
          <a:xfrm rot="-1542148">
            <a:off x="3657600" y="31242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2"/>
                </a:solidFill>
                <a:latin typeface="Arial Narrow" pitchFamily="34" charset="0"/>
              </a:rPr>
              <a:t>Terminal side</a:t>
            </a:r>
            <a:endParaRPr lang="en-CA" sz="240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500744" name="Text Box 8"/>
          <p:cNvSpPr txBox="1">
            <a:spLocks noChangeArrowheads="1"/>
          </p:cNvSpPr>
          <p:nvPr/>
        </p:nvSpPr>
        <p:spPr bwMode="auto">
          <a:xfrm>
            <a:off x="4140200" y="3933825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 b="1" i="1">
                <a:latin typeface="Arial Narrow" pitchFamily="34" charset="0"/>
                <a:sym typeface="Symbol" pitchFamily="18" charset="2"/>
              </a:rPr>
              <a:t></a:t>
            </a:r>
            <a:endParaRPr lang="en-CA" sz="3600" b="1" i="1">
              <a:latin typeface="Arial Narrow" pitchFamily="34" charset="0"/>
            </a:endParaRPr>
          </a:p>
        </p:txBody>
      </p:sp>
      <p:sp>
        <p:nvSpPr>
          <p:cNvPr id="500745" name="Line 9"/>
          <p:cNvSpPr>
            <a:spLocks noChangeShapeType="1"/>
          </p:cNvSpPr>
          <p:nvPr/>
        </p:nvSpPr>
        <p:spPr bwMode="auto">
          <a:xfrm flipH="1" flipV="1">
            <a:off x="3924300" y="4076700"/>
            <a:ext cx="241300" cy="431800"/>
          </a:xfrm>
          <a:prstGeom prst="line">
            <a:avLst/>
          </a:prstGeom>
          <a:noFill/>
          <a:ln w="57150">
            <a:solidFill>
              <a:schemeClr val="tx2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29708" name="Text Box 10"/>
          <p:cNvSpPr txBox="1">
            <a:spLocks noChangeArrowheads="1"/>
          </p:cNvSpPr>
          <p:nvPr/>
        </p:nvSpPr>
        <p:spPr bwMode="auto">
          <a:xfrm>
            <a:off x="1692275" y="4437063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Arial Narrow" pitchFamily="34" charset="0"/>
              </a:rPr>
              <a:t>Vertex</a:t>
            </a:r>
            <a:endParaRPr lang="en-CA" sz="2400">
              <a:latin typeface="Arial Narrow" pitchFamily="34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02E32464-9D2D-4EAB-9351-2E2CE57E03FD}" type="slidenum">
              <a:rPr lang="en-US" sz="1400" b="1">
                <a:latin typeface="Arial" pitchFamily="34" charset="0"/>
              </a:rPr>
              <a:pPr algn="ctr">
                <a:defRPr/>
              </a:pPr>
              <a:t>5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0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0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0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39" grpId="0" build="p" autoUpdateAnimBg="0" advAuto="1000"/>
      <p:bldP spid="500744" grpId="0" autoUpdateAnimBg="0"/>
      <p:bldP spid="50074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542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C3F61784-2802-4C14-9124-F391D3FF4676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53350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920875"/>
            <a:ext cx="7924800" cy="1724025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solidFill>
                  <a:srgbClr val="000000"/>
                </a:solidFill>
                <a:latin typeface="Tw Cen MT" pitchFamily="34" charset="0"/>
                <a:cs typeface="Times New Roman" pitchFamily="18" charset="0"/>
              </a:rPr>
              <a:t>If we remove the sketch, a right angle triangle has been created.</a:t>
            </a:r>
          </a:p>
        </p:txBody>
      </p:sp>
      <p:sp>
        <p:nvSpPr>
          <p:cNvPr id="66565" name="Rectangle 6"/>
          <p:cNvSpPr>
            <a:spLocks noChangeArrowheads="1"/>
          </p:cNvSpPr>
          <p:nvPr/>
        </p:nvSpPr>
        <p:spPr bwMode="auto">
          <a:xfrm rot="-5400000">
            <a:off x="1754981" y="4653757"/>
            <a:ext cx="1082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293 m</a:t>
            </a:r>
            <a:endParaRPr lang="en-C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6" name="Line 8"/>
          <p:cNvSpPr>
            <a:spLocks noChangeShapeType="1"/>
          </p:cNvSpPr>
          <p:nvPr/>
        </p:nvSpPr>
        <p:spPr bwMode="auto">
          <a:xfrm>
            <a:off x="2555875" y="3213100"/>
            <a:ext cx="3168650" cy="2592388"/>
          </a:xfrm>
          <a:prstGeom prst="line">
            <a:avLst/>
          </a:prstGeom>
          <a:noFill/>
          <a:ln w="38100">
            <a:solidFill>
              <a:srgbClr val="C91F03"/>
            </a:solidFill>
            <a:prstDash val="dashDot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6567" name="Line 10"/>
          <p:cNvSpPr>
            <a:spLocks noChangeShapeType="1"/>
          </p:cNvSpPr>
          <p:nvPr/>
        </p:nvSpPr>
        <p:spPr bwMode="auto">
          <a:xfrm>
            <a:off x="2555875" y="5876925"/>
            <a:ext cx="3240088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6568" name="Line 11"/>
          <p:cNvSpPr>
            <a:spLocks noChangeShapeType="1"/>
          </p:cNvSpPr>
          <p:nvPr/>
        </p:nvSpPr>
        <p:spPr bwMode="auto">
          <a:xfrm>
            <a:off x="2555875" y="3213100"/>
            <a:ext cx="0" cy="2667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66569" name="Rectangle 12"/>
          <p:cNvSpPr>
            <a:spLocks noChangeArrowheads="1"/>
          </p:cNvSpPr>
          <p:nvPr/>
        </p:nvSpPr>
        <p:spPr bwMode="auto">
          <a:xfrm>
            <a:off x="4559300" y="5430838"/>
            <a:ext cx="949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C91F03"/>
                </a:solidFill>
                <a:latin typeface="Times New Roman" pitchFamily="18" charset="0"/>
                <a:cs typeface="Times New Roman" pitchFamily="18" charset="0"/>
              </a:rPr>
              <a:t>62.6°</a:t>
            </a:r>
            <a:endParaRPr lang="en-CA" sz="2800" b="1">
              <a:solidFill>
                <a:srgbClr val="C91F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70" name="Text Box 14"/>
          <p:cNvSpPr txBox="1">
            <a:spLocks noChangeArrowheads="1"/>
          </p:cNvSpPr>
          <p:nvPr/>
        </p:nvSpPr>
        <p:spPr bwMode="auto">
          <a:xfrm>
            <a:off x="2843213" y="5419725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Distance?</a:t>
            </a:r>
            <a:endParaRPr lang="en-CA" sz="2400" b="1" i="1">
              <a:latin typeface="Times New Roman" pitchFamily="18" charset="0"/>
            </a:endParaRPr>
          </a:p>
        </p:txBody>
      </p:sp>
      <p:sp>
        <p:nvSpPr>
          <p:cNvPr id="533519" name="Rectangle 15"/>
          <p:cNvSpPr>
            <a:spLocks noChangeArrowheads="1"/>
          </p:cNvSpPr>
          <p:nvPr/>
        </p:nvSpPr>
        <p:spPr bwMode="auto">
          <a:xfrm>
            <a:off x="5534025" y="3068638"/>
            <a:ext cx="36099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We solve for </a:t>
            </a:r>
            <a:r>
              <a:rPr lang="en-US" sz="3000" b="1" i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distance</a:t>
            </a:r>
            <a:r>
              <a:rPr lang="en-US" sz="30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having identified the appropriate trigonometric ratio.</a:t>
            </a:r>
            <a:endParaRPr lang="en-CA" sz="30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66572" name="Rectangle 16"/>
          <p:cNvSpPr>
            <a:spLocks noChangeArrowheads="1"/>
          </p:cNvSpPr>
          <p:nvPr/>
        </p:nvSpPr>
        <p:spPr bwMode="auto">
          <a:xfrm>
            <a:off x="2555875" y="5589588"/>
            <a:ext cx="287338" cy="2873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66573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Working with angle of depression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D061DEF3-33D0-4F86-B0E0-F741F0F91853}" type="slidenum">
              <a:rPr lang="en-US" sz="1400" b="1">
                <a:latin typeface="Arial" pitchFamily="34" charset="0"/>
              </a:rPr>
              <a:pPr algn="ctr">
                <a:defRPr/>
              </a:pPr>
              <a:t>50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33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7" grpId="0" build="p" autoUpdateAnimBg="0" advAuto="1000"/>
      <p:bldP spid="533519" grpId="0" build="p" autoUpdateAnimBg="0" advAuto="100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408CC69C-E7C0-4497-8929-45E666DA3C5F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530475" y="5784850"/>
            <a:ext cx="312738" cy="23653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0247" name="Rectangle 3"/>
          <p:cNvSpPr>
            <a:spLocks noChangeArrowheads="1"/>
          </p:cNvSpPr>
          <p:nvPr/>
        </p:nvSpPr>
        <p:spPr bwMode="auto">
          <a:xfrm rot="-5375809">
            <a:off x="1675606" y="4801395"/>
            <a:ext cx="1082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293 m</a:t>
            </a:r>
            <a:endParaRPr lang="en-C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8" name="Line 4"/>
          <p:cNvSpPr>
            <a:spLocks noChangeShapeType="1"/>
          </p:cNvSpPr>
          <p:nvPr/>
        </p:nvSpPr>
        <p:spPr bwMode="auto">
          <a:xfrm>
            <a:off x="2514600" y="3733800"/>
            <a:ext cx="2562225" cy="2287588"/>
          </a:xfrm>
          <a:prstGeom prst="line">
            <a:avLst/>
          </a:prstGeom>
          <a:noFill/>
          <a:ln w="38100">
            <a:solidFill>
              <a:srgbClr val="C91F03"/>
            </a:solidFill>
            <a:prstDash val="dashDot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10249" name="Line 5"/>
          <p:cNvSpPr>
            <a:spLocks noChangeShapeType="1"/>
          </p:cNvSpPr>
          <p:nvPr/>
        </p:nvSpPr>
        <p:spPr bwMode="auto">
          <a:xfrm>
            <a:off x="2627313" y="6021388"/>
            <a:ext cx="2376487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10250" name="Line 7"/>
          <p:cNvSpPr>
            <a:spLocks noChangeShapeType="1"/>
          </p:cNvSpPr>
          <p:nvPr/>
        </p:nvSpPr>
        <p:spPr bwMode="auto">
          <a:xfrm>
            <a:off x="2484438" y="3733800"/>
            <a:ext cx="41275" cy="2287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10251" name="Rectangle 8"/>
          <p:cNvSpPr>
            <a:spLocks noChangeArrowheads="1"/>
          </p:cNvSpPr>
          <p:nvPr/>
        </p:nvSpPr>
        <p:spPr bwMode="auto">
          <a:xfrm>
            <a:off x="3948113" y="5641975"/>
            <a:ext cx="839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91F03"/>
                </a:solidFill>
                <a:latin typeface="Times New Roman" pitchFamily="18" charset="0"/>
                <a:cs typeface="Times New Roman" pitchFamily="18" charset="0"/>
              </a:rPr>
              <a:t>62.6°</a:t>
            </a:r>
            <a:endParaRPr lang="en-CA" sz="2400" b="1">
              <a:solidFill>
                <a:srgbClr val="C91F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2" name="Text Box 9"/>
          <p:cNvSpPr txBox="1">
            <a:spLocks noChangeArrowheads="1"/>
          </p:cNvSpPr>
          <p:nvPr/>
        </p:nvSpPr>
        <p:spPr bwMode="auto">
          <a:xfrm>
            <a:off x="2674938" y="594995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</a:rPr>
              <a:t>Distance</a:t>
            </a:r>
            <a:endParaRPr lang="en-CA" sz="2400" b="1" i="1">
              <a:latin typeface="Times New Roman" pitchFamily="18" charset="0"/>
            </a:endParaRPr>
          </a:p>
        </p:txBody>
      </p:sp>
      <p:graphicFrame>
        <p:nvGraphicFramePr>
          <p:cNvPr id="530442" name="Object 10"/>
          <p:cNvGraphicFramePr>
            <a:graphicFrameLocks noChangeAspect="1"/>
          </p:cNvGraphicFramePr>
          <p:nvPr/>
        </p:nvGraphicFramePr>
        <p:xfrm>
          <a:off x="4356100" y="1916113"/>
          <a:ext cx="24384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4" imgW="990360" imgH="393480" progId="Equation.3">
                  <p:embed/>
                </p:oleObj>
              </mc:Choice>
              <mc:Fallback>
                <p:oleObj name="Equation" r:id="rId4" imgW="99036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916113"/>
                        <a:ext cx="2438400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0443" name="Object 11"/>
          <p:cNvGraphicFramePr>
            <a:graphicFrameLocks noChangeAspect="1"/>
          </p:cNvGraphicFramePr>
          <p:nvPr/>
        </p:nvGraphicFramePr>
        <p:xfrm>
          <a:off x="4356100" y="3068638"/>
          <a:ext cx="38147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6" imgW="1549080" imgH="393480" progId="Equation.3">
                  <p:embed/>
                </p:oleObj>
              </mc:Choice>
              <mc:Fallback>
                <p:oleObj name="Equation" r:id="rId6" imgW="15490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068638"/>
                        <a:ext cx="3814763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3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Working with angle of depression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5937ECDE-CC71-40B4-8D36-8B3A18A3BCAF}" type="slidenum">
              <a:rPr lang="en-US" sz="1400" b="1">
                <a:latin typeface="Arial" pitchFamily="34" charset="0"/>
              </a:rPr>
              <a:pPr algn="ctr">
                <a:defRPr/>
              </a:pPr>
              <a:t>51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DD0916BB-BB72-4741-AF25-2C016F178BBF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67588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14375" y="1928813"/>
            <a:ext cx="7924800" cy="1323975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solidFill>
                  <a:srgbClr val="000000"/>
                </a:solidFill>
                <a:latin typeface="Tw Cen MT" pitchFamily="34" charset="0"/>
                <a:cs typeface="Times New Roman" pitchFamily="18" charset="0"/>
              </a:rPr>
              <a:t>Therefore, the buildings are 151.87 m apart.</a:t>
            </a:r>
            <a:endParaRPr lang="en-CA" sz="3000" smtClean="0">
              <a:solidFill>
                <a:srgbClr val="000000"/>
              </a:solidFill>
              <a:latin typeface="Tw Cen MT" pitchFamily="34" charset="0"/>
              <a:cs typeface="Times New Roman" pitchFamily="18" charset="0"/>
            </a:endParaRPr>
          </a:p>
        </p:txBody>
      </p:sp>
      <p:sp>
        <p:nvSpPr>
          <p:cNvPr id="67591" name="Line 6"/>
          <p:cNvSpPr>
            <a:spLocks noChangeShapeType="1"/>
          </p:cNvSpPr>
          <p:nvPr/>
        </p:nvSpPr>
        <p:spPr bwMode="auto">
          <a:xfrm>
            <a:off x="3348038" y="5734050"/>
            <a:ext cx="28194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31463" name="Text Box 7"/>
          <p:cNvSpPr txBox="1">
            <a:spLocks noChangeArrowheads="1"/>
          </p:cNvSpPr>
          <p:nvPr/>
        </p:nvSpPr>
        <p:spPr bwMode="auto">
          <a:xfrm>
            <a:off x="4114800" y="527685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151.87</a:t>
            </a:r>
            <a:r>
              <a:rPr lang="en-US" sz="2400" b="1" i="1">
                <a:latin typeface="Times New Roman" pitchFamily="18" charset="0"/>
              </a:rPr>
              <a:t> m</a:t>
            </a:r>
            <a:endParaRPr lang="en-CA" sz="2400" b="1" i="1">
              <a:latin typeface="Times New Roman" pitchFamily="18" charset="0"/>
            </a:endParaRPr>
          </a:p>
        </p:txBody>
      </p:sp>
      <p:sp>
        <p:nvSpPr>
          <p:cNvPr id="531464" name="Oval 8"/>
          <p:cNvSpPr>
            <a:spLocks noChangeArrowheads="1"/>
          </p:cNvSpPr>
          <p:nvPr/>
        </p:nvSpPr>
        <p:spPr bwMode="auto">
          <a:xfrm>
            <a:off x="5286375" y="1857375"/>
            <a:ext cx="1800225" cy="792163"/>
          </a:xfrm>
          <a:prstGeom prst="ellipse">
            <a:avLst/>
          </a:prstGeom>
          <a:noFill/>
          <a:ln w="57150">
            <a:solidFill>
              <a:srgbClr val="C91F03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143875" y="57864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67595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Working with angle of depression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2AFC319B-76F2-4014-B1CD-5652E1D7AC7D}" type="slidenum">
              <a:rPr lang="en-US" sz="1400" b="1">
                <a:latin typeface="Arial" pitchFamily="34" charset="0"/>
              </a:rPr>
              <a:pPr algn="ctr">
                <a:defRPr/>
              </a:pPr>
              <a:t>52</a:t>
            </a:fld>
            <a:endParaRPr lang="en-US" sz="1400" b="1">
              <a:latin typeface="Arial" pitchFamily="34" charset="0"/>
            </a:endParaRPr>
          </a:p>
        </p:txBody>
      </p:sp>
      <p:pic>
        <p:nvPicPr>
          <p:cNvPr id="67598" name="Picture 14" descr="EM_184514"/>
          <p:cNvPicPr>
            <a:picLocks noChangeAspect="1" noChangeArrowheads="1"/>
          </p:cNvPicPr>
          <p:nvPr/>
        </p:nvPicPr>
        <p:blipFill>
          <a:blip r:embed="rId3" cstate="print"/>
          <a:srcRect b="7162"/>
          <a:stretch>
            <a:fillRect/>
          </a:stretch>
        </p:blipFill>
        <p:spPr bwMode="auto">
          <a:xfrm>
            <a:off x="2578100" y="2708275"/>
            <a:ext cx="1201738" cy="2952750"/>
          </a:xfrm>
          <a:prstGeom prst="rect">
            <a:avLst/>
          </a:prstGeom>
          <a:noFill/>
        </p:spPr>
      </p:pic>
      <p:pic>
        <p:nvPicPr>
          <p:cNvPr id="67599" name="Picture 15" descr="EM_184514"/>
          <p:cNvPicPr>
            <a:picLocks noChangeAspect="1" noChangeArrowheads="1"/>
          </p:cNvPicPr>
          <p:nvPr/>
        </p:nvPicPr>
        <p:blipFill>
          <a:blip r:embed="rId4" cstate="print"/>
          <a:srcRect b="7162"/>
          <a:stretch>
            <a:fillRect/>
          </a:stretch>
        </p:blipFill>
        <p:spPr bwMode="auto">
          <a:xfrm>
            <a:off x="5780088" y="3500438"/>
            <a:ext cx="879475" cy="21605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1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463" grpId="0" autoUpdateAnimBg="0"/>
      <p:bldP spid="531464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Angles formed by rotation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23D5F54A-8893-45B4-B2BE-69CD9DEF6F69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49664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14400" y="1879600"/>
            <a:ext cx="7772400" cy="1333500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</a:pPr>
            <a:r>
              <a:rPr lang="en-US" sz="2800" smtClean="0">
                <a:latin typeface="Tw Cen MT" pitchFamily="34" charset="0"/>
              </a:rPr>
              <a:t>Positive angles can also be written as </a:t>
            </a:r>
            <a:r>
              <a:rPr lang="en-US" sz="2800" b="1" i="1" smtClean="0">
                <a:solidFill>
                  <a:srgbClr val="0033CC"/>
                </a:solidFill>
                <a:latin typeface="Times New Roman" pitchFamily="18" charset="0"/>
              </a:rPr>
              <a:t>negative</a:t>
            </a:r>
            <a:r>
              <a:rPr lang="en-US" sz="2800" smtClean="0">
                <a:latin typeface="Tw Cen MT" pitchFamily="34" charset="0"/>
              </a:rPr>
              <a:t> angles: clockwise rotation</a:t>
            </a:r>
          </a:p>
          <a:p>
            <a:pPr marL="342900" indent="-342900" eaLnBrk="1" hangingPunct="1">
              <a:lnSpc>
                <a:spcPct val="90000"/>
              </a:lnSpc>
            </a:pPr>
            <a:r>
              <a:rPr lang="en-US" sz="2800" smtClean="0">
                <a:latin typeface="Tw Cen MT" pitchFamily="34" charset="0"/>
              </a:rPr>
              <a:t>Also, denoted by Greek letters.</a:t>
            </a:r>
            <a:endParaRPr lang="en-CA" sz="2800" smtClean="0">
              <a:latin typeface="Tw Cen MT" pitchFamily="34" charset="0"/>
            </a:endParaRPr>
          </a:p>
        </p:txBody>
      </p:sp>
      <p:sp>
        <p:nvSpPr>
          <p:cNvPr id="30726" name="Oval 12"/>
          <p:cNvSpPr>
            <a:spLocks noChangeArrowheads="1"/>
          </p:cNvSpPr>
          <p:nvPr/>
        </p:nvSpPr>
        <p:spPr bwMode="auto">
          <a:xfrm>
            <a:off x="2195513" y="3284538"/>
            <a:ext cx="1223962" cy="1223962"/>
          </a:xfrm>
          <a:prstGeom prst="ellipse">
            <a:avLst/>
          </a:prstGeom>
          <a:noFill/>
          <a:ln w="2857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0727" name="AutoShape 13"/>
          <p:cNvSpPr>
            <a:spLocks noChangeArrowheads="1"/>
          </p:cNvSpPr>
          <p:nvPr/>
        </p:nvSpPr>
        <p:spPr bwMode="auto">
          <a:xfrm rot="-3686496">
            <a:off x="3256756" y="3899694"/>
            <a:ext cx="214313" cy="288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0728" name="Line 4"/>
          <p:cNvSpPr>
            <a:spLocks noChangeShapeType="1"/>
          </p:cNvSpPr>
          <p:nvPr/>
        </p:nvSpPr>
        <p:spPr bwMode="auto">
          <a:xfrm>
            <a:off x="3132138" y="4005263"/>
            <a:ext cx="3095625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0729" name="Line 5"/>
          <p:cNvSpPr>
            <a:spLocks noChangeShapeType="1"/>
          </p:cNvSpPr>
          <p:nvPr/>
        </p:nvSpPr>
        <p:spPr bwMode="auto">
          <a:xfrm rot="3500816" flipV="1">
            <a:off x="3013869" y="4182269"/>
            <a:ext cx="2744788" cy="1295400"/>
          </a:xfrm>
          <a:prstGeom prst="line">
            <a:avLst/>
          </a:prstGeom>
          <a:noFill/>
          <a:ln w="57150">
            <a:solidFill>
              <a:srgbClr val="CC0000"/>
            </a:solidFill>
            <a:miter lim="800000"/>
            <a:headEnd type="oval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0730" name="Text Box 6"/>
          <p:cNvSpPr txBox="1">
            <a:spLocks noChangeArrowheads="1"/>
          </p:cNvSpPr>
          <p:nvPr/>
        </p:nvSpPr>
        <p:spPr bwMode="auto">
          <a:xfrm>
            <a:off x="3924300" y="350043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2"/>
                </a:solidFill>
                <a:latin typeface="Arial Narrow" pitchFamily="34" charset="0"/>
              </a:rPr>
              <a:t>Initial side</a:t>
            </a:r>
            <a:endParaRPr lang="en-CA" sz="240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30731" name="Text Box 7"/>
          <p:cNvSpPr txBox="1">
            <a:spLocks noChangeArrowheads="1"/>
          </p:cNvSpPr>
          <p:nvPr/>
        </p:nvSpPr>
        <p:spPr bwMode="auto">
          <a:xfrm rot="2059477">
            <a:off x="3249613" y="469265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Arial Narrow" pitchFamily="34" charset="0"/>
              </a:rPr>
              <a:t>Terminal side</a:t>
            </a:r>
            <a:endParaRPr lang="en-CA" sz="2400" b="1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96648" name="Text Box 8"/>
          <p:cNvSpPr txBox="1">
            <a:spLocks noChangeArrowheads="1"/>
          </p:cNvSpPr>
          <p:nvPr/>
        </p:nvSpPr>
        <p:spPr bwMode="auto">
          <a:xfrm>
            <a:off x="4211638" y="4227513"/>
            <a:ext cx="20891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600" b="1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l-GR" sz="26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</a:t>
            </a:r>
            <a:r>
              <a:rPr lang="en-US" sz="26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= </a:t>
            </a:r>
            <a:r>
              <a:rPr lang="en-CA" sz="2600" b="1" i="1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</a:t>
            </a:r>
            <a:r>
              <a:rPr lang="en-CA">
                <a:solidFill>
                  <a:schemeClr val="tx2"/>
                </a:solidFill>
                <a:sym typeface="Symbol" pitchFamily="18" charset="2"/>
              </a:rPr>
              <a:t> </a:t>
            </a:r>
            <a:r>
              <a:rPr lang="en-CA" sz="2600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- </a:t>
            </a:r>
            <a:r>
              <a:rPr lang="en-CA" sz="2600" b="1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360</a:t>
            </a:r>
          </a:p>
        </p:txBody>
      </p:sp>
      <p:sp>
        <p:nvSpPr>
          <p:cNvPr id="496649" name="Line 9"/>
          <p:cNvSpPr>
            <a:spLocks noChangeShapeType="1"/>
          </p:cNvSpPr>
          <p:nvPr/>
        </p:nvSpPr>
        <p:spPr bwMode="auto">
          <a:xfrm rot="2062820">
            <a:off x="4049713" y="4057650"/>
            <a:ext cx="144462" cy="360363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0734" name="Text Box 11"/>
          <p:cNvSpPr txBox="1">
            <a:spLocks noChangeArrowheads="1"/>
          </p:cNvSpPr>
          <p:nvPr/>
        </p:nvSpPr>
        <p:spPr bwMode="auto">
          <a:xfrm>
            <a:off x="1763713" y="3429000"/>
            <a:ext cx="5334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600" b="1" i="1">
                <a:solidFill>
                  <a:srgbClr val="0033CC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30735" name="AutoShape 14"/>
          <p:cNvSpPr>
            <a:spLocks noChangeArrowheads="1"/>
          </p:cNvSpPr>
          <p:nvPr/>
        </p:nvSpPr>
        <p:spPr bwMode="auto">
          <a:xfrm rot="2659827">
            <a:off x="3132138" y="4149725"/>
            <a:ext cx="288925" cy="215900"/>
          </a:xfrm>
          <a:prstGeom prst="triangle">
            <a:avLst>
              <a:gd name="adj" fmla="val 50000"/>
            </a:avLst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CC481033-D2EA-4EF3-B0A5-12B32310C1EA}" type="slidenum">
              <a:rPr lang="en-US" sz="1400" b="1">
                <a:latin typeface="Arial" pitchFamily="34" charset="0"/>
              </a:rPr>
              <a:pPr algn="ctr">
                <a:defRPr/>
              </a:pPr>
              <a:t>6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6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6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9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3" grpId="0" build="p" autoUpdateAnimBg="0" advAuto="1000"/>
      <p:bldP spid="496648" grpId="0" autoUpdateAnimBg="0"/>
      <p:bldP spid="4966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Angles formed by rotation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10C5EA2F-D396-4255-8CC7-D48A20DC2003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sz="quarter" idx="4294967295"/>
          </p:nvPr>
        </p:nvSpPr>
        <p:spPr>
          <a:xfrm>
            <a:off x="914400" y="1879600"/>
            <a:ext cx="7772400" cy="13335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Write </a:t>
            </a:r>
            <a:r>
              <a:rPr lang="en-US" sz="3000" smtClean="0">
                <a:solidFill>
                  <a:srgbClr val="0033CC"/>
                </a:solidFill>
                <a:latin typeface="Times New Roman" pitchFamily="18" charset="0"/>
              </a:rPr>
              <a:t>-75</a:t>
            </a:r>
            <a:r>
              <a:rPr lang="en-CA" sz="3000" b="1" smtClean="0">
                <a:solidFill>
                  <a:srgbClr val="0033CC"/>
                </a:solidFill>
                <a:latin typeface="Tw Cen MT" pitchFamily="34" charset="0"/>
                <a:sym typeface="Symbol" pitchFamily="18" charset="2"/>
              </a:rPr>
              <a:t></a:t>
            </a:r>
            <a:r>
              <a:rPr lang="en-CA" sz="3000" b="1" smtClean="0">
                <a:solidFill>
                  <a:schemeClr val="tx2"/>
                </a:solidFill>
                <a:latin typeface="Tw Cen MT" pitchFamily="34" charset="0"/>
                <a:sym typeface="Symbol" pitchFamily="18" charset="2"/>
              </a:rPr>
              <a:t> </a:t>
            </a:r>
            <a:r>
              <a:rPr lang="en-CA" sz="3000" smtClean="0">
                <a:solidFill>
                  <a:schemeClr val="tx2"/>
                </a:solidFill>
                <a:latin typeface="Tw Cen MT" pitchFamily="34" charset="0"/>
                <a:sym typeface="Symbol" pitchFamily="18" charset="2"/>
              </a:rPr>
              <a:t>as a positive angle</a:t>
            </a:r>
            <a:r>
              <a:rPr lang="en-US" sz="3000" smtClean="0">
                <a:latin typeface="Tw Cen MT" pitchFamily="34" charset="0"/>
              </a:rPr>
              <a:t>.</a:t>
            </a:r>
            <a:endParaRPr lang="en-CA" sz="3000" smtClean="0">
              <a:latin typeface="Tw Cen MT" pitchFamily="34" charset="0"/>
            </a:endParaRPr>
          </a:p>
        </p:txBody>
      </p:sp>
      <p:sp>
        <p:nvSpPr>
          <p:cNvPr id="502800" name="AutoShape 16"/>
          <p:cNvSpPr>
            <a:spLocks noChangeArrowheads="1"/>
          </p:cNvSpPr>
          <p:nvPr/>
        </p:nvSpPr>
        <p:spPr bwMode="auto">
          <a:xfrm>
            <a:off x="5857875" y="2276475"/>
            <a:ext cx="3240088" cy="3024188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FF66"/>
              </a:gs>
              <a:gs pos="50000">
                <a:srgbClr val="FFFFFF"/>
              </a:gs>
              <a:gs pos="100000">
                <a:srgbClr val="FFFF66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1751" name="Oval 2"/>
          <p:cNvSpPr>
            <a:spLocks noChangeArrowheads="1"/>
          </p:cNvSpPr>
          <p:nvPr/>
        </p:nvSpPr>
        <p:spPr bwMode="auto">
          <a:xfrm>
            <a:off x="2195513" y="3284538"/>
            <a:ext cx="1223962" cy="1223962"/>
          </a:xfrm>
          <a:prstGeom prst="ellipse">
            <a:avLst/>
          </a:prstGeom>
          <a:noFill/>
          <a:ln w="2857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1752" name="AutoShape 3"/>
          <p:cNvSpPr>
            <a:spLocks noChangeArrowheads="1"/>
          </p:cNvSpPr>
          <p:nvPr/>
        </p:nvSpPr>
        <p:spPr bwMode="auto">
          <a:xfrm rot="-3686496">
            <a:off x="3256756" y="3899694"/>
            <a:ext cx="214313" cy="288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1753" name="Line 6"/>
          <p:cNvSpPr>
            <a:spLocks noChangeShapeType="1"/>
          </p:cNvSpPr>
          <p:nvPr/>
        </p:nvSpPr>
        <p:spPr bwMode="auto">
          <a:xfrm>
            <a:off x="3132138" y="4005263"/>
            <a:ext cx="3095625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1754" name="Line 7"/>
          <p:cNvSpPr>
            <a:spLocks noChangeShapeType="1"/>
          </p:cNvSpPr>
          <p:nvPr/>
        </p:nvSpPr>
        <p:spPr bwMode="auto">
          <a:xfrm rot="3500816" flipV="1">
            <a:off x="3013869" y="4182269"/>
            <a:ext cx="2744788" cy="1295400"/>
          </a:xfrm>
          <a:prstGeom prst="line">
            <a:avLst/>
          </a:prstGeom>
          <a:noFill/>
          <a:ln w="57150">
            <a:solidFill>
              <a:srgbClr val="CC0000"/>
            </a:solidFill>
            <a:miter lim="800000"/>
            <a:headEnd type="oval" w="med" len="med"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31755" name="Text Box 8"/>
          <p:cNvSpPr txBox="1">
            <a:spLocks noChangeArrowheads="1"/>
          </p:cNvSpPr>
          <p:nvPr/>
        </p:nvSpPr>
        <p:spPr bwMode="auto">
          <a:xfrm>
            <a:off x="3924300" y="350043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tx2"/>
                </a:solidFill>
                <a:latin typeface="Arial Narrow" pitchFamily="34" charset="0"/>
              </a:rPr>
              <a:t>Initial side</a:t>
            </a:r>
            <a:endParaRPr lang="en-CA" sz="2400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31756" name="Text Box 9"/>
          <p:cNvSpPr txBox="1">
            <a:spLocks noChangeArrowheads="1"/>
          </p:cNvSpPr>
          <p:nvPr/>
        </p:nvSpPr>
        <p:spPr bwMode="auto">
          <a:xfrm rot="2059477">
            <a:off x="3249613" y="4692650"/>
            <a:ext cx="1752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Arial Narrow" pitchFamily="34" charset="0"/>
              </a:rPr>
              <a:t>Terminal side</a:t>
            </a:r>
            <a:endParaRPr lang="en-CA" sz="2400" b="1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502794" name="Text Box 10"/>
          <p:cNvSpPr txBox="1">
            <a:spLocks noChangeArrowheads="1"/>
          </p:cNvSpPr>
          <p:nvPr/>
        </p:nvSpPr>
        <p:spPr bwMode="auto">
          <a:xfrm>
            <a:off x="4211638" y="4076700"/>
            <a:ext cx="2089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000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 = -75</a:t>
            </a:r>
          </a:p>
        </p:txBody>
      </p:sp>
      <p:sp>
        <p:nvSpPr>
          <p:cNvPr id="502795" name="Line 11"/>
          <p:cNvSpPr>
            <a:spLocks noChangeShapeType="1"/>
          </p:cNvSpPr>
          <p:nvPr/>
        </p:nvSpPr>
        <p:spPr bwMode="auto">
          <a:xfrm rot="2062820">
            <a:off x="4022725" y="4052888"/>
            <a:ext cx="161925" cy="450850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CA"/>
          </a:p>
        </p:txBody>
      </p:sp>
      <p:sp>
        <p:nvSpPr>
          <p:cNvPr id="502796" name="Text Box 12"/>
          <p:cNvSpPr txBox="1">
            <a:spLocks noChangeArrowheads="1"/>
          </p:cNvSpPr>
          <p:nvPr/>
        </p:nvSpPr>
        <p:spPr bwMode="auto">
          <a:xfrm>
            <a:off x="684213" y="3527425"/>
            <a:ext cx="1727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000" b="1" i="1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</a:t>
            </a:r>
            <a:r>
              <a:rPr lang="en-CA" sz="3000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 = 285</a:t>
            </a:r>
            <a:r>
              <a:rPr lang="en-CA" sz="3000" b="1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</a:t>
            </a:r>
          </a:p>
        </p:txBody>
      </p:sp>
      <p:sp>
        <p:nvSpPr>
          <p:cNvPr id="502797" name="Text Box 13"/>
          <p:cNvSpPr txBox="1">
            <a:spLocks noChangeArrowheads="1"/>
          </p:cNvSpPr>
          <p:nvPr/>
        </p:nvSpPr>
        <p:spPr bwMode="auto">
          <a:xfrm>
            <a:off x="684213" y="5300663"/>
            <a:ext cx="2951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000">
                <a:solidFill>
                  <a:schemeClr val="tx2"/>
                </a:solidFill>
                <a:latin typeface="Times New Roman" pitchFamily="18" charset="0"/>
                <a:sym typeface="Symbol" pitchFamily="18" charset="2"/>
              </a:rPr>
              <a:t>360 - 75 =</a:t>
            </a:r>
            <a:r>
              <a:rPr lang="en-CA" sz="3600">
                <a:solidFill>
                  <a:schemeClr val="tx2"/>
                </a:solidFill>
                <a:latin typeface="Arial Narrow" pitchFamily="34" charset="0"/>
                <a:sym typeface="Symbol" pitchFamily="18" charset="2"/>
              </a:rPr>
              <a:t>   </a:t>
            </a:r>
            <a:endParaRPr lang="en-CA" sz="2400">
              <a:solidFill>
                <a:schemeClr val="tx2"/>
              </a:solidFill>
              <a:latin typeface="Arial Narrow" pitchFamily="34" charset="0"/>
              <a:sym typeface="Symbol" pitchFamily="18" charset="2"/>
            </a:endParaRPr>
          </a:p>
        </p:txBody>
      </p:sp>
      <p:sp>
        <p:nvSpPr>
          <p:cNvPr id="502798" name="Text Box 14"/>
          <p:cNvSpPr txBox="1">
            <a:spLocks noChangeArrowheads="1"/>
          </p:cNvSpPr>
          <p:nvPr/>
        </p:nvSpPr>
        <p:spPr bwMode="auto">
          <a:xfrm>
            <a:off x="2627313" y="5308600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sz="3600">
                <a:solidFill>
                  <a:srgbClr val="0033CC"/>
                </a:solidFill>
                <a:latin typeface="Times New Roman" pitchFamily="18" charset="0"/>
                <a:sym typeface="Symbol" pitchFamily="18" charset="2"/>
              </a:rPr>
              <a:t>285</a:t>
            </a:r>
          </a:p>
        </p:txBody>
      </p:sp>
      <p:sp>
        <p:nvSpPr>
          <p:cNvPr id="502799" name="Text Box 15"/>
          <p:cNvSpPr txBox="1">
            <a:spLocks noChangeArrowheads="1"/>
          </p:cNvSpPr>
          <p:nvPr/>
        </p:nvSpPr>
        <p:spPr bwMode="auto">
          <a:xfrm>
            <a:off x="6267450" y="2708275"/>
            <a:ext cx="24479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solidFill>
                  <a:schemeClr val="tx2"/>
                </a:solidFill>
                <a:latin typeface="Tw Cen MT" pitchFamily="34" charset="0"/>
              </a:rPr>
              <a:t>The angles </a:t>
            </a:r>
            <a:r>
              <a:rPr lang="en-US" sz="2400" b="1">
                <a:solidFill>
                  <a:srgbClr val="0033CC"/>
                </a:solidFill>
                <a:latin typeface="Tw Cen MT" pitchFamily="34" charset="0"/>
                <a:sym typeface="Symbol" pitchFamily="18" charset="2"/>
              </a:rPr>
              <a:t></a:t>
            </a:r>
            <a:r>
              <a:rPr lang="en-US" sz="2400">
                <a:solidFill>
                  <a:schemeClr val="tx2"/>
                </a:solidFill>
                <a:latin typeface="Tw Cen MT" pitchFamily="34" charset="0"/>
                <a:sym typeface="Symbol" pitchFamily="18" charset="2"/>
              </a:rPr>
              <a:t> and </a:t>
            </a:r>
            <a:r>
              <a:rPr lang="en-US" sz="2400" b="1">
                <a:solidFill>
                  <a:srgbClr val="0033CC"/>
                </a:solidFill>
                <a:latin typeface="Tw Cen MT" pitchFamily="34" charset="0"/>
                <a:sym typeface="Symbol" pitchFamily="18" charset="2"/>
              </a:rPr>
              <a:t></a:t>
            </a:r>
            <a:r>
              <a:rPr lang="en-US" sz="2400">
                <a:solidFill>
                  <a:schemeClr val="tx2"/>
                </a:solidFill>
                <a:latin typeface="Tw Cen MT" pitchFamily="34" charset="0"/>
                <a:sym typeface="Symbol" pitchFamily="18" charset="2"/>
              </a:rPr>
              <a:t> are called </a:t>
            </a:r>
            <a:r>
              <a:rPr lang="en-US" sz="2400">
                <a:solidFill>
                  <a:srgbClr val="0033CC"/>
                </a:solidFill>
                <a:latin typeface="Tw Cen MT" pitchFamily="34" charset="0"/>
                <a:sym typeface="Symbol" pitchFamily="18" charset="2"/>
              </a:rPr>
              <a:t>coterminal angles</a:t>
            </a:r>
            <a:r>
              <a:rPr lang="en-US" sz="2400">
                <a:solidFill>
                  <a:schemeClr val="tx2"/>
                </a:solidFill>
                <a:latin typeface="Tw Cen MT" pitchFamily="34" charset="0"/>
                <a:sym typeface="Symbol" pitchFamily="18" charset="2"/>
              </a:rPr>
              <a:t> since they share the same initial &amp; terminal sides.</a:t>
            </a:r>
          </a:p>
        </p:txBody>
      </p:sp>
      <p:sp>
        <p:nvSpPr>
          <p:cNvPr id="31763" name="AutoShape 17"/>
          <p:cNvSpPr>
            <a:spLocks noChangeArrowheads="1"/>
          </p:cNvSpPr>
          <p:nvPr/>
        </p:nvSpPr>
        <p:spPr bwMode="auto">
          <a:xfrm rot="2659827">
            <a:off x="3132138" y="4149725"/>
            <a:ext cx="288925" cy="215900"/>
          </a:xfrm>
          <a:prstGeom prst="triangle">
            <a:avLst>
              <a:gd name="adj" fmla="val 50000"/>
            </a:avLst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2D17A9F8-26BB-49DB-95A9-2C60336AE28D}" type="slidenum">
              <a:rPr lang="en-US" sz="1400" b="1">
                <a:latin typeface="Arial" pitchFamily="34" charset="0"/>
              </a:rPr>
              <a:pPr algn="ctr">
                <a:defRPr/>
              </a:pPr>
              <a:t>7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0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0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0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0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800" grpId="0" animBg="1"/>
      <p:bldP spid="502794" grpId="0" autoUpdateAnimBg="0"/>
      <p:bldP spid="502795" grpId="0" animBg="1"/>
      <p:bldP spid="502796" grpId="0" autoUpdateAnimBg="0"/>
      <p:bldP spid="502797" grpId="0" autoUpdateAnimBg="0"/>
      <p:bldP spid="502798" grpId="0" autoUpdateAnimBg="0"/>
      <p:bldP spid="5027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conversions</a:t>
            </a:r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4-</a:t>
            </a:r>
            <a:fld id="{6B789E45-39ED-49D3-8A58-49BBA6DB5C97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505858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611188" y="2420938"/>
            <a:ext cx="7010400" cy="2532062"/>
          </a:xfrm>
        </p:spPr>
        <p:txBody>
          <a:bodyPr/>
          <a:lstStyle/>
          <a:p>
            <a:pPr marL="342900" indent="-342900" eaLnBrk="1" hangingPunct="1"/>
            <a:r>
              <a:rPr lang="en-US" smtClean="0">
                <a:latin typeface="Times New Roman" pitchFamily="18" charset="0"/>
              </a:rPr>
              <a:t>360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mtClean="0">
                <a:latin typeface="Tw Cen MT" pitchFamily="34" charset="0"/>
                <a:cs typeface="Times New Roman" pitchFamily="18" charset="0"/>
              </a:rPr>
              <a:t> =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 radians =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 revolution</a:t>
            </a:r>
          </a:p>
          <a:p>
            <a:pPr marL="342900" indent="-342900" eaLnBrk="1" hangingPunct="1"/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 degree =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60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 minutes</a:t>
            </a:r>
          </a:p>
          <a:p>
            <a:pPr marL="342900" indent="-342900" eaLnBrk="1" hangingPunct="1"/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 minute = </a:t>
            </a:r>
            <a:r>
              <a:rPr lang="en-US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60</a:t>
            </a:r>
            <a:r>
              <a:rPr lang="en-US" smtClean="0">
                <a:latin typeface="Tw Cen MT" pitchFamily="34" charset="0"/>
                <a:cs typeface="Times New Roman" pitchFamily="18" charset="0"/>
                <a:sym typeface="Symbol" pitchFamily="18" charset="2"/>
              </a:rPr>
              <a:t> seconds</a:t>
            </a:r>
          </a:p>
        </p:txBody>
      </p:sp>
      <p:sp>
        <p:nvSpPr>
          <p:cNvPr id="505859" name="AutoShape 3"/>
          <p:cNvSpPr>
            <a:spLocks noChangeArrowheads="1"/>
          </p:cNvSpPr>
          <p:nvPr/>
        </p:nvSpPr>
        <p:spPr bwMode="auto">
          <a:xfrm>
            <a:off x="5181600" y="3657600"/>
            <a:ext cx="3733800" cy="1219200"/>
          </a:xfrm>
          <a:prstGeom prst="leftArrowCallout">
            <a:avLst>
              <a:gd name="adj1" fmla="val 25000"/>
              <a:gd name="adj2" fmla="val 25000"/>
              <a:gd name="adj3" fmla="val 51042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50000">
                <a:srgbClr val="FFCCFF"/>
              </a:gs>
              <a:gs pos="100000">
                <a:srgbClr val="FFFF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6629400" y="3810000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There are 3600 sec in 1 deg.</a:t>
            </a:r>
            <a:endParaRPr lang="en-CA" sz="2400" b="1">
              <a:latin typeface="Times New Roman" pitchFamily="18" charset="0"/>
            </a:endParaRPr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FEBE5E24-8D64-4E26-8E6F-93D2F1707E25}" type="slidenum">
              <a:rPr lang="en-US" sz="1400" b="1">
                <a:latin typeface="Arial" pitchFamily="34" charset="0"/>
              </a:rPr>
              <a:pPr algn="ctr">
                <a:defRPr/>
              </a:pPr>
              <a:t>8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5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5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5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8" grpId="0" build="p" autoUpdateAnimBg="0" advAuto="3000"/>
      <p:bldP spid="505859" grpId="0" animBg="1"/>
      <p:bldP spid="50586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Angle conversions</a:t>
            </a:r>
            <a:endParaRPr lang="en-CA" smtClean="0">
              <a:latin typeface="Tw Cen MT" pitchFamily="34" charset="0"/>
            </a:endParaRPr>
          </a:p>
        </p:txBody>
      </p:sp>
      <p:sp>
        <p:nvSpPr>
          <p:cNvPr id="5068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662863" cy="4114800"/>
          </a:xfrm>
        </p:spPr>
        <p:txBody>
          <a:bodyPr/>
          <a:lstStyle/>
          <a:p>
            <a:pPr marL="342900" indent="-342900" eaLnBrk="1" hangingPunct="1"/>
            <a:r>
              <a:rPr lang="en-US" sz="3000" b="1" smtClean="0">
                <a:latin typeface="Tw Cen MT" pitchFamily="34" charset="0"/>
              </a:rPr>
              <a:t>Example 1</a:t>
            </a:r>
            <a:r>
              <a:rPr lang="en-US" sz="3000" smtClean="0">
                <a:latin typeface="Tw Cen MT" pitchFamily="34" charset="0"/>
              </a:rPr>
              <a:t>: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Convert 65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25’ to decimal degree form.</a:t>
            </a:r>
          </a:p>
        </p:txBody>
      </p:sp>
      <p:graphicFrame>
        <p:nvGraphicFramePr>
          <p:cNvPr id="506885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2988" y="3292475"/>
          <a:ext cx="5038725" cy="1211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4" imgW="1638000" imgH="393480" progId="Equation.3">
                  <p:embed/>
                </p:oleObj>
              </mc:Choice>
              <mc:Fallback>
                <p:oleObj name="Equation" r:id="rId4" imgW="1638000" imgH="393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292475"/>
                        <a:ext cx="5038725" cy="1211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charset="0"/>
              </a:rPr>
              <a:t>Copyright © 2010 Pearson Education Canada</a:t>
            </a:r>
          </a:p>
        </p:txBody>
      </p:sp>
      <p:sp>
        <p:nvSpPr>
          <p:cNvPr id="10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mtClean="0"/>
              <a:t>4-</a:t>
            </a:r>
            <a:fld id="{D3F3CADB-85EE-4E39-81C1-3685CFF80FED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506882" name="AutoShape 2"/>
          <p:cNvSpPr>
            <a:spLocks noChangeArrowheads="1"/>
          </p:cNvSpPr>
          <p:nvPr/>
        </p:nvSpPr>
        <p:spPr bwMode="auto">
          <a:xfrm>
            <a:off x="6335713" y="3429000"/>
            <a:ext cx="2808287" cy="2305050"/>
          </a:xfrm>
          <a:prstGeom prst="star16">
            <a:avLst>
              <a:gd name="adj" fmla="val 37500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06886" name="AutoShape 6"/>
          <p:cNvSpPr>
            <a:spLocks noChangeArrowheads="1"/>
          </p:cNvSpPr>
          <p:nvPr/>
        </p:nvSpPr>
        <p:spPr bwMode="auto">
          <a:xfrm>
            <a:off x="900113" y="4437063"/>
            <a:ext cx="5257800" cy="1223962"/>
          </a:xfrm>
          <a:prstGeom prst="curvedUpArrow">
            <a:avLst>
              <a:gd name="adj1" fmla="val 85914"/>
              <a:gd name="adj2" fmla="val 171829"/>
              <a:gd name="adj3" fmla="val 33333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06887" name="Text Box 7"/>
          <p:cNvSpPr txBox="1">
            <a:spLocks noChangeArrowheads="1"/>
          </p:cNvSpPr>
          <p:nvPr/>
        </p:nvSpPr>
        <p:spPr bwMode="auto">
          <a:xfrm>
            <a:off x="6877050" y="4149725"/>
            <a:ext cx="15843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>
                <a:solidFill>
                  <a:schemeClr val="tx2"/>
                </a:solidFill>
              </a:rPr>
              <a:t>Divide by </a:t>
            </a:r>
            <a:r>
              <a:rPr lang="en-US" sz="2800">
                <a:solidFill>
                  <a:schemeClr val="tx2"/>
                </a:solidFill>
                <a:latin typeface="Times New Roman" pitchFamily="18" charset="0"/>
              </a:rPr>
              <a:t>60</a:t>
            </a:r>
            <a:r>
              <a:rPr lang="en-US" sz="280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0" name="Slide Number Placeholder 6"/>
          <p:cNvSpPr txBox="1">
            <a:spLocks/>
          </p:cNvSpPr>
          <p:nvPr/>
        </p:nvSpPr>
        <p:spPr>
          <a:xfrm>
            <a:off x="8143875" y="6286500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>
                <a:latin typeface="Arial" pitchFamily="34" charset="0"/>
              </a:rPr>
              <a:t>4-</a:t>
            </a:r>
            <a:fld id="{B5FDA2B8-AC41-441D-BF60-3F3D2483FA72}" type="slidenum">
              <a:rPr lang="en-US" sz="1400" b="1">
                <a:latin typeface="Arial" pitchFamily="34" charset="0"/>
              </a:rPr>
              <a:pPr algn="ctr">
                <a:defRPr/>
              </a:pPr>
              <a:t>9</a:t>
            </a:fld>
            <a:endParaRPr lang="en-US" sz="1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6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6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0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6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6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6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6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884" grpId="0" build="p" autoUpdateAnimBg="0" advAuto="500"/>
      <p:bldP spid="506882" grpId="0" animBg="1"/>
      <p:bldP spid="506886" grpId="0" animBg="1"/>
      <p:bldP spid="50688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wash_styl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1_wash_styl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7077</TotalTime>
  <Words>2272</Words>
  <Application>Microsoft Office PowerPoint</Application>
  <PresentationFormat>On-screen Show (4:3)</PresentationFormat>
  <Paragraphs>532</Paragraphs>
  <Slides>52</Slides>
  <Notes>52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4" baseType="lpstr">
      <vt:lpstr>1_wash_style</vt:lpstr>
      <vt:lpstr>Equation</vt:lpstr>
      <vt:lpstr>PowerPoint Presentation</vt:lpstr>
      <vt:lpstr>Learning Outcomes</vt:lpstr>
      <vt:lpstr>Ch. 4.1: Angles</vt:lpstr>
      <vt:lpstr>Angles</vt:lpstr>
      <vt:lpstr>Angles formed by rotation</vt:lpstr>
      <vt:lpstr>Angles formed by rotation</vt:lpstr>
      <vt:lpstr>Angles formed by rotation</vt:lpstr>
      <vt:lpstr>Angle conversions</vt:lpstr>
      <vt:lpstr>Angle conversions</vt:lpstr>
      <vt:lpstr>Angle conversions</vt:lpstr>
      <vt:lpstr>Angle conversions</vt:lpstr>
      <vt:lpstr>Angle conversions</vt:lpstr>
      <vt:lpstr>Standard position of an angle</vt:lpstr>
      <vt:lpstr>Standard position of an angle</vt:lpstr>
      <vt:lpstr>Ch. 4.2: Defining the Trigonometric Functions</vt:lpstr>
      <vt:lpstr>Properties of similar triangles</vt:lpstr>
      <vt:lpstr>Properties of similar triangles</vt:lpstr>
      <vt:lpstr>Determining the trigonometric ratios</vt:lpstr>
      <vt:lpstr>Determining the trigonometric ratios</vt:lpstr>
      <vt:lpstr>The trigonometric functions</vt:lpstr>
      <vt:lpstr>Evaluating the trigonometric functions</vt:lpstr>
      <vt:lpstr>Example</vt:lpstr>
      <vt:lpstr>Ch. 4.3: Values of the Trigonometric Functions</vt:lpstr>
      <vt:lpstr>Values of the trigonometric functions</vt:lpstr>
      <vt:lpstr>Values of the trigonometric functions</vt:lpstr>
      <vt:lpstr>Values of the trigonometric functions</vt:lpstr>
      <vt:lpstr>Finding unknown angles</vt:lpstr>
      <vt:lpstr>Finding unknown angles</vt:lpstr>
      <vt:lpstr>Ch. 4.4: The Right Triangle</vt:lpstr>
      <vt:lpstr>The trigonometric functions</vt:lpstr>
      <vt:lpstr>The reciprocal functions</vt:lpstr>
      <vt:lpstr>Practice questions</vt:lpstr>
      <vt:lpstr>Procedure for solving a right triangle</vt:lpstr>
      <vt:lpstr>When solving a right triangle …</vt:lpstr>
      <vt:lpstr>Solving right triangles</vt:lpstr>
      <vt:lpstr>Standard form of a right triangle</vt:lpstr>
      <vt:lpstr>Standard form of a right triangle</vt:lpstr>
      <vt:lpstr>Solving a right triangle</vt:lpstr>
      <vt:lpstr>Solving a right triangle</vt:lpstr>
      <vt:lpstr>Solving a right triangle</vt:lpstr>
      <vt:lpstr>Solving a right triangle</vt:lpstr>
      <vt:lpstr>Ch. 4.5: Applications of Right Triangles</vt:lpstr>
      <vt:lpstr>Angle of elevation</vt:lpstr>
      <vt:lpstr>Working with angle of elevation</vt:lpstr>
      <vt:lpstr>Working with angle of elevation</vt:lpstr>
      <vt:lpstr>Working with angle of elevation</vt:lpstr>
      <vt:lpstr>Angle of depression</vt:lpstr>
      <vt:lpstr>Working with angle of depression</vt:lpstr>
      <vt:lpstr>Working with angle of depression</vt:lpstr>
      <vt:lpstr>Working with angle of depression</vt:lpstr>
      <vt:lpstr>Working with angle of depression</vt:lpstr>
      <vt:lpstr>Working with angle of depression</vt:lpstr>
    </vt:vector>
  </TitlesOfParts>
  <Company>Georgian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 34: Methods of Integration</dc:title>
  <dc:creator>Administration</dc:creator>
  <cp:lastModifiedBy>Tech</cp:lastModifiedBy>
  <cp:revision>230</cp:revision>
  <dcterms:created xsi:type="dcterms:W3CDTF">2005-02-10T18:18:49Z</dcterms:created>
  <dcterms:modified xsi:type="dcterms:W3CDTF">2014-02-12T16:33:10Z</dcterms:modified>
</cp:coreProperties>
</file>